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311" r:id="rId2"/>
    <p:sldId id="310" r:id="rId3"/>
    <p:sldId id="267" r:id="rId4"/>
    <p:sldId id="270" r:id="rId5"/>
    <p:sldId id="322" r:id="rId6"/>
    <p:sldId id="323" r:id="rId7"/>
    <p:sldId id="321" r:id="rId8"/>
    <p:sldId id="325" r:id="rId9"/>
    <p:sldId id="326" r:id="rId10"/>
    <p:sldId id="272" r:id="rId11"/>
    <p:sldId id="271" r:id="rId12"/>
    <p:sldId id="314" r:id="rId13"/>
    <p:sldId id="315" r:id="rId14"/>
    <p:sldId id="328" r:id="rId15"/>
    <p:sldId id="273" r:id="rId16"/>
    <p:sldId id="327" r:id="rId17"/>
    <p:sldId id="329" r:id="rId18"/>
    <p:sldId id="330" r:id="rId19"/>
    <p:sldId id="331" r:id="rId20"/>
    <p:sldId id="291" r:id="rId21"/>
    <p:sldId id="342" r:id="rId22"/>
    <p:sldId id="289" r:id="rId23"/>
    <p:sldId id="290" r:id="rId24"/>
    <p:sldId id="340" r:id="rId25"/>
    <p:sldId id="332" r:id="rId26"/>
    <p:sldId id="333" r:id="rId27"/>
    <p:sldId id="292" r:id="rId28"/>
    <p:sldId id="341" r:id="rId29"/>
    <p:sldId id="293" r:id="rId30"/>
    <p:sldId id="335" r:id="rId31"/>
    <p:sldId id="338" r:id="rId32"/>
    <p:sldId id="343" r:id="rId33"/>
    <p:sldId id="344" r:id="rId34"/>
    <p:sldId id="345" r:id="rId35"/>
    <p:sldId id="309" r:id="rId36"/>
    <p:sldId id="295" r:id="rId37"/>
    <p:sldId id="296" r:id="rId38"/>
    <p:sldId id="297" r:id="rId39"/>
    <p:sldId id="306" r:id="rId40"/>
    <p:sldId id="307" r:id="rId41"/>
    <p:sldId id="300" r:id="rId42"/>
    <p:sldId id="301" r:id="rId43"/>
    <p:sldId id="302" r:id="rId44"/>
    <p:sldId id="257" r:id="rId45"/>
  </p:sldIdLst>
  <p:sldSz cx="9144000" cy="6858000" type="screen4x3"/>
  <p:notesSz cx="6858000" cy="9144000"/>
  <p:defaultTextStyle>
    <a:defPPr>
      <a:defRPr lang="sk-SK"/>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13" autoAdjust="0"/>
    <p:restoredTop sz="97329" autoAdjust="0"/>
  </p:normalViewPr>
  <p:slideViewPr>
    <p:cSldViewPr>
      <p:cViewPr varScale="1">
        <p:scale>
          <a:sx n="127" d="100"/>
          <a:sy n="127" d="100"/>
        </p:scale>
        <p:origin x="948" y="90"/>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CE4E6D7-B7A9-426B-B1FB-35A5C6B91C95}" type="datetimeFigureOut">
              <a:rPr lang="sk-SK"/>
              <a:pPr>
                <a:defRPr/>
              </a:pPr>
              <a:t>14. 10. 2024</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k-SK" noProof="0" smtClean="0"/>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k-SK" noProof="0" smtClean="0"/>
              <a:t>Upravte štýl predlohy textu.</a:t>
            </a:r>
          </a:p>
          <a:p>
            <a:pPr lvl="1"/>
            <a:r>
              <a:rPr lang="sk-SK" noProof="0" smtClean="0"/>
              <a:t>Druhá úroveň</a:t>
            </a:r>
          </a:p>
          <a:p>
            <a:pPr lvl="2"/>
            <a:r>
              <a:rPr lang="sk-SK" noProof="0" smtClean="0"/>
              <a:t>Tretia úroveň</a:t>
            </a:r>
          </a:p>
          <a:p>
            <a:pPr lvl="3"/>
            <a:r>
              <a:rPr lang="sk-SK" noProof="0" smtClean="0"/>
              <a:t>Štvrtá úroveň</a:t>
            </a:r>
          </a:p>
          <a:p>
            <a:pPr lvl="4"/>
            <a:r>
              <a:rPr lang="sk-SK" noProof="0" smtClean="0"/>
              <a:t>Piata úroveň</a:t>
            </a:r>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43F7093-DEB8-40EF-94C9-B0C700E80279}" type="slidenum">
              <a:rPr lang="sk-SK"/>
              <a:pPr>
                <a:defRPr/>
              </a:pPr>
              <a:t>‹#›</a:t>
            </a:fld>
            <a:endParaRPr lang="sk-SK"/>
          </a:p>
        </p:txBody>
      </p:sp>
    </p:spTree>
    <p:extLst>
      <p:ext uri="{BB962C8B-B14F-4D97-AF65-F5344CB8AC3E}">
        <p14:creationId xmlns:p14="http://schemas.microsoft.com/office/powerpoint/2010/main" val="35213984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B43F7093-DEB8-40EF-94C9-B0C700E80279}" type="slidenum">
              <a:rPr lang="sk-SK" smtClean="0"/>
              <a:pPr>
                <a:defRPr/>
              </a:pPr>
              <a:t>7</a:t>
            </a:fld>
            <a:endParaRPr lang="sk-S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B43F7093-DEB8-40EF-94C9-B0C700E80279}" type="slidenum">
              <a:rPr lang="sk-SK" smtClean="0"/>
              <a:pPr>
                <a:defRPr/>
              </a:pPr>
              <a:t>8</a:t>
            </a:fld>
            <a:endParaRPr lang="sk-S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B43F7093-DEB8-40EF-94C9-B0C700E80279}" type="slidenum">
              <a:rPr lang="sk-SK" smtClean="0"/>
              <a:pPr>
                <a:defRPr/>
              </a:pPr>
              <a:t>9</a:t>
            </a:fld>
            <a:endParaRPr lang="sk-S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Upravte štýly predlohy textu</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DA79BD33-7932-4F85-B9B5-3CCFD955459B}" type="slidenum">
              <a:rPr lang="sk-SK"/>
              <a:pPr>
                <a:defRPr/>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CEC81F26-5452-4E3D-8FD3-84718A2BF5AA}" type="slidenum">
              <a:rPr lang="sk-SK"/>
              <a:pPr>
                <a:defRPr/>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Upravte štýly predlohy textu</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F3E867DD-78C3-47A6-A4BD-1738638F1C23}" type="slidenum">
              <a:rPr lang="sk-SK"/>
              <a:pPr>
                <a:defRPr/>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6E845EF0-DC36-4212-A0CE-2901D3B083C5}" type="slidenum">
              <a:rPr lang="sk-SK"/>
              <a:pPr>
                <a:defRPr/>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Zástupný symbol dátumu 3"/>
          <p:cNvSpPr>
            <a:spLocks noGrp="1"/>
          </p:cNvSpPr>
          <p:nvPr>
            <p:ph type="dt" sz="half" idx="10"/>
          </p:nvPr>
        </p:nvSpPr>
        <p:spPr/>
        <p:txBody>
          <a:bodyPr/>
          <a:lstStyle>
            <a:lvl1pPr>
              <a:defRPr/>
            </a:lvl1pPr>
          </a:lstStyle>
          <a:p>
            <a:pPr>
              <a:defRPr/>
            </a:pPr>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24778611-6AF4-4EFC-B642-10F1CF614B49}" type="slidenum">
              <a:rPr lang="sk-SK"/>
              <a:pPr>
                <a:defRPr/>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C124C2F2-719E-437B-9849-C007F31C1FB6}" type="slidenum">
              <a:rPr lang="sk-SK"/>
              <a:pPr>
                <a:defRPr/>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Upravte štýly predlohy textu</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endParaRPr lang="sk-SK"/>
          </a:p>
        </p:txBody>
      </p:sp>
      <p:sp>
        <p:nvSpPr>
          <p:cNvPr id="8" name="Zástupný symbol päty 4"/>
          <p:cNvSpPr>
            <a:spLocks noGrp="1"/>
          </p:cNvSpPr>
          <p:nvPr>
            <p:ph type="ftr" sz="quarter" idx="11"/>
          </p:nvPr>
        </p:nvSpPr>
        <p:spPr/>
        <p:txBody>
          <a:bodyPr/>
          <a:lstStyle>
            <a:lvl1pPr>
              <a:defRPr/>
            </a:lvl1pPr>
          </a:lstStyle>
          <a:p>
            <a:pPr>
              <a:defRPr/>
            </a:pPr>
            <a:endParaRPr lang="sk-SK"/>
          </a:p>
        </p:txBody>
      </p:sp>
      <p:sp>
        <p:nvSpPr>
          <p:cNvPr id="9" name="Zástupný symbol čísla snímky 5"/>
          <p:cNvSpPr>
            <a:spLocks noGrp="1"/>
          </p:cNvSpPr>
          <p:nvPr>
            <p:ph type="sldNum" sz="quarter" idx="12"/>
          </p:nvPr>
        </p:nvSpPr>
        <p:spPr/>
        <p:txBody>
          <a:bodyPr/>
          <a:lstStyle>
            <a:lvl1pPr>
              <a:defRPr/>
            </a:lvl1pPr>
          </a:lstStyle>
          <a:p>
            <a:pPr>
              <a:defRPr/>
            </a:pPr>
            <a:fld id="{06C82A78-F14E-40DE-BD09-D27CF1DFECA7}" type="slidenum">
              <a:rPr lang="sk-SK"/>
              <a:pPr>
                <a:defRPr/>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dátumu 3"/>
          <p:cNvSpPr>
            <a:spLocks noGrp="1"/>
          </p:cNvSpPr>
          <p:nvPr>
            <p:ph type="dt" sz="half" idx="10"/>
          </p:nvPr>
        </p:nvSpPr>
        <p:spPr/>
        <p:txBody>
          <a:bodyPr/>
          <a:lstStyle>
            <a:lvl1pPr>
              <a:defRPr/>
            </a:lvl1pPr>
          </a:lstStyle>
          <a:p>
            <a:pPr>
              <a:defRPr/>
            </a:pPr>
            <a:endParaRPr lang="sk-SK"/>
          </a:p>
        </p:txBody>
      </p:sp>
      <p:sp>
        <p:nvSpPr>
          <p:cNvPr id="4" name="Zástupný symbol päty 4"/>
          <p:cNvSpPr>
            <a:spLocks noGrp="1"/>
          </p:cNvSpPr>
          <p:nvPr>
            <p:ph type="ftr" sz="quarter" idx="11"/>
          </p:nvPr>
        </p:nvSpPr>
        <p:spPr/>
        <p:txBody>
          <a:bodyPr/>
          <a:lstStyle>
            <a:lvl1pPr>
              <a:defRPr/>
            </a:lvl1pPr>
          </a:lstStyle>
          <a:p>
            <a:pPr>
              <a:defRPr/>
            </a:pPr>
            <a:endParaRPr lang="sk-SK"/>
          </a:p>
        </p:txBody>
      </p:sp>
      <p:sp>
        <p:nvSpPr>
          <p:cNvPr id="5" name="Zástupný symbol čísla snímky 5"/>
          <p:cNvSpPr>
            <a:spLocks noGrp="1"/>
          </p:cNvSpPr>
          <p:nvPr>
            <p:ph type="sldNum" sz="quarter" idx="12"/>
          </p:nvPr>
        </p:nvSpPr>
        <p:spPr/>
        <p:txBody>
          <a:bodyPr/>
          <a:lstStyle>
            <a:lvl1pPr>
              <a:defRPr/>
            </a:lvl1pPr>
          </a:lstStyle>
          <a:p>
            <a:pPr>
              <a:defRPr/>
            </a:pPr>
            <a:fld id="{632F426C-CF79-486E-ADEA-CAC055F3FC69}" type="slidenum">
              <a:rPr lang="sk-SK"/>
              <a:pPr>
                <a:defRPr/>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endParaRPr lang="sk-SK"/>
          </a:p>
        </p:txBody>
      </p:sp>
      <p:sp>
        <p:nvSpPr>
          <p:cNvPr id="3" name="Zástupný symbol päty 4"/>
          <p:cNvSpPr>
            <a:spLocks noGrp="1"/>
          </p:cNvSpPr>
          <p:nvPr>
            <p:ph type="ftr" sz="quarter" idx="11"/>
          </p:nvPr>
        </p:nvSpPr>
        <p:spPr/>
        <p:txBody>
          <a:bodyPr/>
          <a:lstStyle>
            <a:lvl1pPr>
              <a:defRPr/>
            </a:lvl1pPr>
          </a:lstStyle>
          <a:p>
            <a:pPr>
              <a:defRPr/>
            </a:pPr>
            <a:endParaRPr lang="sk-SK"/>
          </a:p>
        </p:txBody>
      </p:sp>
      <p:sp>
        <p:nvSpPr>
          <p:cNvPr id="4" name="Zástupný symbol čísla snímky 5"/>
          <p:cNvSpPr>
            <a:spLocks noGrp="1"/>
          </p:cNvSpPr>
          <p:nvPr>
            <p:ph type="sldNum" sz="quarter" idx="12"/>
          </p:nvPr>
        </p:nvSpPr>
        <p:spPr/>
        <p:txBody>
          <a:bodyPr/>
          <a:lstStyle>
            <a:lvl1pPr>
              <a:defRPr/>
            </a:lvl1pPr>
          </a:lstStyle>
          <a:p>
            <a:pPr>
              <a:defRPr/>
            </a:pPr>
            <a:fld id="{2054C6C9-BA89-41F5-BE8B-9D7C06467BBF}" type="slidenum">
              <a:rPr lang="sk-SK"/>
              <a:pPr>
                <a:defRPr/>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E7DA25DC-CCC7-4ACD-BF6A-A2AE77B08EAF}" type="slidenum">
              <a:rPr lang="sk-SK"/>
              <a:pPr>
                <a:defRPr/>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3"/>
          <p:cNvSpPr>
            <a:spLocks noGrp="1"/>
          </p:cNvSpPr>
          <p:nvPr>
            <p:ph type="dt" sz="half" idx="10"/>
          </p:nvPr>
        </p:nvSpPr>
        <p:spPr/>
        <p:txBody>
          <a:bodyPr/>
          <a:lstStyle>
            <a:lvl1pPr>
              <a:defRPr/>
            </a:lvl1pPr>
          </a:lstStyle>
          <a:p>
            <a:pPr>
              <a:defRPr/>
            </a:pPr>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CCD6EDD5-34C7-4D25-81F1-FD692B2CD254}" type="slidenum">
              <a:rPr lang="sk-SK"/>
              <a:pPr>
                <a:defRPr/>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altLang="sk-SK" smtClean="0"/>
              <a:t>Upravte štýly predlohy textu</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altLang="sk-SK" smtClean="0"/>
              <a:t>Upravte štýl predlohy textu.</a:t>
            </a:r>
          </a:p>
          <a:p>
            <a:pPr lvl="1"/>
            <a:r>
              <a:rPr lang="sk-SK" altLang="sk-SK" smtClean="0"/>
              <a:t>Druhá úroveň</a:t>
            </a:r>
          </a:p>
          <a:p>
            <a:pPr lvl="2"/>
            <a:r>
              <a:rPr lang="sk-SK" altLang="sk-SK" smtClean="0"/>
              <a:t>Tretia úroveň</a:t>
            </a:r>
          </a:p>
          <a:p>
            <a:pPr lvl="3"/>
            <a:r>
              <a:rPr lang="sk-SK" altLang="sk-SK" smtClean="0"/>
              <a:t>Štvrtá úroveň</a:t>
            </a:r>
          </a:p>
          <a:p>
            <a:pPr lvl="4"/>
            <a:r>
              <a:rPr lang="sk-SK" alt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FD1285C-043A-4211-8BB9-61F1A98B33D9}"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9.xml"/><Relationship Id="rId7" Type="http://schemas.openxmlformats.org/officeDocument/2006/relationships/slideLayout" Target="../slideLayouts/slideLayout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slov-lex.sk/pravne-predpisy/SK/ZZ/2009/309/2019010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slov-lex.sk/pravne-predpisy/SK/ZZ/2009/309/2019010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slov-lex.sk/pravne-predpisy/SK/ZZ/2009/490/20200101#prilohy.priloha-priloha_c_2_k_vyhlaske_c_490_2009_z_z" TargetMode="External"/><Relationship Id="rId2" Type="http://schemas.openxmlformats.org/officeDocument/2006/relationships/hyperlink" Target="https://www.slov-lex.sk/pravne-predpisy/SK/ZZ/2009/490/20200101#prilohy.priloha-priloha_c_1_k_vyhlaske_c_490_2009_z_z"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Obrázok 5"/>
          <p:cNvPicPr>
            <a:picLocks noChangeAspect="1"/>
          </p:cNvPicPr>
          <p:nvPr/>
        </p:nvPicPr>
        <p:blipFill rotWithShape="1">
          <a:blip r:embed="rId2"/>
          <a:srcRect r="6039"/>
          <a:stretch/>
        </p:blipFill>
        <p:spPr>
          <a:xfrm>
            <a:off x="0" y="9525"/>
            <a:ext cx="9144000" cy="6875463"/>
          </a:xfrm>
          <a:prstGeom prst="rect">
            <a:avLst/>
          </a:prstGeom>
          <a:noFill/>
          <a:effectLst>
            <a:outerShdw blurRad="50800" dist="50800" dir="5400000" algn="ctr" rotWithShape="0">
              <a:srgbClr val="FFFFFF"/>
            </a:outerShdw>
          </a:effectLst>
        </p:spPr>
      </p:pic>
      <p:sp>
        <p:nvSpPr>
          <p:cNvPr id="3075" name="Obdĺžnik 6"/>
          <p:cNvSpPr>
            <a:spLocks noChangeArrowheads="1"/>
          </p:cNvSpPr>
          <p:nvPr/>
        </p:nvSpPr>
        <p:spPr bwMode="auto">
          <a:xfrm>
            <a:off x="4356100" y="2708275"/>
            <a:ext cx="4572000" cy="1847850"/>
          </a:xfrm>
          <a:prstGeom prst="rect">
            <a:avLst/>
          </a:prstGeom>
          <a:noFill/>
          <a:ln w="9525">
            <a:noFill/>
            <a:miter lim="800000"/>
            <a:headEnd/>
            <a:tailEnd/>
          </a:ln>
        </p:spPr>
        <p:txBody>
          <a:bodyPr>
            <a:spAutoFit/>
          </a:bodyPr>
          <a:lstStyle/>
          <a:p>
            <a:r>
              <a:rPr lang="sk-SK" altLang="sk-SK" sz="3000" b="1" dirty="0"/>
              <a:t>Legislatívna podpora  </a:t>
            </a:r>
            <a:br>
              <a:rPr lang="sk-SK" altLang="sk-SK" sz="3000" b="1" dirty="0"/>
            </a:br>
            <a:r>
              <a:rPr lang="sk-SK" altLang="sk-SK" sz="3000" b="1" dirty="0"/>
              <a:t>OZE a </a:t>
            </a:r>
            <a:br>
              <a:rPr lang="sk-SK" altLang="sk-SK" sz="3000" b="1" dirty="0"/>
            </a:br>
            <a:r>
              <a:rPr lang="sk-SK" altLang="sk-SK" sz="3000" b="1" dirty="0"/>
              <a:t>kombinovanej výroby </a:t>
            </a:r>
            <a:r>
              <a:rPr lang="sk-SK" altLang="sk-SK" sz="4000" b="1" dirty="0"/>
              <a:t/>
            </a:r>
            <a:br>
              <a:rPr lang="sk-SK" altLang="sk-SK" sz="4000" b="1" dirty="0"/>
            </a:br>
            <a:endParaRPr lang="sk-SK" altLang="sk-SK" dirty="0"/>
          </a:p>
        </p:txBody>
      </p:sp>
      <p:sp>
        <p:nvSpPr>
          <p:cNvPr id="3076" name="Obdĺžnik 7"/>
          <p:cNvSpPr>
            <a:spLocks noChangeArrowheads="1"/>
          </p:cNvSpPr>
          <p:nvPr/>
        </p:nvSpPr>
        <p:spPr bwMode="auto">
          <a:xfrm>
            <a:off x="4356100" y="1725613"/>
            <a:ext cx="4572000" cy="584200"/>
          </a:xfrm>
          <a:prstGeom prst="rect">
            <a:avLst/>
          </a:prstGeom>
          <a:noFill/>
          <a:ln w="9525">
            <a:noFill/>
            <a:miter lim="800000"/>
            <a:headEnd/>
            <a:tailEnd/>
          </a:ln>
        </p:spPr>
        <p:txBody>
          <a:bodyPr>
            <a:spAutoFit/>
          </a:bodyPr>
          <a:lstStyle/>
          <a:p>
            <a:r>
              <a:rPr lang="sk-SK" altLang="sk-SK" sz="3200" b="1"/>
              <a:t>Zákon 309/2009 Z.z.</a:t>
            </a:r>
            <a:endParaRPr lang="sk-SK" altLang="sk-SK" sz="3200"/>
          </a:p>
        </p:txBody>
      </p:sp>
      <p:sp>
        <p:nvSpPr>
          <p:cNvPr id="9" name="Rectangle 3"/>
          <p:cNvSpPr txBox="1">
            <a:spLocks noChangeArrowheads="1"/>
          </p:cNvSpPr>
          <p:nvPr/>
        </p:nvSpPr>
        <p:spPr bwMode="auto">
          <a:xfrm>
            <a:off x="4356100" y="4724400"/>
            <a:ext cx="34163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buFontTx/>
              <a:buNone/>
              <a:defRPr/>
            </a:pPr>
            <a:r>
              <a:rPr lang="sk-SK" altLang="sk-SK" sz="2800" kern="0" dirty="0" smtClean="0"/>
              <a:t>Ing. Juraj Novák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685800" y="620713"/>
            <a:ext cx="7772400" cy="5475287"/>
          </a:xfrm>
        </p:spPr>
        <p:txBody>
          <a:bodyPr/>
          <a:lstStyle/>
          <a:p>
            <a:pPr>
              <a:buNone/>
            </a:pPr>
            <a:r>
              <a:rPr lang="sk-SK" sz="2000" b="1" dirty="0" smtClean="0"/>
              <a:t>Pojmy pri určení ceny</a:t>
            </a:r>
          </a:p>
          <a:p>
            <a:pPr>
              <a:buNone/>
            </a:pPr>
            <a:endParaRPr lang="sk-SK" sz="2000" b="1" dirty="0" smtClean="0"/>
          </a:p>
          <a:p>
            <a:r>
              <a:rPr lang="sk-SK" sz="2000" b="1" dirty="0" smtClean="0"/>
              <a:t>cena vykupovanej elektriny (</a:t>
            </a:r>
            <a:r>
              <a:rPr lang="sk-SK" sz="2000" b="1" dirty="0" err="1" smtClean="0"/>
              <a:t>market</a:t>
            </a:r>
            <a:r>
              <a:rPr lang="sk-SK" sz="2000" b="1" dirty="0" smtClean="0"/>
              <a:t> </a:t>
            </a:r>
            <a:r>
              <a:rPr lang="sk-SK" sz="2000" b="1" dirty="0" err="1" smtClean="0"/>
              <a:t>price</a:t>
            </a:r>
            <a:r>
              <a:rPr lang="sk-SK" sz="2000" b="1" dirty="0" smtClean="0"/>
              <a:t>)- </a:t>
            </a:r>
            <a:r>
              <a:rPr lang="sk-SK" sz="2000" dirty="0" smtClean="0"/>
              <a:t>cena elektriny vykúpenej výkupcom elektriny určená ako trhová cena ...</a:t>
            </a:r>
          </a:p>
          <a:p>
            <a:r>
              <a:rPr lang="sk-SK" sz="2000" b="1" dirty="0" smtClean="0"/>
              <a:t>cena elektriny (FIT) -</a:t>
            </a:r>
            <a:r>
              <a:rPr lang="sk-SK" sz="2000" dirty="0" smtClean="0"/>
              <a:t> cena schválená alebo určená úradom podľa osobitného predpisu pre elektrinu z OZE alebo VU KVET</a:t>
            </a:r>
          </a:p>
          <a:p>
            <a:r>
              <a:rPr lang="sk-SK" sz="2000" b="1" dirty="0" smtClean="0"/>
              <a:t>doplatok - </a:t>
            </a:r>
            <a:r>
              <a:rPr lang="sk-SK" sz="2000" dirty="0" smtClean="0"/>
              <a:t>rozdiel medzi cenou elektriny a cenou vykupovanej elektriny, ktorý uhrádza výrobcovi elektriny </a:t>
            </a:r>
            <a:r>
              <a:rPr lang="sk-SK" sz="2000" dirty="0" err="1" smtClean="0"/>
              <a:t>zúčtovateľ</a:t>
            </a:r>
            <a:r>
              <a:rPr lang="sk-SK" sz="2000" dirty="0" smtClean="0"/>
              <a:t> podpory; </a:t>
            </a:r>
            <a:r>
              <a:rPr lang="sk-SK" sz="2000" b="1" dirty="0" smtClean="0"/>
              <a:t>ak je tento rozdiel záporný, doplatok sa rovná nule</a:t>
            </a:r>
            <a:endParaRPr lang="sk-SK" sz="2000" dirty="0" smtClean="0"/>
          </a:p>
          <a:p>
            <a:pPr>
              <a:buNone/>
            </a:pPr>
            <a:endParaRPr lang="sk-SK" sz="2000" dirty="0" smtClean="0"/>
          </a:p>
          <a:p>
            <a:pPr>
              <a:buNone/>
            </a:pPr>
            <a:r>
              <a:rPr lang="sk-SK" sz="2000" dirty="0" smtClean="0"/>
              <a:t>Pri aukcii</a:t>
            </a:r>
          </a:p>
          <a:p>
            <a:r>
              <a:rPr lang="sk-SK" sz="2000" b="1" dirty="0" smtClean="0"/>
              <a:t>ponúknutá cena elektriny - </a:t>
            </a:r>
            <a:r>
              <a:rPr lang="sk-SK" sz="2000" dirty="0" smtClean="0"/>
              <a:t>cena elektriny určená pre zariadenie výrobcu elektriny výberovým konaním</a:t>
            </a:r>
          </a:p>
          <a:p>
            <a:r>
              <a:rPr lang="sk-SK" sz="2000" b="1" dirty="0" smtClean="0"/>
              <a:t>príplatok (</a:t>
            </a:r>
            <a:r>
              <a:rPr lang="sk-SK" sz="2000" b="1" dirty="0" err="1" smtClean="0"/>
              <a:t>premium</a:t>
            </a:r>
            <a:r>
              <a:rPr lang="sk-SK" sz="2000" b="1" dirty="0" smtClean="0"/>
              <a:t>) - </a:t>
            </a:r>
            <a:r>
              <a:rPr lang="sk-SK" sz="2000" dirty="0" smtClean="0"/>
              <a:t>rozdiel medzi ponúknutou cenou elektriny a cenou vykupovanej elektriny, ktorý uhrádza výrobcovi elektriny </a:t>
            </a:r>
            <a:r>
              <a:rPr lang="sk-SK" sz="2000" dirty="0" err="1" smtClean="0"/>
              <a:t>zúčtovateľ</a:t>
            </a:r>
            <a:r>
              <a:rPr lang="sk-SK" sz="2000" dirty="0" smtClean="0"/>
              <a:t> podpory; ak je tento rozdiel záporný, príplatok sa rovná nule.</a:t>
            </a:r>
          </a:p>
          <a:p>
            <a:pPr eaLnBrk="1" hangingPunct="1">
              <a:lnSpc>
                <a:spcPct val="80000"/>
              </a:lnSpc>
            </a:pPr>
            <a:endParaRPr lang="sk-SK" altLang="sk-SK"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l" eaLnBrk="1" hangingPunct="1"/>
            <a:r>
              <a:rPr lang="sk-SK" altLang="sk-SK" sz="2800" b="1" smtClean="0"/>
              <a:t>§ 3  S</a:t>
            </a:r>
            <a:r>
              <a:rPr lang="sk-SK" altLang="sk-SK" sz="2800" b="1" smtClean="0">
                <a:solidFill>
                  <a:srgbClr val="000000"/>
                </a:solidFill>
              </a:rPr>
              <a:t>pôsob podpory a podmienky podpory (1)</a:t>
            </a:r>
          </a:p>
        </p:txBody>
      </p:sp>
      <p:sp>
        <p:nvSpPr>
          <p:cNvPr id="9219" name="Rectangle 3"/>
          <p:cNvSpPr>
            <a:spLocks noGrp="1" noChangeArrowheads="1"/>
          </p:cNvSpPr>
          <p:nvPr>
            <p:ph idx="1"/>
          </p:nvPr>
        </p:nvSpPr>
        <p:spPr>
          <a:xfrm>
            <a:off x="642910" y="2000240"/>
            <a:ext cx="7772400" cy="4114800"/>
          </a:xfrm>
        </p:spPr>
        <p:txBody>
          <a:bodyPr/>
          <a:lstStyle/>
          <a:p>
            <a:pPr marL="381000" indent="-381000" algn="just" eaLnBrk="1" hangingPunct="1">
              <a:buFont typeface="Wingdings" pitchFamily="2" charset="2"/>
              <a:buChar char="q"/>
            </a:pPr>
            <a:r>
              <a:rPr lang="sk-SK" altLang="sk-SK" sz="2000" b="1" dirty="0" smtClean="0">
                <a:solidFill>
                  <a:srgbClr val="000000"/>
                </a:solidFill>
              </a:rPr>
              <a:t>prednostné</a:t>
            </a:r>
          </a:p>
          <a:p>
            <a:pPr marL="800100" lvl="1" indent="-342900" algn="just" eaLnBrk="1" hangingPunct="1">
              <a:buFont typeface="Wingdings" pitchFamily="2" charset="2"/>
              <a:buAutoNum type="arabicPeriod"/>
            </a:pPr>
            <a:r>
              <a:rPr lang="sk-SK" altLang="sk-SK" sz="2000" dirty="0" smtClean="0">
                <a:solidFill>
                  <a:srgbClr val="000000"/>
                </a:solidFill>
              </a:rPr>
              <a:t>pripojenie do distribučnej sústavy</a:t>
            </a:r>
          </a:p>
          <a:p>
            <a:pPr marL="800100" lvl="1" indent="-342900" algn="just" eaLnBrk="1" hangingPunct="1">
              <a:buFont typeface="Wingdings" pitchFamily="2" charset="2"/>
              <a:buAutoNum type="arabicPeriod"/>
            </a:pPr>
            <a:r>
              <a:rPr lang="sk-SK" altLang="sk-SK" sz="2000" dirty="0" smtClean="0">
                <a:solidFill>
                  <a:srgbClr val="000000"/>
                </a:solidFill>
              </a:rPr>
              <a:t>prístup do sústavy (</a:t>
            </a:r>
            <a:r>
              <a:rPr lang="sk-SK" altLang="sk-SK" sz="2000" b="1" dirty="0" smtClean="0"/>
              <a:t>na základe zmluvy o prístupe)</a:t>
            </a:r>
            <a:r>
              <a:rPr lang="sk-SK" altLang="sk-SK" sz="2000" dirty="0" smtClean="0"/>
              <a:t> </a:t>
            </a:r>
            <a:endParaRPr lang="sk-SK" altLang="sk-SK" sz="2000" dirty="0" smtClean="0">
              <a:solidFill>
                <a:srgbClr val="000000"/>
              </a:solidFill>
            </a:endParaRPr>
          </a:p>
          <a:p>
            <a:pPr marL="800100" lvl="1" indent="-342900" algn="just" eaLnBrk="1" hangingPunct="1">
              <a:buFont typeface="Wingdings" pitchFamily="2" charset="2"/>
              <a:buAutoNum type="arabicPeriod"/>
            </a:pPr>
            <a:r>
              <a:rPr lang="sk-SK" altLang="sk-SK" sz="2000" dirty="0" smtClean="0"/>
              <a:t>prenosom elektriny, distribúciou elektriny a dodávkou elektriny</a:t>
            </a:r>
          </a:p>
          <a:p>
            <a:pPr marL="800100" lvl="1" indent="-342900" algn="just" eaLnBrk="1" hangingPunct="1">
              <a:buNone/>
            </a:pPr>
            <a:endParaRPr lang="sk-SK" altLang="sk-SK" sz="2000" dirty="0" smtClean="0">
              <a:solidFill>
                <a:srgbClr val="000000"/>
              </a:solidFill>
            </a:endParaRPr>
          </a:p>
          <a:p>
            <a:pPr marL="381000" indent="-381000" algn="just" eaLnBrk="1" hangingPunct="1">
              <a:buFont typeface="Wingdings" pitchFamily="2" charset="2"/>
              <a:buChar char="q"/>
            </a:pPr>
            <a:r>
              <a:rPr lang="sk-SK" sz="2000" dirty="0" smtClean="0"/>
              <a:t>výkup elektriny výkupcom elektriny za cenu vykupovanej elektriny</a:t>
            </a:r>
          </a:p>
          <a:p>
            <a:pPr marL="381000" indent="-381000" algn="just" eaLnBrk="1" hangingPunct="1">
              <a:buFont typeface="Wingdings" pitchFamily="2" charset="2"/>
              <a:buChar char="q"/>
            </a:pPr>
            <a:endParaRPr lang="sk-SK" sz="2000" dirty="0" smtClean="0"/>
          </a:p>
          <a:p>
            <a:pPr marL="381000" indent="-381000" algn="just" eaLnBrk="1" hangingPunct="1">
              <a:buFont typeface="Wingdings" pitchFamily="2" charset="2"/>
              <a:buChar char="q"/>
            </a:pPr>
            <a:r>
              <a:rPr lang="sk-SK" altLang="sk-SK" sz="2000" b="1" dirty="0" smtClean="0">
                <a:solidFill>
                  <a:srgbClr val="000000"/>
                </a:solidFill>
              </a:rPr>
              <a:t>doplatok alebo príplatok</a:t>
            </a:r>
          </a:p>
          <a:p>
            <a:pPr marL="381000" indent="-381000" algn="just" eaLnBrk="1" hangingPunct="1">
              <a:buFont typeface="Wingdings" pitchFamily="2" charset="2"/>
              <a:buChar char="q"/>
            </a:pPr>
            <a:endParaRPr lang="sk-SK" altLang="sk-SK" sz="2000" b="1" dirty="0" smtClean="0">
              <a:solidFill>
                <a:srgbClr val="000000"/>
              </a:solidFill>
            </a:endParaRPr>
          </a:p>
          <a:p>
            <a:pPr marL="381000" indent="-381000" algn="just" eaLnBrk="1" hangingPunct="1">
              <a:buFont typeface="Wingdings" pitchFamily="2" charset="2"/>
              <a:buChar char="q"/>
            </a:pPr>
            <a:r>
              <a:rPr lang="sk-SK" altLang="sk-SK" sz="2000" dirty="0" smtClean="0">
                <a:solidFill>
                  <a:srgbClr val="000000"/>
                </a:solidFill>
              </a:rPr>
              <a:t>prevzatie zodpovednosti za odchýlku výkupcom elektriny</a:t>
            </a:r>
          </a:p>
          <a:p>
            <a:pPr marL="381000" indent="-381000" algn="just" eaLnBrk="1" hangingPunct="1">
              <a:buNone/>
            </a:pPr>
            <a:endParaRPr lang="sk-SK" altLang="sk-SK" sz="2000" dirty="0" smtClean="0">
              <a:solidFill>
                <a:srgbClr val="000000"/>
              </a:solidFill>
            </a:endParaRPr>
          </a:p>
          <a:p>
            <a:pPr marL="381000" indent="-381000" eaLnBrk="1" hangingPunct="1"/>
            <a:endParaRPr lang="sk-SK" altLang="sk-SK" sz="2800" dirty="0" smtClean="0"/>
          </a:p>
        </p:txBody>
      </p:sp>
      <p:sp>
        <p:nvSpPr>
          <p:cNvPr id="9220" name="Rectangle 5"/>
          <p:cNvSpPr>
            <a:spLocks noChangeArrowheads="1"/>
          </p:cNvSpPr>
          <p:nvPr/>
        </p:nvSpPr>
        <p:spPr bwMode="auto">
          <a:xfrm>
            <a:off x="3000364" y="1214422"/>
            <a:ext cx="3024188" cy="504825"/>
          </a:xfrm>
          <a:prstGeom prst="rect">
            <a:avLst/>
          </a:prstGeom>
          <a:noFill/>
          <a:ln w="9525">
            <a:solidFill>
              <a:schemeClr val="tx1"/>
            </a:solidFill>
            <a:miter lim="800000"/>
            <a:headEnd/>
            <a:tailEnd/>
          </a:ln>
        </p:spPr>
        <p:txBody>
          <a:bodyPr wrap="none" anchor="ctr"/>
          <a:lstStyle/>
          <a:p>
            <a:pPr algn="ctr"/>
            <a:r>
              <a:rPr lang="sk-SK" altLang="sk-SK" dirty="0"/>
              <a:t>Spôsob podpory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Obrázok 1"/>
          <p:cNvPicPr>
            <a:picLocks noChangeAspect="1"/>
          </p:cNvPicPr>
          <p:nvPr/>
        </p:nvPicPr>
        <p:blipFill>
          <a:blip r:embed="rId8"/>
          <a:srcRect l="3326" r="2953"/>
          <a:stretch>
            <a:fillRect/>
          </a:stretch>
        </p:blipFill>
        <p:spPr bwMode="auto">
          <a:xfrm>
            <a:off x="0" y="0"/>
            <a:ext cx="9144000" cy="6883400"/>
          </a:xfrm>
          <a:prstGeom prst="rect">
            <a:avLst/>
          </a:prstGeom>
          <a:noFill/>
          <a:ln w="9525">
            <a:noFill/>
            <a:miter lim="800000"/>
            <a:headEnd/>
            <a:tailEnd/>
          </a:ln>
        </p:spPr>
      </p:pic>
      <p:sp>
        <p:nvSpPr>
          <p:cNvPr id="36867" name="BlokTextu 2"/>
          <p:cNvSpPr txBox="1">
            <a:spLocks noChangeArrowheads="1"/>
          </p:cNvSpPr>
          <p:nvPr/>
        </p:nvSpPr>
        <p:spPr bwMode="auto">
          <a:xfrm>
            <a:off x="611188" y="404813"/>
            <a:ext cx="5545137" cy="415925"/>
          </a:xfrm>
          <a:prstGeom prst="rect">
            <a:avLst/>
          </a:prstGeom>
          <a:noFill/>
          <a:ln w="9525">
            <a:noFill/>
            <a:miter lim="800000"/>
            <a:headEnd/>
            <a:tailEnd/>
          </a:ln>
        </p:spPr>
        <p:txBody>
          <a:bodyPr>
            <a:spAutoFit/>
          </a:bodyPr>
          <a:lstStyle/>
          <a:p>
            <a:r>
              <a:rPr lang="sk-SK" altLang="sk-SK" sz="2100">
                <a:solidFill>
                  <a:schemeClr val="bg1"/>
                </a:solidFill>
              </a:rPr>
              <a:t>Zmena systému podpory  I.</a:t>
            </a:r>
          </a:p>
        </p:txBody>
      </p:sp>
      <p:sp>
        <p:nvSpPr>
          <p:cNvPr id="36868" name="BlokTextu 5"/>
          <p:cNvSpPr txBox="1">
            <a:spLocks noChangeArrowheads="1"/>
          </p:cNvSpPr>
          <p:nvPr/>
        </p:nvSpPr>
        <p:spPr bwMode="auto">
          <a:xfrm>
            <a:off x="622300" y="1052513"/>
            <a:ext cx="184150" cy="369887"/>
          </a:xfrm>
          <a:prstGeom prst="rect">
            <a:avLst/>
          </a:prstGeom>
          <a:noFill/>
          <a:ln w="9525">
            <a:noFill/>
            <a:miter lim="800000"/>
            <a:headEnd/>
            <a:tailEnd/>
          </a:ln>
        </p:spPr>
        <p:txBody>
          <a:bodyPr wrap="none">
            <a:spAutoFit/>
          </a:bodyPr>
          <a:lstStyle/>
          <a:p>
            <a:endParaRPr lang="sk-SK" altLang="sk-SK"/>
          </a:p>
        </p:txBody>
      </p:sp>
      <p:sp>
        <p:nvSpPr>
          <p:cNvPr id="9" name="Rectangle 28"/>
          <p:cNvSpPr>
            <a:spLocks noChangeArrowheads="1"/>
          </p:cNvSpPr>
          <p:nvPr>
            <p:custDataLst>
              <p:tags r:id="rId1"/>
            </p:custDataLst>
          </p:nvPr>
        </p:nvSpPr>
        <p:spPr bwMode="gray">
          <a:xfrm>
            <a:off x="253218" y="1554710"/>
            <a:ext cx="2196853" cy="853178"/>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Typ systému podpory</a:t>
            </a:r>
          </a:p>
        </p:txBody>
      </p:sp>
      <p:sp>
        <p:nvSpPr>
          <p:cNvPr id="36" name="Obdĺžnik 35"/>
          <p:cNvSpPr/>
          <p:nvPr/>
        </p:nvSpPr>
        <p:spPr>
          <a:xfrm>
            <a:off x="5767033" y="1543580"/>
            <a:ext cx="1412446" cy="375095"/>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err="1">
                <a:solidFill>
                  <a:schemeClr val="tx1"/>
                </a:solidFill>
              </a:rPr>
              <a:t>Feed</a:t>
            </a:r>
            <a:r>
              <a:rPr lang="sk-SK" sz="1600" dirty="0">
                <a:solidFill>
                  <a:schemeClr val="tx1"/>
                </a:solidFill>
              </a:rPr>
              <a:t> in </a:t>
            </a:r>
            <a:r>
              <a:rPr lang="sk-SK" sz="1600" dirty="0" err="1">
                <a:solidFill>
                  <a:schemeClr val="tx1"/>
                </a:solidFill>
              </a:rPr>
              <a:t>tariffs</a:t>
            </a:r>
            <a:r>
              <a:rPr lang="sk-SK" sz="1600" dirty="0">
                <a:solidFill>
                  <a:schemeClr val="tx1"/>
                </a:solidFill>
              </a:rPr>
              <a:t> </a:t>
            </a:r>
          </a:p>
        </p:txBody>
      </p:sp>
      <p:sp>
        <p:nvSpPr>
          <p:cNvPr id="37" name="Obdĺžnik 36"/>
          <p:cNvSpPr/>
          <p:nvPr/>
        </p:nvSpPr>
        <p:spPr>
          <a:xfrm>
            <a:off x="2558330" y="1533201"/>
            <a:ext cx="2949776" cy="874687"/>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Výkupné ceny (</a:t>
            </a:r>
            <a:r>
              <a:rPr lang="sk-SK" sz="1600" dirty="0" err="1">
                <a:solidFill>
                  <a:schemeClr val="tx1"/>
                </a:solidFill>
              </a:rPr>
              <a:t>Feed</a:t>
            </a:r>
            <a:r>
              <a:rPr lang="sk-SK" sz="1600" dirty="0">
                <a:solidFill>
                  <a:schemeClr val="tx1"/>
                </a:solidFill>
              </a:rPr>
              <a:t> in </a:t>
            </a:r>
            <a:r>
              <a:rPr lang="sk-SK" sz="1600" dirty="0" err="1">
                <a:solidFill>
                  <a:schemeClr val="tx1"/>
                </a:solidFill>
              </a:rPr>
              <a:t>tariffs</a:t>
            </a:r>
            <a:r>
              <a:rPr lang="sk-SK" sz="1600" dirty="0">
                <a:solidFill>
                  <a:schemeClr val="tx1"/>
                </a:solidFill>
              </a:rPr>
              <a:t>) </a:t>
            </a:r>
          </a:p>
        </p:txBody>
      </p:sp>
      <p:sp>
        <p:nvSpPr>
          <p:cNvPr id="38" name="Obdĺžnik 37"/>
          <p:cNvSpPr/>
          <p:nvPr/>
        </p:nvSpPr>
        <p:spPr>
          <a:xfrm>
            <a:off x="2533955" y="1026024"/>
            <a:ext cx="2974150" cy="396044"/>
          </a:xfrm>
          <a:prstGeom prst="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lnSpc>
                <a:spcPct val="80000"/>
              </a:lnSpc>
              <a:defRPr/>
            </a:pPr>
            <a:r>
              <a:rPr lang="sk-SK" sz="2000" b="1" dirty="0" smtClean="0">
                <a:solidFill>
                  <a:srgbClr val="1E4E9D"/>
                </a:solidFill>
              </a:rPr>
              <a:t>Podpora do 31. 12 .2018</a:t>
            </a:r>
            <a:endParaRPr lang="sk-SK" sz="2000" b="1" dirty="0">
              <a:solidFill>
                <a:srgbClr val="1E4E9D"/>
              </a:solidFill>
            </a:endParaRPr>
          </a:p>
        </p:txBody>
      </p:sp>
      <p:sp>
        <p:nvSpPr>
          <p:cNvPr id="39" name="Obdĺžnik 38"/>
          <p:cNvSpPr/>
          <p:nvPr/>
        </p:nvSpPr>
        <p:spPr>
          <a:xfrm>
            <a:off x="5767388" y="1025525"/>
            <a:ext cx="2824162" cy="376238"/>
          </a:xfrm>
          <a:prstGeom prst="rect">
            <a:avLst/>
          </a:prstGeom>
          <a:solidFill>
            <a:schemeClr val="accent3">
              <a:lumMod val="40000"/>
              <a:lumOff val="60000"/>
            </a:schemeClr>
          </a:solidFill>
          <a:ln>
            <a:noFill/>
          </a:ln>
          <a:effectLst>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k-SK" sz="2000" b="1" dirty="0" smtClean="0">
                <a:solidFill>
                  <a:schemeClr val="accent3">
                    <a:lumMod val="50000"/>
                  </a:schemeClr>
                </a:solidFill>
              </a:rPr>
              <a:t>Podpora od 1.1.2019</a:t>
            </a:r>
            <a:endParaRPr lang="sk-SK" sz="2000" b="1" dirty="0">
              <a:solidFill>
                <a:schemeClr val="accent3">
                  <a:lumMod val="50000"/>
                </a:schemeClr>
              </a:solidFill>
            </a:endParaRPr>
          </a:p>
        </p:txBody>
      </p:sp>
      <p:sp>
        <p:nvSpPr>
          <p:cNvPr id="40" name="Obdĺžnik 39"/>
          <p:cNvSpPr/>
          <p:nvPr/>
        </p:nvSpPr>
        <p:spPr>
          <a:xfrm>
            <a:off x="5764818" y="2019615"/>
            <a:ext cx="2551598" cy="375095"/>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err="1">
                <a:solidFill>
                  <a:schemeClr val="tx1"/>
                </a:solidFill>
              </a:rPr>
              <a:t>Feed</a:t>
            </a:r>
            <a:r>
              <a:rPr lang="sk-SK" sz="1600" dirty="0">
                <a:solidFill>
                  <a:schemeClr val="tx1"/>
                </a:solidFill>
              </a:rPr>
              <a:t> in </a:t>
            </a:r>
            <a:r>
              <a:rPr lang="sk-SK" sz="1600" dirty="0" err="1">
                <a:solidFill>
                  <a:schemeClr val="tx1"/>
                </a:solidFill>
              </a:rPr>
              <a:t>premium</a:t>
            </a:r>
            <a:r>
              <a:rPr lang="sk-SK" sz="1600" dirty="0">
                <a:solidFill>
                  <a:schemeClr val="tx1"/>
                </a:solidFill>
              </a:rPr>
              <a:t>  (príplatok)</a:t>
            </a:r>
          </a:p>
        </p:txBody>
      </p:sp>
      <p:sp>
        <p:nvSpPr>
          <p:cNvPr id="41" name="Rectangle 28"/>
          <p:cNvSpPr>
            <a:spLocks noChangeArrowheads="1"/>
          </p:cNvSpPr>
          <p:nvPr>
            <p:custDataLst>
              <p:tags r:id="rId2"/>
            </p:custDataLst>
          </p:nvPr>
        </p:nvSpPr>
        <p:spPr bwMode="gray">
          <a:xfrm>
            <a:off x="254919" y="2564904"/>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Hranica  podpory prednostnými  právami</a:t>
            </a:r>
          </a:p>
        </p:txBody>
      </p:sp>
      <p:sp>
        <p:nvSpPr>
          <p:cNvPr id="42" name="Obdĺžnik 41"/>
          <p:cNvSpPr/>
          <p:nvPr/>
        </p:nvSpPr>
        <p:spPr>
          <a:xfrm>
            <a:off x="2546142" y="2564904"/>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rgbClr val="000000"/>
                </a:solidFill>
              </a:rPr>
              <a:t>bez obmedzenia výkonu</a:t>
            </a:r>
            <a:endParaRPr lang="sk-SK" sz="1600" dirty="0">
              <a:solidFill>
                <a:schemeClr val="tx1"/>
              </a:solidFill>
            </a:endParaRPr>
          </a:p>
        </p:txBody>
      </p:sp>
      <p:sp>
        <p:nvSpPr>
          <p:cNvPr id="44" name="Obdĺžnik 43"/>
          <p:cNvSpPr/>
          <p:nvPr/>
        </p:nvSpPr>
        <p:spPr>
          <a:xfrm>
            <a:off x="5764819" y="2564904"/>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rgbClr val="000000"/>
                </a:solidFill>
              </a:rPr>
              <a:t>bez obmedzenia výkonu</a:t>
            </a:r>
            <a:endParaRPr lang="sk-SK" sz="1600" dirty="0">
              <a:solidFill>
                <a:schemeClr val="tx1"/>
              </a:solidFill>
            </a:endParaRPr>
          </a:p>
        </p:txBody>
      </p:sp>
      <p:sp>
        <p:nvSpPr>
          <p:cNvPr id="45" name="Rectangle 28"/>
          <p:cNvSpPr>
            <a:spLocks noChangeArrowheads="1"/>
          </p:cNvSpPr>
          <p:nvPr>
            <p:custDataLst>
              <p:tags r:id="rId3"/>
            </p:custDataLst>
          </p:nvPr>
        </p:nvSpPr>
        <p:spPr bwMode="gray">
          <a:xfrm>
            <a:off x="251519" y="3131718"/>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Hranica  podpory </a:t>
            </a:r>
            <a:r>
              <a:rPr lang="sk-SK" altLang="en-US" sz="1600" dirty="0" smtClean="0">
                <a:solidFill>
                  <a:srgbClr val="000000"/>
                </a:solidFill>
                <a:latin typeface="Calibri" panose="020F0502020204030204" pitchFamily="34" charset="0"/>
              </a:rPr>
              <a:t>odberom </a:t>
            </a:r>
            <a:r>
              <a:rPr lang="sk-SK" altLang="en-US" sz="1600" dirty="0">
                <a:solidFill>
                  <a:srgbClr val="000000"/>
                </a:solidFill>
                <a:latin typeface="Calibri" panose="020F0502020204030204" pitchFamily="34" charset="0"/>
              </a:rPr>
              <a:t>elektriny</a:t>
            </a:r>
          </a:p>
        </p:txBody>
      </p:sp>
      <p:sp>
        <p:nvSpPr>
          <p:cNvPr id="46" name="Obdĺžnik 45"/>
          <p:cNvSpPr/>
          <p:nvPr/>
        </p:nvSpPr>
        <p:spPr>
          <a:xfrm>
            <a:off x="2533955" y="3132641"/>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do 125 MW (do 30 </a:t>
            </a:r>
            <a:r>
              <a:rPr lang="sk-SK" sz="1600" dirty="0" err="1">
                <a:solidFill>
                  <a:schemeClr val="tx1"/>
                </a:solidFill>
              </a:rPr>
              <a:t>kW</a:t>
            </a:r>
            <a:r>
              <a:rPr lang="sk-SK" sz="1600" dirty="0">
                <a:solidFill>
                  <a:schemeClr val="tx1"/>
                </a:solidFill>
              </a:rPr>
              <a:t> pre PV)</a:t>
            </a:r>
          </a:p>
        </p:txBody>
      </p:sp>
      <p:sp>
        <p:nvSpPr>
          <p:cNvPr id="47" name="Rectangle 28"/>
          <p:cNvSpPr>
            <a:spLocks noChangeArrowheads="1"/>
          </p:cNvSpPr>
          <p:nvPr>
            <p:custDataLst>
              <p:tags r:id="rId4"/>
            </p:custDataLst>
          </p:nvPr>
        </p:nvSpPr>
        <p:spPr bwMode="gray">
          <a:xfrm>
            <a:off x="251518" y="3715719"/>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Hranica  podpory doplatkom/ príplatkom</a:t>
            </a:r>
          </a:p>
        </p:txBody>
      </p:sp>
      <p:sp>
        <p:nvSpPr>
          <p:cNvPr id="48" name="Obdĺžnik 47"/>
          <p:cNvSpPr/>
          <p:nvPr/>
        </p:nvSpPr>
        <p:spPr>
          <a:xfrm>
            <a:off x="2558330" y="3715719"/>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do 125 MW (do 30 </a:t>
            </a:r>
            <a:r>
              <a:rPr lang="sk-SK" sz="1600" dirty="0" err="1">
                <a:solidFill>
                  <a:schemeClr val="tx1"/>
                </a:solidFill>
              </a:rPr>
              <a:t>kW</a:t>
            </a:r>
            <a:r>
              <a:rPr lang="sk-SK" sz="1600" dirty="0">
                <a:solidFill>
                  <a:schemeClr val="tx1"/>
                </a:solidFill>
              </a:rPr>
              <a:t> pre PV)</a:t>
            </a:r>
          </a:p>
        </p:txBody>
      </p:sp>
      <p:sp>
        <p:nvSpPr>
          <p:cNvPr id="49" name="Rectangle 28"/>
          <p:cNvSpPr>
            <a:spLocks noChangeArrowheads="1"/>
          </p:cNvSpPr>
          <p:nvPr>
            <p:custDataLst>
              <p:tags r:id="rId5"/>
            </p:custDataLst>
          </p:nvPr>
        </p:nvSpPr>
        <p:spPr bwMode="gray">
          <a:xfrm>
            <a:off x="251517" y="4303058"/>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Hranica  zodpovednosti za odchýlku</a:t>
            </a:r>
          </a:p>
        </p:txBody>
      </p:sp>
      <p:sp>
        <p:nvSpPr>
          <p:cNvPr id="50" name="Obdĺžnik 49"/>
          <p:cNvSpPr/>
          <p:nvPr/>
        </p:nvSpPr>
        <p:spPr>
          <a:xfrm>
            <a:off x="2578092" y="4296095"/>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od 1 MW (od 30 </a:t>
            </a:r>
            <a:r>
              <a:rPr lang="sk-SK" sz="1600" dirty="0" err="1">
                <a:solidFill>
                  <a:schemeClr val="tx1"/>
                </a:solidFill>
              </a:rPr>
              <a:t>kW</a:t>
            </a:r>
            <a:r>
              <a:rPr lang="sk-SK" sz="1600" dirty="0">
                <a:solidFill>
                  <a:schemeClr val="tx1"/>
                </a:solidFill>
              </a:rPr>
              <a:t> pre PV)</a:t>
            </a:r>
          </a:p>
        </p:txBody>
      </p:sp>
      <p:sp>
        <p:nvSpPr>
          <p:cNvPr id="51" name="Rectangle 28"/>
          <p:cNvSpPr>
            <a:spLocks noChangeArrowheads="1"/>
          </p:cNvSpPr>
          <p:nvPr>
            <p:custDataLst>
              <p:tags r:id="rId6"/>
            </p:custDataLst>
          </p:nvPr>
        </p:nvSpPr>
        <p:spPr bwMode="gray">
          <a:xfrm>
            <a:off x="254919" y="4916032"/>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Mechanizmus  kontroly rozpočtu</a:t>
            </a:r>
          </a:p>
        </p:txBody>
      </p:sp>
      <p:sp>
        <p:nvSpPr>
          <p:cNvPr id="52" name="Obdĺžnik 51"/>
          <p:cNvSpPr/>
          <p:nvPr/>
        </p:nvSpPr>
        <p:spPr>
          <a:xfrm>
            <a:off x="2578092" y="4921035"/>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nie je</a:t>
            </a:r>
          </a:p>
        </p:txBody>
      </p:sp>
      <p:sp>
        <p:nvSpPr>
          <p:cNvPr id="53" name="Obdĺžnik 52"/>
          <p:cNvSpPr/>
          <p:nvPr/>
        </p:nvSpPr>
        <p:spPr>
          <a:xfrm>
            <a:off x="5751902" y="3125975"/>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do 250 </a:t>
            </a:r>
            <a:r>
              <a:rPr lang="sk-SK" sz="1600" dirty="0" err="1" smtClean="0">
                <a:solidFill>
                  <a:schemeClr val="tx1"/>
                </a:solidFill>
              </a:rPr>
              <a:t>kW</a:t>
            </a:r>
            <a:r>
              <a:rPr lang="sk-SK" sz="1600" dirty="0" smtClean="0">
                <a:solidFill>
                  <a:schemeClr val="tx1"/>
                </a:solidFill>
              </a:rPr>
              <a:t> (výkup elektriny) </a:t>
            </a:r>
            <a:endParaRPr lang="sk-SK" sz="1600" dirty="0">
              <a:solidFill>
                <a:schemeClr val="tx1"/>
              </a:solidFill>
            </a:endParaRPr>
          </a:p>
        </p:txBody>
      </p:sp>
      <p:sp>
        <p:nvSpPr>
          <p:cNvPr id="54" name="Obdĺžnik 53"/>
          <p:cNvSpPr/>
          <p:nvPr/>
        </p:nvSpPr>
        <p:spPr>
          <a:xfrm>
            <a:off x="5788299" y="3696944"/>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do 500 </a:t>
            </a:r>
            <a:r>
              <a:rPr lang="sk-SK" sz="1600" dirty="0" err="1">
                <a:solidFill>
                  <a:schemeClr val="tx1"/>
                </a:solidFill>
              </a:rPr>
              <a:t>kW</a:t>
            </a:r>
            <a:r>
              <a:rPr lang="sk-SK" sz="1600" dirty="0">
                <a:solidFill>
                  <a:schemeClr val="tx1"/>
                </a:solidFill>
              </a:rPr>
              <a:t> </a:t>
            </a:r>
            <a:r>
              <a:rPr lang="sk-SK" sz="1600" dirty="0" smtClean="0">
                <a:solidFill>
                  <a:schemeClr val="tx1"/>
                </a:solidFill>
              </a:rPr>
              <a:t>(do 1 </a:t>
            </a:r>
            <a:r>
              <a:rPr lang="sk-SK" sz="1600" dirty="0">
                <a:solidFill>
                  <a:schemeClr val="tx1"/>
                </a:solidFill>
              </a:rPr>
              <a:t>M</a:t>
            </a:r>
            <a:r>
              <a:rPr lang="sk-SK" sz="1600" dirty="0" smtClean="0">
                <a:solidFill>
                  <a:schemeClr val="tx1"/>
                </a:solidFill>
              </a:rPr>
              <a:t>W)/ </a:t>
            </a:r>
            <a:r>
              <a:rPr lang="sk-SK" sz="1600" dirty="0">
                <a:solidFill>
                  <a:schemeClr val="tx1"/>
                </a:solidFill>
              </a:rPr>
              <a:t>50 MW</a:t>
            </a:r>
          </a:p>
        </p:txBody>
      </p:sp>
      <p:sp>
        <p:nvSpPr>
          <p:cNvPr id="55" name="Obdĺžnik 54"/>
          <p:cNvSpPr/>
          <p:nvPr/>
        </p:nvSpPr>
        <p:spPr>
          <a:xfrm>
            <a:off x="5743889" y="4296095"/>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do 250 </a:t>
            </a:r>
            <a:r>
              <a:rPr lang="sk-SK" sz="1600" dirty="0" err="1">
                <a:solidFill>
                  <a:schemeClr val="tx1"/>
                </a:solidFill>
              </a:rPr>
              <a:t>kW</a:t>
            </a:r>
            <a:endParaRPr lang="sk-SK" sz="1600" dirty="0">
              <a:solidFill>
                <a:schemeClr val="tx1"/>
              </a:solidFill>
            </a:endParaRPr>
          </a:p>
        </p:txBody>
      </p:sp>
      <p:sp>
        <p:nvSpPr>
          <p:cNvPr id="56" name="Obdĺžnik 55"/>
          <p:cNvSpPr/>
          <p:nvPr/>
        </p:nvSpPr>
        <p:spPr>
          <a:xfrm>
            <a:off x="5739518" y="4921034"/>
            <a:ext cx="2827108" cy="1100253"/>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sk-SK" sz="1600" dirty="0">
              <a:solidFill>
                <a:schemeClr val="tx1"/>
              </a:solidFill>
            </a:endParaRPr>
          </a:p>
          <a:p>
            <a:pPr>
              <a:defRPr/>
            </a:pPr>
            <a:r>
              <a:rPr lang="sk-SK" sz="1600" dirty="0">
                <a:solidFill>
                  <a:schemeClr val="tx1"/>
                </a:solidFill>
              </a:rPr>
              <a:t>Kvóty pre menšie výkony</a:t>
            </a:r>
          </a:p>
          <a:p>
            <a:pPr>
              <a:defRPr/>
            </a:pPr>
            <a:r>
              <a:rPr lang="sk-SK" sz="1600" dirty="0">
                <a:solidFill>
                  <a:schemeClr val="tx1"/>
                </a:solidFill>
              </a:rPr>
              <a:t>Aukcie</a:t>
            </a:r>
          </a:p>
          <a:p>
            <a:pPr>
              <a:defRPr/>
            </a:pPr>
            <a:r>
              <a:rPr lang="sk-SK" sz="1600" dirty="0">
                <a:solidFill>
                  <a:schemeClr val="tx1"/>
                </a:solidFill>
              </a:rPr>
              <a:t>Rekonštrukcie bez zvyšovania el. výkonu pri výrobe tepla</a:t>
            </a:r>
          </a:p>
          <a:p>
            <a:pPr>
              <a:defRPr/>
            </a:pPr>
            <a:endParaRPr lang="sk-SK" sz="16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Obrázok 1"/>
          <p:cNvPicPr>
            <a:picLocks noChangeAspect="1"/>
          </p:cNvPicPr>
          <p:nvPr/>
        </p:nvPicPr>
        <p:blipFill>
          <a:blip r:embed="rId8"/>
          <a:srcRect l="3326" r="2953"/>
          <a:stretch>
            <a:fillRect/>
          </a:stretch>
        </p:blipFill>
        <p:spPr bwMode="auto">
          <a:xfrm>
            <a:off x="0" y="0"/>
            <a:ext cx="9144000" cy="6883400"/>
          </a:xfrm>
          <a:prstGeom prst="rect">
            <a:avLst/>
          </a:prstGeom>
          <a:noFill/>
          <a:ln w="9525">
            <a:noFill/>
            <a:miter lim="800000"/>
            <a:headEnd/>
            <a:tailEnd/>
          </a:ln>
        </p:spPr>
      </p:pic>
      <p:sp>
        <p:nvSpPr>
          <p:cNvPr id="37891" name="BlokTextu 2"/>
          <p:cNvSpPr txBox="1">
            <a:spLocks noChangeArrowheads="1"/>
          </p:cNvSpPr>
          <p:nvPr/>
        </p:nvSpPr>
        <p:spPr bwMode="auto">
          <a:xfrm>
            <a:off x="611188" y="404813"/>
            <a:ext cx="5545137" cy="415925"/>
          </a:xfrm>
          <a:prstGeom prst="rect">
            <a:avLst/>
          </a:prstGeom>
          <a:noFill/>
          <a:ln w="9525">
            <a:noFill/>
            <a:miter lim="800000"/>
            <a:headEnd/>
            <a:tailEnd/>
          </a:ln>
        </p:spPr>
        <p:txBody>
          <a:bodyPr>
            <a:spAutoFit/>
          </a:bodyPr>
          <a:lstStyle/>
          <a:p>
            <a:r>
              <a:rPr lang="sk-SK" altLang="sk-SK" sz="2100">
                <a:solidFill>
                  <a:schemeClr val="bg1"/>
                </a:solidFill>
              </a:rPr>
              <a:t>Zmena systému podpory  II.</a:t>
            </a:r>
          </a:p>
        </p:txBody>
      </p:sp>
      <p:sp>
        <p:nvSpPr>
          <p:cNvPr id="37892" name="BlokTextu 5"/>
          <p:cNvSpPr txBox="1">
            <a:spLocks noChangeArrowheads="1"/>
          </p:cNvSpPr>
          <p:nvPr/>
        </p:nvSpPr>
        <p:spPr bwMode="auto">
          <a:xfrm>
            <a:off x="622300" y="1052513"/>
            <a:ext cx="184150" cy="369887"/>
          </a:xfrm>
          <a:prstGeom prst="rect">
            <a:avLst/>
          </a:prstGeom>
          <a:noFill/>
          <a:ln w="9525">
            <a:noFill/>
            <a:miter lim="800000"/>
            <a:headEnd/>
            <a:tailEnd/>
          </a:ln>
        </p:spPr>
        <p:txBody>
          <a:bodyPr wrap="none">
            <a:spAutoFit/>
          </a:bodyPr>
          <a:lstStyle/>
          <a:p>
            <a:endParaRPr lang="sk-SK" altLang="sk-SK"/>
          </a:p>
        </p:txBody>
      </p:sp>
      <p:sp>
        <p:nvSpPr>
          <p:cNvPr id="9" name="Rectangle 28"/>
          <p:cNvSpPr>
            <a:spLocks noChangeArrowheads="1"/>
          </p:cNvSpPr>
          <p:nvPr>
            <p:custDataLst>
              <p:tags r:id="rId1"/>
            </p:custDataLst>
          </p:nvPr>
        </p:nvSpPr>
        <p:spPr bwMode="gray">
          <a:xfrm>
            <a:off x="253218" y="1554710"/>
            <a:ext cx="2196853" cy="722162"/>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Entita odoberajúca elektrinu</a:t>
            </a:r>
          </a:p>
        </p:txBody>
      </p:sp>
      <p:sp>
        <p:nvSpPr>
          <p:cNvPr id="36" name="Obdĺžnik 35"/>
          <p:cNvSpPr/>
          <p:nvPr/>
        </p:nvSpPr>
        <p:spPr>
          <a:xfrm>
            <a:off x="5767032" y="1543580"/>
            <a:ext cx="2799593" cy="733292"/>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smtClean="0">
                <a:solidFill>
                  <a:schemeClr val="tx1"/>
                </a:solidFill>
              </a:rPr>
              <a:t>Výkupca elektriny</a:t>
            </a:r>
            <a:endParaRPr lang="sk-SK" sz="1600" dirty="0">
              <a:solidFill>
                <a:schemeClr val="tx1"/>
              </a:solidFill>
            </a:endParaRPr>
          </a:p>
        </p:txBody>
      </p:sp>
      <p:sp>
        <p:nvSpPr>
          <p:cNvPr id="37" name="Obdĺžnik 36"/>
          <p:cNvSpPr/>
          <p:nvPr/>
        </p:nvSpPr>
        <p:spPr>
          <a:xfrm>
            <a:off x="2558330" y="1533201"/>
            <a:ext cx="2949776" cy="743671"/>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Prevádzkovatelia regionálnej DS</a:t>
            </a:r>
          </a:p>
        </p:txBody>
      </p:sp>
      <p:sp>
        <p:nvSpPr>
          <p:cNvPr id="38" name="Obdĺžnik 37"/>
          <p:cNvSpPr/>
          <p:nvPr/>
        </p:nvSpPr>
        <p:spPr>
          <a:xfrm>
            <a:off x="2533955" y="1026024"/>
            <a:ext cx="2974150" cy="396044"/>
          </a:xfrm>
          <a:prstGeom prst="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lnSpc>
                <a:spcPct val="80000"/>
              </a:lnSpc>
              <a:defRPr/>
            </a:pPr>
            <a:r>
              <a:rPr lang="sk-SK" sz="2000" b="1" dirty="0" smtClean="0">
                <a:solidFill>
                  <a:srgbClr val="1E4E9D"/>
                </a:solidFill>
              </a:rPr>
              <a:t>Stav (do 31.12.2018)</a:t>
            </a:r>
            <a:endParaRPr lang="sk-SK" sz="2000" b="1" dirty="0">
              <a:solidFill>
                <a:srgbClr val="1E4E9D"/>
              </a:solidFill>
            </a:endParaRPr>
          </a:p>
        </p:txBody>
      </p:sp>
      <p:sp>
        <p:nvSpPr>
          <p:cNvPr id="39" name="Obdĺžnik 38"/>
          <p:cNvSpPr/>
          <p:nvPr/>
        </p:nvSpPr>
        <p:spPr>
          <a:xfrm>
            <a:off x="5767388" y="1025525"/>
            <a:ext cx="2824162" cy="376238"/>
          </a:xfrm>
          <a:prstGeom prst="rect">
            <a:avLst/>
          </a:prstGeom>
          <a:solidFill>
            <a:schemeClr val="accent3">
              <a:lumMod val="40000"/>
              <a:lumOff val="60000"/>
            </a:schemeClr>
          </a:solidFill>
          <a:ln>
            <a:noFill/>
          </a:ln>
          <a:effectLst>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k-SK" sz="2000" b="1" dirty="0">
                <a:solidFill>
                  <a:schemeClr val="accent3">
                    <a:lumMod val="50000"/>
                  </a:schemeClr>
                </a:solidFill>
              </a:rPr>
              <a:t>Reforma</a:t>
            </a:r>
          </a:p>
        </p:txBody>
      </p:sp>
      <p:sp>
        <p:nvSpPr>
          <p:cNvPr id="41" name="Rectangle 28"/>
          <p:cNvSpPr>
            <a:spLocks noChangeArrowheads="1"/>
          </p:cNvSpPr>
          <p:nvPr>
            <p:custDataLst>
              <p:tags r:id="rId2"/>
            </p:custDataLst>
          </p:nvPr>
        </p:nvSpPr>
        <p:spPr bwMode="gray">
          <a:xfrm>
            <a:off x="254919" y="2492896"/>
            <a:ext cx="2193453" cy="503609"/>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defRPr/>
            </a:pPr>
            <a:r>
              <a:rPr lang="sk-SK" altLang="en-US" sz="1600" dirty="0">
                <a:solidFill>
                  <a:srgbClr val="000000"/>
                </a:solidFill>
                <a:latin typeface="Calibri" panose="020F0502020204030204" pitchFamily="34" charset="0"/>
              </a:rPr>
              <a:t>Distribúcia financií na systém podpory</a:t>
            </a:r>
          </a:p>
        </p:txBody>
      </p:sp>
      <p:sp>
        <p:nvSpPr>
          <p:cNvPr id="42" name="Obdĺžnik 41"/>
          <p:cNvSpPr/>
          <p:nvPr/>
        </p:nvSpPr>
        <p:spPr>
          <a:xfrm>
            <a:off x="2546142" y="2492896"/>
            <a:ext cx="2949776" cy="509352"/>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Prevádzkovatelia regionálnej DS</a:t>
            </a:r>
          </a:p>
        </p:txBody>
      </p:sp>
      <p:sp>
        <p:nvSpPr>
          <p:cNvPr id="44" name="Obdĺžnik 43"/>
          <p:cNvSpPr/>
          <p:nvPr/>
        </p:nvSpPr>
        <p:spPr>
          <a:xfrm>
            <a:off x="5764819" y="2492896"/>
            <a:ext cx="2827108" cy="509352"/>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err="1">
                <a:solidFill>
                  <a:schemeClr val="tx1"/>
                </a:solidFill>
              </a:rPr>
              <a:t>Z</a:t>
            </a:r>
            <a:r>
              <a:rPr lang="sk-SK" sz="1600" dirty="0" err="1" smtClean="0">
                <a:solidFill>
                  <a:schemeClr val="tx1"/>
                </a:solidFill>
              </a:rPr>
              <a:t>účtovateľ</a:t>
            </a:r>
            <a:r>
              <a:rPr lang="sk-SK" sz="1600" dirty="0" smtClean="0">
                <a:solidFill>
                  <a:schemeClr val="tx1"/>
                </a:solidFill>
              </a:rPr>
              <a:t>  podpory - OKTE </a:t>
            </a:r>
            <a:endParaRPr lang="sk-SK" sz="1600" dirty="0">
              <a:solidFill>
                <a:schemeClr val="tx1"/>
              </a:solidFill>
            </a:endParaRPr>
          </a:p>
        </p:txBody>
      </p:sp>
      <p:sp>
        <p:nvSpPr>
          <p:cNvPr id="45" name="Rectangle 28"/>
          <p:cNvSpPr>
            <a:spLocks noChangeArrowheads="1"/>
          </p:cNvSpPr>
          <p:nvPr>
            <p:custDataLst>
              <p:tags r:id="rId3"/>
            </p:custDataLst>
          </p:nvPr>
        </p:nvSpPr>
        <p:spPr bwMode="gray">
          <a:xfrm>
            <a:off x="251519" y="3131718"/>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cs-CZ" sz="1600" dirty="0">
                <a:solidFill>
                  <a:srgbClr val="000000"/>
                </a:solidFill>
                <a:latin typeface="Calibri" panose="020F0502020204030204" pitchFamily="34" charset="0"/>
              </a:rPr>
              <a:t>Zodpovednosť za odchýlku</a:t>
            </a:r>
            <a:endParaRPr lang="sk-SK" altLang="en-US" sz="1600" dirty="0">
              <a:solidFill>
                <a:srgbClr val="000000"/>
              </a:solidFill>
              <a:latin typeface="Calibri" panose="020F0502020204030204" pitchFamily="34" charset="0"/>
            </a:endParaRPr>
          </a:p>
        </p:txBody>
      </p:sp>
      <p:sp>
        <p:nvSpPr>
          <p:cNvPr id="46" name="Obdĺžnik 45"/>
          <p:cNvSpPr/>
          <p:nvPr/>
        </p:nvSpPr>
        <p:spPr>
          <a:xfrm>
            <a:off x="2533955" y="3132641"/>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Prevádzkovatelia regionálnej DS</a:t>
            </a:r>
          </a:p>
        </p:txBody>
      </p:sp>
      <p:sp>
        <p:nvSpPr>
          <p:cNvPr id="47" name="Rectangle 28"/>
          <p:cNvSpPr>
            <a:spLocks noChangeArrowheads="1"/>
          </p:cNvSpPr>
          <p:nvPr>
            <p:custDataLst>
              <p:tags r:id="rId4"/>
            </p:custDataLst>
          </p:nvPr>
        </p:nvSpPr>
        <p:spPr bwMode="gray">
          <a:xfrm>
            <a:off x="251518" y="3715719"/>
            <a:ext cx="2193453" cy="43160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Účel zužitkovania elektriny</a:t>
            </a:r>
          </a:p>
        </p:txBody>
      </p:sp>
      <p:sp>
        <p:nvSpPr>
          <p:cNvPr id="48" name="Obdĺžnik 47"/>
          <p:cNvSpPr/>
          <p:nvPr/>
        </p:nvSpPr>
        <p:spPr>
          <a:xfrm>
            <a:off x="2558330" y="3715719"/>
            <a:ext cx="2949776" cy="43734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Straty v distribučnej sústave</a:t>
            </a:r>
          </a:p>
        </p:txBody>
      </p:sp>
      <p:sp>
        <p:nvSpPr>
          <p:cNvPr id="49" name="Rectangle 28"/>
          <p:cNvSpPr>
            <a:spLocks noChangeArrowheads="1"/>
          </p:cNvSpPr>
          <p:nvPr>
            <p:custDataLst>
              <p:tags r:id="rId5"/>
            </p:custDataLst>
          </p:nvPr>
        </p:nvSpPr>
        <p:spPr bwMode="gray">
          <a:xfrm>
            <a:off x="251517" y="4303058"/>
            <a:ext cx="2193453" cy="1055321"/>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Diferenciácia výšky taríf</a:t>
            </a:r>
          </a:p>
        </p:txBody>
      </p:sp>
      <p:sp>
        <p:nvSpPr>
          <p:cNvPr id="50" name="Obdĺžnik 49"/>
          <p:cNvSpPr/>
          <p:nvPr/>
        </p:nvSpPr>
        <p:spPr>
          <a:xfrm>
            <a:off x="2578092" y="4296095"/>
            <a:ext cx="2949776" cy="1062284"/>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podľa typu technológie</a:t>
            </a:r>
          </a:p>
          <a:p>
            <a:pPr>
              <a:defRPr/>
            </a:pPr>
            <a:r>
              <a:rPr lang="sk-SK" sz="1600" dirty="0">
                <a:solidFill>
                  <a:schemeClr val="tx1"/>
                </a:solidFill>
              </a:rPr>
              <a:t>podľa výkonu</a:t>
            </a:r>
          </a:p>
        </p:txBody>
      </p:sp>
      <p:sp>
        <p:nvSpPr>
          <p:cNvPr id="51" name="Rectangle 28"/>
          <p:cNvSpPr>
            <a:spLocks noChangeArrowheads="1"/>
          </p:cNvSpPr>
          <p:nvPr>
            <p:custDataLst>
              <p:tags r:id="rId6"/>
            </p:custDataLst>
          </p:nvPr>
        </p:nvSpPr>
        <p:spPr bwMode="gray">
          <a:xfrm>
            <a:off x="286430" y="5515890"/>
            <a:ext cx="2193453" cy="577405"/>
          </a:xfrm>
          <a:prstGeom prst="rect">
            <a:avLst/>
          </a:prstGeom>
          <a:solidFill>
            <a:schemeClr val="accent2">
              <a:lumMod val="20000"/>
              <a:lumOff val="80000"/>
            </a:schemeClr>
          </a:solidFill>
          <a:ln w="9525" algn="ctr">
            <a:noFill/>
            <a:miter lim="800000"/>
            <a:headEnd type="none" w="lg" len="lg"/>
            <a:tailEnd type="none" w="lg" len="lg"/>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lIns="166154" tIns="37983" rIns="22431" bIns="37983" anchor="ctr"/>
          <a:lstStyle/>
          <a:p>
            <a:pPr algn="ctr">
              <a:lnSpc>
                <a:spcPct val="70000"/>
              </a:lnSpc>
              <a:defRPr/>
            </a:pPr>
            <a:r>
              <a:rPr lang="sk-SK" altLang="en-US" sz="1600" dirty="0">
                <a:solidFill>
                  <a:srgbClr val="000000"/>
                </a:solidFill>
                <a:latin typeface="Calibri" panose="020F0502020204030204" pitchFamily="34" charset="0"/>
              </a:rPr>
              <a:t>Obmedzenie pre rekonštrukcie</a:t>
            </a:r>
          </a:p>
        </p:txBody>
      </p:sp>
      <p:sp>
        <p:nvSpPr>
          <p:cNvPr id="52" name="Obdĺžnik 51"/>
          <p:cNvSpPr/>
          <p:nvPr/>
        </p:nvSpPr>
        <p:spPr>
          <a:xfrm>
            <a:off x="2578092" y="5517232"/>
            <a:ext cx="2949776" cy="576063"/>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nie je</a:t>
            </a:r>
          </a:p>
        </p:txBody>
      </p:sp>
      <p:sp>
        <p:nvSpPr>
          <p:cNvPr id="53" name="Obdĺžnik 52"/>
          <p:cNvSpPr/>
          <p:nvPr/>
        </p:nvSpPr>
        <p:spPr>
          <a:xfrm>
            <a:off x="5751902" y="3125975"/>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smtClean="0">
                <a:solidFill>
                  <a:schemeClr val="tx1"/>
                </a:solidFill>
              </a:rPr>
              <a:t>Výkupca elektriny</a:t>
            </a:r>
            <a:endParaRPr lang="sk-SK" sz="1600" dirty="0">
              <a:solidFill>
                <a:schemeClr val="tx1"/>
              </a:solidFill>
            </a:endParaRPr>
          </a:p>
        </p:txBody>
      </p:sp>
      <p:sp>
        <p:nvSpPr>
          <p:cNvPr id="54" name="Obdĺžnik 53"/>
          <p:cNvSpPr/>
          <p:nvPr/>
        </p:nvSpPr>
        <p:spPr>
          <a:xfrm>
            <a:off x="5788299" y="3696944"/>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Predaj na voľnom </a:t>
            </a:r>
            <a:r>
              <a:rPr lang="sk-SK" sz="1600" dirty="0" smtClean="0">
                <a:solidFill>
                  <a:schemeClr val="tx1"/>
                </a:solidFill>
              </a:rPr>
              <a:t>trhu/dodávka</a:t>
            </a:r>
            <a:endParaRPr lang="sk-SK" sz="1600" dirty="0">
              <a:solidFill>
                <a:schemeClr val="tx1"/>
              </a:solidFill>
            </a:endParaRPr>
          </a:p>
        </p:txBody>
      </p:sp>
      <p:sp>
        <p:nvSpPr>
          <p:cNvPr id="55" name="Obdĺžnik 54"/>
          <p:cNvSpPr/>
          <p:nvPr/>
        </p:nvSpPr>
        <p:spPr>
          <a:xfrm>
            <a:off x="5758436" y="4425749"/>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smtClean="0">
                <a:solidFill>
                  <a:schemeClr val="tx1"/>
                </a:solidFill>
              </a:rPr>
              <a:t>Pre </a:t>
            </a:r>
            <a:r>
              <a:rPr lang="sk-SK" sz="1600" dirty="0">
                <a:solidFill>
                  <a:schemeClr val="tx1"/>
                </a:solidFill>
              </a:rPr>
              <a:t>menšie výkony</a:t>
            </a:r>
          </a:p>
        </p:txBody>
      </p:sp>
      <p:sp>
        <p:nvSpPr>
          <p:cNvPr id="56" name="Obdĺžnik 55"/>
          <p:cNvSpPr/>
          <p:nvPr/>
        </p:nvSpPr>
        <p:spPr>
          <a:xfrm>
            <a:off x="5764819" y="4863093"/>
            <a:ext cx="2827108" cy="437344"/>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sk-SK" sz="1600" dirty="0">
              <a:solidFill>
                <a:schemeClr val="tx1"/>
              </a:solidFill>
            </a:endParaRPr>
          </a:p>
          <a:p>
            <a:pPr>
              <a:defRPr/>
            </a:pPr>
            <a:r>
              <a:rPr lang="sk-SK" sz="1600" dirty="0">
                <a:solidFill>
                  <a:schemeClr val="tx1"/>
                </a:solidFill>
              </a:rPr>
              <a:t>Aukcie určia cenu a technológie</a:t>
            </a:r>
          </a:p>
          <a:p>
            <a:pPr>
              <a:defRPr/>
            </a:pPr>
            <a:endParaRPr lang="sk-SK" sz="1600" dirty="0">
              <a:solidFill>
                <a:schemeClr val="tx1"/>
              </a:solidFill>
            </a:endParaRPr>
          </a:p>
        </p:txBody>
      </p:sp>
      <p:sp>
        <p:nvSpPr>
          <p:cNvPr id="26" name="Obdĺžnik 25"/>
          <p:cNvSpPr/>
          <p:nvPr/>
        </p:nvSpPr>
        <p:spPr>
          <a:xfrm>
            <a:off x="5788299" y="5520970"/>
            <a:ext cx="2827108" cy="572326"/>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k-SK" sz="1600" dirty="0">
                <a:solidFill>
                  <a:schemeClr val="tx1"/>
                </a:solidFill>
              </a:rPr>
              <a:t>Špecifiká pre teplárenstvo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sk-SK" sz="2800" b="1" dirty="0" smtClean="0"/>
              <a:t>Podpora výkupom a prevzatie zodpovednosti za odchýlku</a:t>
            </a:r>
            <a:endParaRPr lang="sk-SK" sz="2800" b="1" dirty="0"/>
          </a:p>
        </p:txBody>
      </p:sp>
      <p:sp>
        <p:nvSpPr>
          <p:cNvPr id="3" name="Zástupný symbol obsahu 2"/>
          <p:cNvSpPr>
            <a:spLocks noGrp="1"/>
          </p:cNvSpPr>
          <p:nvPr>
            <p:ph idx="1"/>
          </p:nvPr>
        </p:nvSpPr>
        <p:spPr/>
        <p:txBody>
          <a:bodyPr/>
          <a:lstStyle/>
          <a:p>
            <a:pPr>
              <a:buFont typeface="Wingdings" pitchFamily="2" charset="2"/>
              <a:buChar char="ü"/>
            </a:pPr>
            <a:r>
              <a:rPr lang="sk-SK" sz="2000" dirty="0" smtClean="0"/>
              <a:t>pre zariadenia s celkovým inštalovaným výkonom </a:t>
            </a:r>
            <a:r>
              <a:rPr lang="sk-SK" sz="2000" b="1" dirty="0" smtClean="0"/>
              <a:t>do 250 </a:t>
            </a:r>
            <a:r>
              <a:rPr lang="sk-SK" sz="2000" b="1" dirty="0" err="1" smtClean="0"/>
              <a:t>kW</a:t>
            </a:r>
            <a:r>
              <a:rPr lang="sk-SK" sz="2000" b="1" dirty="0" smtClean="0"/>
              <a:t> vrátane </a:t>
            </a:r>
          </a:p>
          <a:p>
            <a:pPr lvl="1"/>
            <a:r>
              <a:rPr lang="sk-SK" sz="2000" dirty="0" smtClean="0"/>
              <a:t> VU KVET </a:t>
            </a:r>
          </a:p>
          <a:p>
            <a:pPr lvl="1"/>
            <a:r>
              <a:rPr lang="sk-SK" sz="2000" dirty="0" smtClean="0"/>
              <a:t>z vodnej energie, geotermálnej energie, bioplynu, skládkového plynu alebo plynu z čističiek odpadových vôd,</a:t>
            </a:r>
          </a:p>
          <a:p>
            <a:pPr>
              <a:buNone/>
            </a:pPr>
            <a:endParaRPr lang="sk-SK" sz="2000" dirty="0" smtClean="0"/>
          </a:p>
          <a:p>
            <a:pPr>
              <a:buFont typeface="Wingdings" pitchFamily="2" charset="2"/>
              <a:buChar char="ü"/>
            </a:pPr>
            <a:r>
              <a:rPr lang="sk-SK" sz="2000" dirty="0" smtClean="0"/>
              <a:t>trvá 15 rokov od času uvedenia zariadenia výrobcu elektriny do prevádzky, najneskôr </a:t>
            </a:r>
            <a:r>
              <a:rPr lang="sk-SK" sz="2000" b="1" dirty="0" smtClean="0"/>
              <a:t>však do 31. decembra 2033</a:t>
            </a:r>
          </a:p>
          <a:p>
            <a:pPr>
              <a:buFont typeface="Wingdings" pitchFamily="2" charset="2"/>
              <a:buChar char="ü"/>
            </a:pPr>
            <a:endParaRPr lang="sk-SK" sz="2000" b="1" dirty="0" smtClean="0"/>
          </a:p>
          <a:p>
            <a:pPr>
              <a:buNone/>
            </a:pPr>
            <a:r>
              <a:rPr lang="sk-SK" sz="2000" b="1" dirty="0" smtClean="0"/>
              <a:t>!  </a:t>
            </a:r>
            <a:r>
              <a:rPr lang="sk-SK" sz="2000" dirty="0" smtClean="0"/>
              <a:t> ak si výrobca elektriny neuplatňuje právo na výkup, nemôže si uplatniť ani právo na prevzatie zodpovednosti za odchýlku</a:t>
            </a:r>
          </a:p>
          <a:p>
            <a:pPr>
              <a:buFont typeface="Wingdings" pitchFamily="2" charset="2"/>
              <a:buChar char="ü"/>
            </a:pPr>
            <a:endParaRPr lang="sk-SK"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a:r>
              <a:rPr lang="sk-SK" sz="2800" b="1" dirty="0" smtClean="0"/>
              <a:t>Podpora  doplatkom</a:t>
            </a:r>
          </a:p>
        </p:txBody>
      </p:sp>
      <p:sp>
        <p:nvSpPr>
          <p:cNvPr id="9219" name="Rectangle 3"/>
          <p:cNvSpPr>
            <a:spLocks noGrp="1" noChangeArrowheads="1"/>
          </p:cNvSpPr>
          <p:nvPr>
            <p:ph idx="1"/>
          </p:nvPr>
        </p:nvSpPr>
        <p:spPr>
          <a:xfrm>
            <a:off x="684213" y="1285860"/>
            <a:ext cx="7772400" cy="5167328"/>
          </a:xfrm>
        </p:spPr>
        <p:txBody>
          <a:bodyPr rtlCol="0">
            <a:normAutofit fontScale="70000" lnSpcReduction="20000"/>
          </a:bodyPr>
          <a:lstStyle/>
          <a:p>
            <a:pPr>
              <a:buFont typeface="Wingdings" pitchFamily="2" charset="2"/>
              <a:buChar char="ü"/>
            </a:pPr>
            <a:r>
              <a:rPr lang="sk-SK" sz="2300" dirty="0" smtClean="0"/>
              <a:t>v zariadení výrobcu elektriny s celkovým inštalovaným výkonom do </a:t>
            </a:r>
            <a:r>
              <a:rPr lang="sk-SK" sz="2300" b="1" dirty="0" smtClean="0"/>
              <a:t>500 </a:t>
            </a:r>
            <a:r>
              <a:rPr lang="sk-SK" sz="2300" b="1" dirty="0" err="1" smtClean="0"/>
              <a:t>kW</a:t>
            </a:r>
            <a:r>
              <a:rPr lang="sk-SK" sz="2300" b="1" dirty="0" smtClean="0"/>
              <a:t> vrátane</a:t>
            </a:r>
            <a:r>
              <a:rPr lang="sk-SK" sz="2300" dirty="0" smtClean="0"/>
              <a:t>, ak ide o zariadenie využívajúce</a:t>
            </a:r>
          </a:p>
          <a:p>
            <a:pPr lvl="1"/>
            <a:r>
              <a:rPr lang="sk-SK" sz="2300" dirty="0" smtClean="0"/>
              <a:t> vodnú energiu, </a:t>
            </a:r>
          </a:p>
          <a:p>
            <a:pPr lvl="1"/>
            <a:r>
              <a:rPr lang="sk-SK" sz="2300" dirty="0" smtClean="0"/>
              <a:t>geotermálnu energiu, </a:t>
            </a:r>
          </a:p>
          <a:p>
            <a:pPr lvl="1"/>
            <a:r>
              <a:rPr lang="sk-SK" sz="2300" dirty="0" smtClean="0"/>
              <a:t>bioplyn, skládkový plyn alebo plyn z čističiek odpadových vôd</a:t>
            </a:r>
          </a:p>
          <a:p>
            <a:pPr lvl="1">
              <a:buNone/>
            </a:pPr>
            <a:endParaRPr lang="sk-SK" sz="2300" dirty="0" smtClean="0"/>
          </a:p>
          <a:p>
            <a:pPr>
              <a:buFont typeface="Wingdings" pitchFamily="2" charset="2"/>
              <a:buChar char="ü"/>
            </a:pPr>
            <a:r>
              <a:rPr lang="sk-SK" sz="2300" b="1" dirty="0" smtClean="0"/>
              <a:t>VU KVET </a:t>
            </a:r>
            <a:r>
              <a:rPr lang="sk-SK" sz="2300" dirty="0" smtClean="0"/>
              <a:t>v zariadení na kombinovanú výrobu s celkovým inštalovaným výkonom </a:t>
            </a:r>
            <a:r>
              <a:rPr lang="sk-SK" sz="2300" b="1" dirty="0" smtClean="0"/>
              <a:t>do 1 MW vrátane</a:t>
            </a:r>
            <a:r>
              <a:rPr lang="sk-SK" sz="2300" dirty="0" smtClean="0"/>
              <a:t>, z ktorého sa využije najmenej </a:t>
            </a:r>
            <a:r>
              <a:rPr lang="sk-SK" sz="2300" b="1" dirty="0" smtClean="0"/>
              <a:t>60 % vyrobeného tepla na dodávku tepla centralizovaným zásobovaním teplom</a:t>
            </a:r>
            <a:r>
              <a:rPr lang="sk-SK" sz="2300" dirty="0" smtClean="0"/>
              <a:t> a úspora primárnej energie určená podľa dosahuje </a:t>
            </a:r>
            <a:r>
              <a:rPr lang="sk-SK" sz="2300" b="1" dirty="0" smtClean="0"/>
              <a:t>najmenej 10 %</a:t>
            </a:r>
          </a:p>
          <a:p>
            <a:pPr>
              <a:buFont typeface="Wingdings" pitchFamily="2" charset="2"/>
              <a:buChar char="ü"/>
            </a:pPr>
            <a:endParaRPr lang="sk-SK" sz="2300" b="1" dirty="0" smtClean="0"/>
          </a:p>
          <a:p>
            <a:pPr>
              <a:buFont typeface="Wingdings" pitchFamily="2" charset="2"/>
              <a:buChar char="ü"/>
            </a:pPr>
            <a:r>
              <a:rPr lang="sk-SK" sz="2300" dirty="0" smtClean="0"/>
              <a:t>trvá </a:t>
            </a:r>
            <a:r>
              <a:rPr lang="sk-SK" sz="2300" b="1" dirty="0" smtClean="0"/>
              <a:t>15 rokov</a:t>
            </a:r>
            <a:r>
              <a:rPr lang="sk-SK" sz="2300" dirty="0" smtClean="0"/>
              <a:t> od </a:t>
            </a:r>
            <a:r>
              <a:rPr lang="sk-SK" sz="2300" b="1" dirty="0" smtClean="0"/>
              <a:t>času prvého uvedenia zariadenia </a:t>
            </a:r>
            <a:r>
              <a:rPr lang="sk-SK" sz="2300" dirty="0" smtClean="0"/>
              <a:t>výrobcu elektriny do prevádzky</a:t>
            </a:r>
          </a:p>
          <a:p>
            <a:pPr>
              <a:buFont typeface="Wingdings" pitchFamily="2" charset="2"/>
              <a:buChar char="ü"/>
            </a:pPr>
            <a:endParaRPr lang="sk-SK" sz="2300" dirty="0" smtClean="0"/>
          </a:p>
          <a:p>
            <a:pPr>
              <a:buFont typeface="Wingdings" pitchFamily="2" charset="2"/>
              <a:buChar char="ü"/>
              <a:defRPr/>
            </a:pPr>
            <a:r>
              <a:rPr lang="sk-SK" sz="2300" b="1" dirty="0" smtClean="0"/>
              <a:t>za špecifických podmienok po dobu 15 rokov </a:t>
            </a:r>
            <a:r>
              <a:rPr lang="sk-SK" sz="2300" dirty="0" smtClean="0"/>
              <a:t>od ukončenia rekonštrukcie alebo modernizácie technologickej časti zariadenia výrobcu elektriny na kombinovanú výrobu (do 125 MW) (§3c)</a:t>
            </a:r>
          </a:p>
          <a:p>
            <a:pPr>
              <a:buFont typeface="Wingdings" pitchFamily="2" charset="2"/>
              <a:buChar char="ü"/>
              <a:defRPr/>
            </a:pPr>
            <a:endParaRPr lang="sk-SK" sz="2300" dirty="0" smtClean="0"/>
          </a:p>
          <a:p>
            <a:pPr>
              <a:buFont typeface="Wingdings" pitchFamily="2" charset="2"/>
              <a:buChar char="ü"/>
              <a:defRPr/>
            </a:pPr>
            <a:r>
              <a:rPr lang="sk-SK" sz="2300" dirty="0" smtClean="0"/>
              <a:t>doplatok  </a:t>
            </a:r>
            <a:r>
              <a:rPr lang="sk-SK" sz="2300" b="1" dirty="0" smtClean="0"/>
              <a:t>sa vzťahuje na skutočné množstvo elektriny vyrobenej</a:t>
            </a:r>
            <a:r>
              <a:rPr lang="sk-SK" sz="2300" dirty="0" smtClean="0"/>
              <a:t> za kalendárny mesiac (pri malom zdroji za kalendárny rok) zníženej o technologickú vlastnú spotrebu elektriny, a to na základe údajov z určeného meradla alebo určených výpočtom, poskytnutých </a:t>
            </a:r>
            <a:r>
              <a:rPr lang="sk-SK" sz="2300" dirty="0" err="1" smtClean="0"/>
              <a:t>zúčtovateľovi</a:t>
            </a:r>
            <a:r>
              <a:rPr lang="sk-SK" sz="2300" dirty="0" smtClean="0"/>
              <a:t> podpory podľa zmluvy o poskytovaní údajov a overených </a:t>
            </a:r>
            <a:r>
              <a:rPr lang="sk-SK" sz="2300" dirty="0" err="1" smtClean="0"/>
              <a:t>zúčtovateľom</a:t>
            </a:r>
            <a:r>
              <a:rPr lang="sk-SK" sz="2300" dirty="0" smtClean="0"/>
              <a:t> podpory podľa prevádzkového poriadku </a:t>
            </a:r>
            <a:r>
              <a:rPr lang="sk-SK" sz="2300" dirty="0" err="1" smtClean="0"/>
              <a:t>zúčtovateľa</a:t>
            </a:r>
            <a:r>
              <a:rPr lang="sk-SK" sz="2300" dirty="0" smtClean="0"/>
              <a:t> podpory,</a:t>
            </a:r>
          </a:p>
          <a:p>
            <a:pPr eaLnBrk="1" fontAlgn="auto" hangingPunct="1">
              <a:lnSpc>
                <a:spcPct val="80000"/>
              </a:lnSpc>
              <a:spcAft>
                <a:spcPts val="0"/>
              </a:spcAft>
              <a:buFontTx/>
              <a:buNone/>
              <a:defRPr/>
            </a:pPr>
            <a:endParaRPr lang="sk-SK" sz="1800" b="1" dirty="0" smtClean="0"/>
          </a:p>
          <a:p>
            <a:pPr eaLnBrk="1" fontAlgn="auto" hangingPunct="1">
              <a:lnSpc>
                <a:spcPct val="80000"/>
              </a:lnSpc>
              <a:spcAft>
                <a:spcPts val="0"/>
              </a:spcAft>
              <a:buFontTx/>
              <a:buNone/>
              <a:defRPr/>
            </a:pPr>
            <a:endParaRPr lang="sk-SK" sz="18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939784"/>
          </a:xfrm>
        </p:spPr>
        <p:txBody>
          <a:bodyPr/>
          <a:lstStyle/>
          <a:p>
            <a:pPr algn="l"/>
            <a:r>
              <a:rPr lang="sk-SK" sz="2800" b="1" dirty="0" smtClean="0"/>
              <a:t>Podpora príplatkom</a:t>
            </a:r>
          </a:p>
        </p:txBody>
      </p:sp>
      <p:sp>
        <p:nvSpPr>
          <p:cNvPr id="9219" name="Rectangle 3"/>
          <p:cNvSpPr>
            <a:spLocks noGrp="1" noChangeArrowheads="1"/>
          </p:cNvSpPr>
          <p:nvPr>
            <p:ph idx="1"/>
          </p:nvPr>
        </p:nvSpPr>
        <p:spPr>
          <a:xfrm>
            <a:off x="714348" y="1071546"/>
            <a:ext cx="7772400" cy="5167328"/>
          </a:xfrm>
        </p:spPr>
        <p:txBody>
          <a:bodyPr rtlCol="0">
            <a:noAutofit/>
          </a:bodyPr>
          <a:lstStyle/>
          <a:p>
            <a:pPr>
              <a:buFont typeface="Wingdings" pitchFamily="2" charset="2"/>
              <a:buChar char="ü"/>
            </a:pPr>
            <a:r>
              <a:rPr lang="sk-SK" sz="1600" dirty="0" smtClean="0"/>
              <a:t>vzťahuje elektrinu vyrobenú v zariadení výrobcu elektriny s celkovým inštalovaným výkonom </a:t>
            </a:r>
            <a:r>
              <a:rPr lang="sk-SK" sz="1600" b="1" dirty="0" smtClean="0"/>
              <a:t>od 10 </a:t>
            </a:r>
            <a:r>
              <a:rPr lang="sk-SK" sz="1600" b="1" dirty="0" err="1" smtClean="0"/>
              <a:t>kW</a:t>
            </a:r>
            <a:r>
              <a:rPr lang="sk-SK" sz="1600" b="1" dirty="0" smtClean="0"/>
              <a:t> do 50 MW</a:t>
            </a:r>
            <a:r>
              <a:rPr lang="sk-SK" sz="1600" dirty="0" smtClean="0"/>
              <a:t> vrátane určenom výberovým konaním (podľa § 5c)</a:t>
            </a:r>
          </a:p>
          <a:p>
            <a:pPr eaLnBrk="1" fontAlgn="auto" hangingPunct="1">
              <a:lnSpc>
                <a:spcPct val="80000"/>
              </a:lnSpc>
              <a:spcAft>
                <a:spcPts val="0"/>
              </a:spcAft>
              <a:buFont typeface="Wingdings" pitchFamily="2" charset="2"/>
              <a:buChar char="ü"/>
              <a:defRPr/>
            </a:pPr>
            <a:r>
              <a:rPr lang="sk-SK" sz="1600" dirty="0" smtClean="0"/>
              <a:t>trvá </a:t>
            </a:r>
            <a:r>
              <a:rPr lang="sk-SK" sz="1600" b="1" dirty="0" smtClean="0"/>
              <a:t>15 rokov od času uvedenia </a:t>
            </a:r>
            <a:r>
              <a:rPr lang="sk-SK" sz="1600" dirty="0" smtClean="0"/>
              <a:t>zariadenia výrobcu elektriny do prevádzky</a:t>
            </a:r>
          </a:p>
          <a:p>
            <a:pPr eaLnBrk="1" fontAlgn="auto" hangingPunct="1">
              <a:lnSpc>
                <a:spcPct val="80000"/>
              </a:lnSpc>
              <a:spcAft>
                <a:spcPts val="0"/>
              </a:spcAft>
              <a:buNone/>
              <a:defRPr/>
            </a:pPr>
            <a:r>
              <a:rPr lang="sk-SK" sz="1800" b="1" u="sng" dirty="0" smtClean="0"/>
              <a:t>§ 5c</a:t>
            </a:r>
          </a:p>
          <a:p>
            <a:pPr>
              <a:buFont typeface="Wingdings" pitchFamily="2" charset="2"/>
              <a:buChar char="ü"/>
            </a:pPr>
            <a:r>
              <a:rPr lang="sk-SK" sz="1500" dirty="0" smtClean="0"/>
              <a:t>nediskriminačné a transparentné výberové konanie (aukcia, tender), na základe ktorého výrobca elektriny získa právo na podporu príplatkom (podmienky určí MH SR  v spolupráci s URSO)</a:t>
            </a:r>
          </a:p>
          <a:p>
            <a:pPr>
              <a:buFont typeface="Wingdings" pitchFamily="2" charset="2"/>
              <a:buChar char="ü"/>
            </a:pPr>
            <a:endParaRPr lang="sk-SK" sz="1500" dirty="0" smtClean="0"/>
          </a:p>
          <a:p>
            <a:pPr>
              <a:buFont typeface="Wingdings" pitchFamily="2" charset="2"/>
              <a:buChar char="ü"/>
            </a:pPr>
            <a:r>
              <a:rPr lang="sk-SK" sz="1500" dirty="0" smtClean="0"/>
              <a:t>pri vyhodnocovaní ponúk výberového konania na výstavbu zariadení výrobcu elektriny kombinovanou výrobou </a:t>
            </a:r>
            <a:r>
              <a:rPr lang="sk-SK" sz="1500" b="1" dirty="0" smtClean="0"/>
              <a:t>s inštalovaným výkonom nad 1 MW </a:t>
            </a:r>
            <a:r>
              <a:rPr lang="sk-SK" sz="1500" dirty="0" smtClean="0"/>
              <a:t>musia zohľadňovať podiel využitia tepla na dodávku tepla pre verejnosť centralizovaným zásobovaním teplom</a:t>
            </a:r>
          </a:p>
          <a:p>
            <a:pPr>
              <a:buFont typeface="Wingdings" pitchFamily="2" charset="2"/>
              <a:buChar char="ü"/>
            </a:pPr>
            <a:endParaRPr lang="sk-SK" sz="1500" dirty="0" smtClean="0"/>
          </a:p>
          <a:p>
            <a:pPr>
              <a:buFont typeface="Wingdings" pitchFamily="2" charset="2"/>
              <a:buChar char="ü"/>
            </a:pPr>
            <a:r>
              <a:rPr lang="sk-SK" sz="1500" dirty="0" smtClean="0"/>
              <a:t>MH SR môže </a:t>
            </a:r>
          </a:p>
          <a:p>
            <a:pPr lvl="1">
              <a:buFont typeface="Wingdings" pitchFamily="2" charset="2"/>
              <a:buChar char="q"/>
            </a:pPr>
            <a:r>
              <a:rPr lang="sk-SK" sz="1400" dirty="0" smtClean="0"/>
              <a:t>obmedziť maximálnu výšku ponúknutej ceny elektriny</a:t>
            </a:r>
          </a:p>
          <a:p>
            <a:pPr lvl="1">
              <a:buFont typeface="Wingdings" pitchFamily="2" charset="2"/>
              <a:buChar char="q"/>
            </a:pPr>
            <a:r>
              <a:rPr lang="sk-SK" sz="1400" dirty="0" smtClean="0"/>
              <a:t>zrušiť výberové konanie, ak sa podstatne zmenia okolnosti, za ktorých sa výberové konanie vyhlásilo, alebo žiadny z uchádzačov nesplnil podmienky účasti vo výberovom konaní</a:t>
            </a:r>
          </a:p>
          <a:p>
            <a:pPr>
              <a:buFont typeface="Wingdings" pitchFamily="2" charset="2"/>
              <a:buChar char="ü"/>
            </a:pPr>
            <a:endParaRPr lang="sk-SK" sz="1500" dirty="0" smtClean="0"/>
          </a:p>
          <a:p>
            <a:pPr>
              <a:buFont typeface="Wingdings" pitchFamily="2" charset="2"/>
              <a:buChar char="ü"/>
            </a:pPr>
            <a:r>
              <a:rPr lang="sk-SK" sz="1500" dirty="0" smtClean="0"/>
              <a:t>oznámenie o začatí výberového konania, podmienky účasti vo výberovom konaní a kritériá na vyhodnocovanie ponúk predložených vo výberovom konaní ministerstvo uverejní v Obchodnom vestníku a na svojom webovom sídle </a:t>
            </a:r>
            <a:r>
              <a:rPr lang="sk-SK" sz="1500" b="1" dirty="0" smtClean="0"/>
              <a:t>najmenej dva mesiace </a:t>
            </a:r>
            <a:r>
              <a:rPr lang="sk-SK" sz="1500" dirty="0" smtClean="0"/>
              <a:t>pred dátumom ukončenia prijímania ponúk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609600"/>
            <a:ext cx="7772400" cy="838200"/>
          </a:xfrm>
        </p:spPr>
        <p:txBody>
          <a:bodyPr/>
          <a:lstStyle/>
          <a:p>
            <a:pPr eaLnBrk="1" hangingPunct="1"/>
            <a:r>
              <a:rPr lang="sk-SK" altLang="sk-SK" sz="2800" b="1" dirty="0" smtClean="0"/>
              <a:t>§ 3  S</a:t>
            </a:r>
            <a:r>
              <a:rPr lang="sk-SK" altLang="sk-SK" sz="2800" b="1" dirty="0" smtClean="0">
                <a:solidFill>
                  <a:srgbClr val="000000"/>
                </a:solidFill>
              </a:rPr>
              <a:t>pôsob podpory a podmienky podpory (3)</a:t>
            </a:r>
          </a:p>
        </p:txBody>
      </p:sp>
      <p:sp>
        <p:nvSpPr>
          <p:cNvPr id="11267" name="Rectangle 3"/>
          <p:cNvSpPr>
            <a:spLocks noGrp="1" noChangeArrowheads="1"/>
          </p:cNvSpPr>
          <p:nvPr>
            <p:ph idx="1"/>
          </p:nvPr>
        </p:nvSpPr>
        <p:spPr>
          <a:xfrm>
            <a:off x="539750" y="1484313"/>
            <a:ext cx="7993063" cy="4856162"/>
          </a:xfrm>
        </p:spPr>
        <p:txBody>
          <a:bodyPr/>
          <a:lstStyle/>
          <a:p>
            <a:pPr>
              <a:buNone/>
            </a:pPr>
            <a:r>
              <a:rPr lang="sk-SK" sz="1600" dirty="0" smtClean="0"/>
              <a:t>(10) Podmienka výroby elektriny vysoko účinnou kombinovanou výrobou podľa odseku 8 sa nepoužije pre zariadenie výrobcu elektriny</a:t>
            </a:r>
          </a:p>
          <a:p>
            <a:pPr lvl="1">
              <a:buAutoNum type="alphaLcParenR"/>
            </a:pPr>
            <a:r>
              <a:rPr lang="sk-SK" sz="1600" dirty="0" smtClean="0"/>
              <a:t>s celkovým inštalovaným výkonom </a:t>
            </a:r>
            <a:r>
              <a:rPr lang="sk-SK" sz="1600" b="1" dirty="0" smtClean="0"/>
              <a:t>do 250 </a:t>
            </a:r>
            <a:r>
              <a:rPr lang="sk-SK" sz="1600" b="1" dirty="0" err="1" smtClean="0"/>
              <a:t>kW</a:t>
            </a:r>
            <a:r>
              <a:rPr lang="sk-SK" sz="1600" b="1" dirty="0" smtClean="0"/>
              <a:t> </a:t>
            </a:r>
            <a:r>
              <a:rPr lang="sk-SK" sz="1600" dirty="0" smtClean="0"/>
              <a:t>vrátane, ak spaľuje bioplyn vyrobený anaeróbnou fermentáciou a plyn vyrobený </a:t>
            </a:r>
            <a:r>
              <a:rPr lang="sk-SK" sz="1600" dirty="0" err="1" smtClean="0"/>
              <a:t>termochemickým</a:t>
            </a:r>
            <a:r>
              <a:rPr lang="sk-SK" sz="1600" dirty="0" smtClean="0"/>
              <a:t> splyňovaním biomasy,</a:t>
            </a:r>
          </a:p>
          <a:p>
            <a:pPr lvl="1">
              <a:buAutoNum type="alphaLcParenR"/>
            </a:pPr>
            <a:r>
              <a:rPr lang="sk-SK" sz="1600" dirty="0" smtClean="0"/>
              <a:t>s celkovým inštalovaným výkonom </a:t>
            </a:r>
            <a:r>
              <a:rPr lang="sk-SK" sz="1600" b="1" dirty="0" smtClean="0"/>
              <a:t>do 1 MW </a:t>
            </a:r>
            <a:r>
              <a:rPr lang="sk-SK" sz="1600" dirty="0" smtClean="0"/>
              <a:t>vrátane, ak spaľuje skládkový plyn a plyn z čistiarní odpadových vôd alebo</a:t>
            </a:r>
          </a:p>
          <a:p>
            <a:pPr lvl="1">
              <a:buAutoNum type="alphaLcParenR"/>
            </a:pPr>
            <a:r>
              <a:rPr lang="sk-SK" sz="1600" dirty="0" smtClean="0"/>
              <a:t>spaľujúce </a:t>
            </a:r>
            <a:r>
              <a:rPr lang="sk-SK" sz="1600" b="1" dirty="0" smtClean="0"/>
              <a:t>komunálne odpady </a:t>
            </a:r>
            <a:r>
              <a:rPr lang="sk-SK" sz="1600" dirty="0" smtClean="0"/>
              <a:t>s maximálnym podielom biologicky rozložiteľnej zložky odpadov do 55 % vrátane.</a:t>
            </a:r>
          </a:p>
          <a:p>
            <a:pPr lvl="1">
              <a:buAutoNum type="alphaLcParenR"/>
            </a:pPr>
            <a:endParaRPr lang="sk-SK" sz="1600" dirty="0" smtClean="0"/>
          </a:p>
          <a:p>
            <a:pPr>
              <a:buNone/>
            </a:pPr>
            <a:r>
              <a:rPr lang="sk-SK" sz="1600" dirty="0" smtClean="0"/>
              <a:t>(11) Pri zariadení výrobcu elektriny podľa odseku 10 písm. a), ktorý z ročnej výroby tepla </a:t>
            </a:r>
            <a:r>
              <a:rPr lang="sk-SK" sz="1600" b="1" dirty="0" smtClean="0"/>
              <a:t>nevyužije najmenej 50 % </a:t>
            </a:r>
            <a:r>
              <a:rPr lang="sk-SK" sz="1600" dirty="0" smtClean="0"/>
              <a:t>na dodávku využiteľného tepla, ktorá nezahŕňa teplo použité na energetické spracovanie zvyšku biologicky rozložiteľného odpadu, ktorý zostal po výrobe bioplynu, sa </a:t>
            </a:r>
            <a:r>
              <a:rPr lang="sk-SK" sz="1600" b="1" dirty="0" smtClean="0"/>
              <a:t>cena elektriny znižuje o 30 %</a:t>
            </a:r>
            <a:r>
              <a:rPr lang="sk-SK" sz="1600" dirty="0" smtClean="0"/>
              <a:t>. </a:t>
            </a:r>
          </a:p>
          <a:p>
            <a:pPr>
              <a:buNone/>
            </a:pPr>
            <a:r>
              <a:rPr lang="sk-SK" sz="1600" dirty="0" smtClean="0"/>
              <a:t>	Teplo použité na energetické spracovanie zvyšku biologicky rozložiteľného odpadu sa pre zariadenie spaľujúce bioplyn s inštalovaným výkonom </a:t>
            </a:r>
            <a:r>
              <a:rPr lang="sk-SK" sz="1600" b="1" dirty="0" smtClean="0"/>
              <a:t>do 250 </a:t>
            </a:r>
            <a:r>
              <a:rPr lang="sk-SK" sz="1600" b="1" dirty="0" err="1" smtClean="0"/>
              <a:t>kW</a:t>
            </a:r>
            <a:r>
              <a:rPr lang="sk-SK" sz="1600" dirty="0" smtClean="0"/>
              <a:t>, ktoré hmotnostne využíva menej ako 40 % účelovo pestovanej biomasy na ornej pôde, započítava pre výpočet 50 % dodávky využiteľného tepla. Spôsob výpočtu ročnej výroby tepla ustanovuje vyhláška MH SR.</a:t>
            </a:r>
          </a:p>
          <a:p>
            <a:pPr eaLnBrk="1" hangingPunct="1">
              <a:lnSpc>
                <a:spcPct val="80000"/>
              </a:lnSpc>
              <a:buFontTx/>
              <a:buNone/>
            </a:pPr>
            <a:endParaRPr lang="sk-SK" altLang="sk-SK" sz="1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609600"/>
            <a:ext cx="7772400" cy="838200"/>
          </a:xfrm>
        </p:spPr>
        <p:txBody>
          <a:bodyPr/>
          <a:lstStyle/>
          <a:p>
            <a:pPr eaLnBrk="1" hangingPunct="1"/>
            <a:r>
              <a:rPr lang="sk-SK" altLang="sk-SK" sz="2800" b="1" dirty="0" smtClean="0"/>
              <a:t>§ 3  S</a:t>
            </a:r>
            <a:r>
              <a:rPr lang="sk-SK" altLang="sk-SK" sz="2800" b="1" dirty="0" smtClean="0">
                <a:solidFill>
                  <a:srgbClr val="000000"/>
                </a:solidFill>
              </a:rPr>
              <a:t>pôsob podpory a podmienky podpory (4)</a:t>
            </a:r>
          </a:p>
        </p:txBody>
      </p:sp>
      <p:sp>
        <p:nvSpPr>
          <p:cNvPr id="11267" name="Rectangle 3"/>
          <p:cNvSpPr>
            <a:spLocks noGrp="1" noChangeArrowheads="1"/>
          </p:cNvSpPr>
          <p:nvPr>
            <p:ph idx="1"/>
          </p:nvPr>
        </p:nvSpPr>
        <p:spPr>
          <a:xfrm>
            <a:off x="539750" y="1484313"/>
            <a:ext cx="7993063" cy="4856162"/>
          </a:xfrm>
        </p:spPr>
        <p:txBody>
          <a:bodyPr/>
          <a:lstStyle/>
          <a:p>
            <a:pPr>
              <a:buNone/>
            </a:pPr>
            <a:r>
              <a:rPr lang="sk-SK" sz="1600" dirty="0" smtClean="0"/>
              <a:t>(12) Podpora </a:t>
            </a:r>
            <a:r>
              <a:rPr lang="sk-SK" sz="1600" b="1" dirty="0" smtClean="0"/>
              <a:t>doplatkom/ príplatkom </a:t>
            </a:r>
            <a:r>
              <a:rPr lang="sk-SK" sz="1600" dirty="0" smtClean="0"/>
              <a:t>sa neposkytuje za obdobie, v ktorom cena elektriny na organizovanom krátkodobom cezhraničnom trhu s elektrinou dosiahne </a:t>
            </a:r>
            <a:r>
              <a:rPr lang="sk-SK" sz="1600" b="1" dirty="0" smtClean="0"/>
              <a:t>záporné hodnoty </a:t>
            </a:r>
            <a:r>
              <a:rPr lang="sk-SK" sz="1600" dirty="0" smtClean="0"/>
              <a:t>najmenej počas </a:t>
            </a:r>
            <a:r>
              <a:rPr lang="sk-SK" sz="1600" b="1" dirty="0" smtClean="0"/>
              <a:t>dvoch po sebe nasledujúcich obchodných hodín.</a:t>
            </a:r>
          </a:p>
          <a:p>
            <a:pPr>
              <a:buNone/>
            </a:pPr>
            <a:endParaRPr lang="sk-SK" sz="1600" dirty="0" smtClean="0"/>
          </a:p>
          <a:p>
            <a:pPr>
              <a:buNone/>
            </a:pPr>
            <a:r>
              <a:rPr lang="sk-SK" sz="1600" dirty="0" smtClean="0"/>
              <a:t>(13) Ak pri výstavbe zariadenia výrobcu elektriny, rekonštrukcii alebo modernizácii technologickej časti zariadenia výrobcu elektriny sa poskytla podpora z podporných programov financovaných z prostriedkov štátneho rozpočtu, podpora podľa odseku 1 písm. b) až e) sa neposkytuje; to neplatí pre zariadenie na výrobu elektriny</a:t>
            </a:r>
          </a:p>
          <a:p>
            <a:pPr lvl="1">
              <a:buNone/>
            </a:pPr>
            <a:r>
              <a:rPr lang="sk-SK" sz="1600" dirty="0" smtClean="0"/>
              <a:t>a) z bioplynu vznikajúceho anaeróbnou fermentáciou odpadov zo živočíšnej výroby v podiele najmenej 50 %, ktorého inštalovaný výkon je najviac 150 </a:t>
            </a:r>
            <a:r>
              <a:rPr lang="sk-SK" sz="1600" dirty="0" err="1" smtClean="0"/>
              <a:t>kW</a:t>
            </a:r>
            <a:r>
              <a:rPr lang="sk-SK" sz="1600" dirty="0" smtClean="0"/>
              <a:t>,</a:t>
            </a:r>
          </a:p>
          <a:p>
            <a:pPr lvl="1">
              <a:buNone/>
            </a:pPr>
            <a:r>
              <a:rPr lang="sk-SK" sz="1600" dirty="0" smtClean="0"/>
              <a:t>b)  podľa </a:t>
            </a:r>
            <a:r>
              <a:rPr lang="sk-SK" sz="1600" dirty="0" smtClean="0">
                <a:hlinkClick r:id="rId2" tooltip="Odkaz na predpis alebo ustanovenie"/>
              </a:rPr>
              <a:t>§ 3c ods. 4</a:t>
            </a:r>
            <a:r>
              <a:rPr lang="sk-SK" sz="1600" dirty="0" smtClean="0"/>
              <a:t>, ktorým sa zabezpečuje dodávka tepla pre verejnosť v rozsahu najmenej 60 % z celkovej dodávky tepla zabezpečovanej centralizovaným zásobovaním teplom.</a:t>
            </a:r>
          </a:p>
          <a:p>
            <a:pPr eaLnBrk="1" hangingPunct="1">
              <a:lnSpc>
                <a:spcPct val="80000"/>
              </a:lnSpc>
              <a:buFontTx/>
              <a:buNone/>
            </a:pPr>
            <a:endParaRPr lang="sk-SK" altLang="sk-SK"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609600"/>
            <a:ext cx="7772400" cy="838200"/>
          </a:xfrm>
        </p:spPr>
        <p:txBody>
          <a:bodyPr/>
          <a:lstStyle/>
          <a:p>
            <a:pPr eaLnBrk="1" hangingPunct="1"/>
            <a:r>
              <a:rPr lang="sk-SK" altLang="sk-SK" sz="2800" b="1" dirty="0" smtClean="0"/>
              <a:t>§ 3  S</a:t>
            </a:r>
            <a:r>
              <a:rPr lang="sk-SK" altLang="sk-SK" sz="2800" b="1" dirty="0" smtClean="0">
                <a:solidFill>
                  <a:srgbClr val="000000"/>
                </a:solidFill>
              </a:rPr>
              <a:t>pôsob podpory a podmienky podpory (5)</a:t>
            </a:r>
          </a:p>
        </p:txBody>
      </p:sp>
      <p:sp>
        <p:nvSpPr>
          <p:cNvPr id="11267" name="Rectangle 3"/>
          <p:cNvSpPr>
            <a:spLocks noGrp="1" noChangeArrowheads="1"/>
          </p:cNvSpPr>
          <p:nvPr>
            <p:ph idx="1"/>
          </p:nvPr>
        </p:nvSpPr>
        <p:spPr>
          <a:xfrm>
            <a:off x="539750" y="1484313"/>
            <a:ext cx="7993063" cy="4856162"/>
          </a:xfrm>
        </p:spPr>
        <p:txBody>
          <a:bodyPr/>
          <a:lstStyle/>
          <a:p>
            <a:pPr>
              <a:buNone/>
            </a:pPr>
            <a:r>
              <a:rPr lang="sk-SK" sz="1600" dirty="0" smtClean="0"/>
              <a:t>(14) Pre zariadenie výrobcu elektriny, ktorému bola určená ponúknutá cena elektriny, nemôže byť počas doby podpory priznaná nová podpora príplatkom. </a:t>
            </a:r>
            <a:r>
              <a:rPr lang="sk-SK" sz="1600" smtClean="0"/>
              <a:t>Podporu doplatkom nemožno </a:t>
            </a:r>
            <a:r>
              <a:rPr lang="sk-SK" sz="1600" dirty="0" smtClean="0"/>
              <a:t>priznať súčasne </a:t>
            </a:r>
            <a:r>
              <a:rPr lang="sk-SK" sz="1600" smtClean="0"/>
              <a:t>s podporou príplatku.</a:t>
            </a:r>
          </a:p>
          <a:p>
            <a:pPr>
              <a:buNone/>
            </a:pPr>
            <a:endParaRPr lang="sk-SK" sz="1600" dirty="0" smtClean="0"/>
          </a:p>
          <a:p>
            <a:pPr>
              <a:buNone/>
            </a:pPr>
            <a:r>
              <a:rPr lang="sk-SK" sz="1600" dirty="0" smtClean="0"/>
              <a:t>(15) </a:t>
            </a:r>
            <a:r>
              <a:rPr lang="sk-SK" sz="1600" b="1" dirty="0" smtClean="0"/>
              <a:t>Podpora podľa odseku 1 sa nevzťahuje </a:t>
            </a:r>
            <a:r>
              <a:rPr lang="sk-SK" sz="1600" dirty="0" smtClean="0"/>
              <a:t>na zariadenie výrobcu elektriny, ktoré </a:t>
            </a:r>
            <a:r>
              <a:rPr lang="sk-SK" sz="1600" b="1" dirty="0" smtClean="0"/>
              <a:t>nie je pripojené do sústavy </a:t>
            </a:r>
            <a:r>
              <a:rPr lang="sk-SK" sz="1600" dirty="0" smtClean="0"/>
              <a:t>a je trvalo oddelené od sústavy.</a:t>
            </a:r>
          </a:p>
          <a:p>
            <a:pPr>
              <a:buNone/>
            </a:pPr>
            <a:endParaRPr lang="sk-SK" sz="1600" dirty="0" smtClean="0"/>
          </a:p>
          <a:p>
            <a:pPr>
              <a:buNone/>
            </a:pPr>
            <a:r>
              <a:rPr lang="sk-SK" sz="1600" dirty="0" smtClean="0"/>
              <a:t>(16) Na elektrinu vyrobenú v zariadení na kombinovanú </a:t>
            </a:r>
            <a:r>
              <a:rPr lang="sk-SK" sz="1600" smtClean="0"/>
              <a:t>výrobu </a:t>
            </a:r>
            <a:r>
              <a:rPr lang="sk-SK" sz="1600" b="1" smtClean="0"/>
              <a:t>do 1 MW (podmienka CZT) </a:t>
            </a:r>
            <a:r>
              <a:rPr lang="sk-SK" sz="1600" dirty="0" smtClean="0"/>
              <a:t>a </a:t>
            </a:r>
            <a:r>
              <a:rPr lang="sk-SK" sz="1600" dirty="0" smtClean="0">
                <a:hlinkClick r:id="rId2" tooltip="Odkaz na predpis alebo ustanovenie"/>
              </a:rPr>
              <a:t>§ 3c ods. 4</a:t>
            </a:r>
            <a:r>
              <a:rPr lang="sk-SK" sz="1600" dirty="0" smtClean="0"/>
              <a:t> a spotrebovanú na účely výroby tepla z obnoviteľných zdrojov energie využitého v centralizovanom zásobovaní teplom sa </a:t>
            </a:r>
            <a:r>
              <a:rPr lang="sk-SK" sz="1600" b="1" dirty="0" smtClean="0"/>
              <a:t>neuplatňuje tarifa za </a:t>
            </a:r>
            <a:r>
              <a:rPr lang="sk-SK" sz="1600" b="1" smtClean="0"/>
              <a:t>prevádzkovanie systému.</a:t>
            </a:r>
            <a:endParaRPr lang="sk-SK" sz="1600" b="1" dirty="0" smtClean="0"/>
          </a:p>
          <a:p>
            <a:pPr eaLnBrk="1" hangingPunct="1">
              <a:lnSpc>
                <a:spcPct val="80000"/>
              </a:lnSpc>
              <a:buFontTx/>
              <a:buNone/>
            </a:pPr>
            <a:endParaRPr lang="sk-SK" altLang="sk-SK"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eaLnBrk="1" hangingPunct="1"/>
            <a:r>
              <a:rPr lang="sk-SK" altLang="sk-SK" sz="3200" dirty="0" smtClean="0"/>
              <a:t>Zákon a jeho novely</a:t>
            </a:r>
          </a:p>
        </p:txBody>
      </p:sp>
      <p:sp>
        <p:nvSpPr>
          <p:cNvPr id="3075" name="Rectangle 3"/>
          <p:cNvSpPr>
            <a:spLocks noGrp="1" noChangeArrowheads="1"/>
          </p:cNvSpPr>
          <p:nvPr>
            <p:ph idx="1"/>
          </p:nvPr>
        </p:nvSpPr>
        <p:spPr>
          <a:xfrm>
            <a:off x="611560" y="1340768"/>
            <a:ext cx="7846640" cy="4755232"/>
          </a:xfrm>
        </p:spPr>
        <p:txBody>
          <a:bodyPr rtlCol="0">
            <a:normAutofit fontScale="62500" lnSpcReduction="20000"/>
          </a:bodyPr>
          <a:lstStyle/>
          <a:p>
            <a:pPr eaLnBrk="1" fontAlgn="auto" hangingPunct="1">
              <a:spcAft>
                <a:spcPts val="0"/>
              </a:spcAft>
              <a:buFontTx/>
              <a:buNone/>
              <a:defRPr/>
            </a:pPr>
            <a:r>
              <a:rPr lang="sk-SK" sz="2600" b="1" dirty="0" smtClean="0">
                <a:solidFill>
                  <a:srgbClr val="000000"/>
                </a:solidFill>
              </a:rPr>
              <a:t>Názov</a:t>
            </a:r>
          </a:p>
          <a:p>
            <a:pPr lvl="1" eaLnBrk="1" fontAlgn="auto" hangingPunct="1">
              <a:spcAft>
                <a:spcPts val="0"/>
              </a:spcAft>
              <a:buFont typeface="Wingdings" pitchFamily="2" charset="2"/>
              <a:buChar char="q"/>
              <a:defRPr/>
            </a:pPr>
            <a:r>
              <a:rPr lang="sk-SK" sz="2600" b="1" dirty="0" smtClean="0">
                <a:solidFill>
                  <a:srgbClr val="000000"/>
                </a:solidFill>
              </a:rPr>
              <a:t>zákon č. 309/2009 Z. z. </a:t>
            </a:r>
            <a:r>
              <a:rPr lang="sk-SK" sz="2600" dirty="0" smtClean="0">
                <a:solidFill>
                  <a:srgbClr val="000000"/>
                </a:solidFill>
              </a:rPr>
              <a:t>o </a:t>
            </a:r>
            <a:r>
              <a:rPr lang="sk-SK" sz="2600" dirty="0" smtClean="0"/>
              <a:t>podpore obnoviteľných zdrojov energie a vysoko účinnej kombinovanej výroby a o zmene a doplnení niektorých zákonov v znení neskorších predpisov</a:t>
            </a:r>
            <a:endParaRPr lang="sk-SK" sz="2600" dirty="0" smtClean="0">
              <a:solidFill>
                <a:srgbClr val="000000"/>
              </a:solidFill>
            </a:endParaRPr>
          </a:p>
          <a:p>
            <a:pPr eaLnBrk="1" fontAlgn="auto" hangingPunct="1">
              <a:lnSpc>
                <a:spcPct val="80000"/>
              </a:lnSpc>
              <a:spcAft>
                <a:spcPts val="0"/>
              </a:spcAft>
              <a:buFont typeface="Wingdings" pitchFamily="2" charset="2"/>
              <a:buNone/>
              <a:defRPr/>
            </a:pPr>
            <a:r>
              <a:rPr lang="sk-SK" sz="2600" b="1" dirty="0" smtClean="0">
                <a:solidFill>
                  <a:srgbClr val="000000"/>
                </a:solidFill>
              </a:rPr>
              <a:t>Účinnosť</a:t>
            </a:r>
          </a:p>
          <a:p>
            <a:pPr lvl="1" eaLnBrk="1" fontAlgn="auto" hangingPunct="1">
              <a:lnSpc>
                <a:spcPct val="80000"/>
              </a:lnSpc>
              <a:spcAft>
                <a:spcPts val="0"/>
              </a:spcAft>
              <a:buFont typeface="Wingdings" pitchFamily="2" charset="2"/>
              <a:buChar char="q"/>
              <a:defRPr/>
            </a:pPr>
            <a:r>
              <a:rPr lang="sk-SK" sz="2600" dirty="0" smtClean="0"/>
              <a:t>1. september 2009</a:t>
            </a:r>
          </a:p>
          <a:p>
            <a:pPr eaLnBrk="1" fontAlgn="auto" hangingPunct="1">
              <a:lnSpc>
                <a:spcPct val="80000"/>
              </a:lnSpc>
              <a:spcAft>
                <a:spcPts val="0"/>
              </a:spcAft>
              <a:buFont typeface="Wingdings" pitchFamily="2" charset="2"/>
              <a:buNone/>
              <a:defRPr/>
            </a:pPr>
            <a:endParaRPr lang="sk-SK" sz="2600" dirty="0" smtClean="0">
              <a:solidFill>
                <a:srgbClr val="000000"/>
              </a:solidFill>
            </a:endParaRPr>
          </a:p>
          <a:p>
            <a:pPr eaLnBrk="1" fontAlgn="auto" hangingPunct="1">
              <a:lnSpc>
                <a:spcPct val="80000"/>
              </a:lnSpc>
              <a:spcAft>
                <a:spcPts val="0"/>
              </a:spcAft>
              <a:buFont typeface="Wingdings" pitchFamily="2" charset="2"/>
              <a:buNone/>
              <a:defRPr/>
            </a:pPr>
            <a:r>
              <a:rPr lang="sk-SK" sz="2600" b="1" dirty="0" smtClean="0">
                <a:solidFill>
                  <a:srgbClr val="000000"/>
                </a:solidFill>
              </a:rPr>
              <a:t>Novelizácie</a:t>
            </a:r>
          </a:p>
          <a:p>
            <a:pPr lvl="1" eaLnBrk="1" fontAlgn="auto" hangingPunct="1">
              <a:lnSpc>
                <a:spcPct val="80000"/>
              </a:lnSpc>
              <a:spcAft>
                <a:spcPts val="0"/>
              </a:spcAft>
              <a:buFont typeface="Wingdings" pitchFamily="2" charset="2"/>
              <a:buChar char="q"/>
              <a:defRPr/>
            </a:pPr>
            <a:r>
              <a:rPr lang="sk-SK" sz="2600" dirty="0" smtClean="0"/>
              <a:t>zákon č. 492/2010 Z. z.  (účinnosť 1. 1. 2011)</a:t>
            </a:r>
          </a:p>
          <a:p>
            <a:pPr lvl="1" eaLnBrk="1" fontAlgn="auto" hangingPunct="1">
              <a:lnSpc>
                <a:spcPct val="80000"/>
              </a:lnSpc>
              <a:spcAft>
                <a:spcPts val="0"/>
              </a:spcAft>
              <a:buFont typeface="Wingdings" pitchFamily="2" charset="2"/>
              <a:buChar char="q"/>
              <a:defRPr/>
            </a:pPr>
            <a:r>
              <a:rPr lang="sk-SK" sz="2600" dirty="0" smtClean="0"/>
              <a:t>zákon č. 558/2010 Z. z.  (účinnosť 1. 2. 2011)</a:t>
            </a:r>
          </a:p>
          <a:p>
            <a:pPr lvl="1" eaLnBrk="1" fontAlgn="auto" hangingPunct="1">
              <a:lnSpc>
                <a:spcPct val="80000"/>
              </a:lnSpc>
              <a:spcAft>
                <a:spcPts val="0"/>
              </a:spcAft>
              <a:buFont typeface="Wingdings" pitchFamily="2" charset="2"/>
              <a:buChar char="q"/>
              <a:defRPr/>
            </a:pPr>
            <a:r>
              <a:rPr lang="sk-SK" sz="2600" dirty="0" smtClean="0"/>
              <a:t>zákon č. 136/2011 Z. z.  (účinnosť 1. 5. 2011)</a:t>
            </a:r>
          </a:p>
          <a:p>
            <a:pPr lvl="1" eaLnBrk="1" fontAlgn="auto" hangingPunct="1">
              <a:lnSpc>
                <a:spcPct val="80000"/>
              </a:lnSpc>
              <a:spcAft>
                <a:spcPts val="0"/>
              </a:spcAft>
              <a:buFont typeface="Wingdings" pitchFamily="2" charset="2"/>
              <a:buChar char="q"/>
              <a:defRPr/>
            </a:pPr>
            <a:r>
              <a:rPr lang="sk-SK" sz="2600" dirty="0" smtClean="0"/>
              <a:t>....</a:t>
            </a:r>
          </a:p>
          <a:p>
            <a:pPr lvl="1" eaLnBrk="1" fontAlgn="auto" hangingPunct="1">
              <a:lnSpc>
                <a:spcPct val="80000"/>
              </a:lnSpc>
              <a:spcAft>
                <a:spcPts val="0"/>
              </a:spcAft>
              <a:buFont typeface="Wingdings" pitchFamily="2" charset="2"/>
              <a:buChar char="q"/>
              <a:defRPr/>
            </a:pPr>
            <a:endParaRPr lang="sk-SK" sz="2600" dirty="0"/>
          </a:p>
          <a:p>
            <a:pPr lvl="1" eaLnBrk="1" fontAlgn="auto" hangingPunct="1">
              <a:lnSpc>
                <a:spcPct val="80000"/>
              </a:lnSpc>
              <a:spcAft>
                <a:spcPts val="0"/>
              </a:spcAft>
              <a:buFont typeface="Wingdings" pitchFamily="2" charset="2"/>
              <a:buChar char="q"/>
              <a:defRPr/>
            </a:pPr>
            <a:r>
              <a:rPr lang="sk-SK" sz="2600" b="1" dirty="0" smtClean="0">
                <a:solidFill>
                  <a:srgbClr val="FF0000"/>
                </a:solidFill>
              </a:rPr>
              <a:t>zákon č. 309/2019 Z. z.  (účinnosť 1. 1. 2019) – reforma OZE</a:t>
            </a:r>
          </a:p>
          <a:p>
            <a:pPr lvl="1" eaLnBrk="1" fontAlgn="auto" hangingPunct="1">
              <a:lnSpc>
                <a:spcPct val="80000"/>
              </a:lnSpc>
              <a:spcAft>
                <a:spcPts val="0"/>
              </a:spcAft>
              <a:buFont typeface="Wingdings" pitchFamily="2" charset="2"/>
              <a:buChar char="q"/>
              <a:defRPr/>
            </a:pPr>
            <a:endParaRPr lang="sk-SK" sz="2600" b="1" dirty="0" smtClean="0"/>
          </a:p>
          <a:p>
            <a:pPr lvl="1" eaLnBrk="1" fontAlgn="auto" hangingPunct="1">
              <a:lnSpc>
                <a:spcPct val="80000"/>
              </a:lnSpc>
              <a:spcAft>
                <a:spcPts val="0"/>
              </a:spcAft>
              <a:buFont typeface="Wingdings" pitchFamily="2" charset="2"/>
              <a:buChar char="q"/>
              <a:defRPr/>
            </a:pPr>
            <a:r>
              <a:rPr lang="sk-SK" sz="2600" dirty="0" smtClean="0"/>
              <a:t>zákon č. 377/2019 Z. z.  (účinnosť 1. 1. 2019)</a:t>
            </a:r>
          </a:p>
          <a:p>
            <a:pPr lvl="1" eaLnBrk="1" fontAlgn="auto" hangingPunct="1">
              <a:lnSpc>
                <a:spcPct val="80000"/>
              </a:lnSpc>
              <a:spcAft>
                <a:spcPts val="0"/>
              </a:spcAft>
              <a:buFont typeface="Wingdings" pitchFamily="2" charset="2"/>
              <a:buChar char="q"/>
              <a:defRPr/>
            </a:pPr>
            <a:r>
              <a:rPr lang="sk-SK" sz="2600" dirty="0"/>
              <a:t>z</a:t>
            </a:r>
            <a:r>
              <a:rPr lang="sk-SK" sz="2600" dirty="0" smtClean="0"/>
              <a:t>ákon č. 277/2020 Z. z. (účinnosť 1. 11.2020)</a:t>
            </a:r>
          </a:p>
          <a:p>
            <a:pPr lvl="1" eaLnBrk="1" fontAlgn="auto" hangingPunct="1">
              <a:lnSpc>
                <a:spcPct val="80000"/>
              </a:lnSpc>
              <a:spcAft>
                <a:spcPts val="0"/>
              </a:spcAft>
              <a:buFont typeface="Wingdings" pitchFamily="2" charset="2"/>
              <a:buChar char="q"/>
              <a:defRPr/>
            </a:pPr>
            <a:endParaRPr lang="sk-SK" sz="2600" dirty="0" smtClean="0">
              <a:solidFill>
                <a:srgbClr val="00B0F0"/>
              </a:solidFill>
            </a:endParaRPr>
          </a:p>
          <a:p>
            <a:pPr lvl="1" eaLnBrk="1" fontAlgn="auto" hangingPunct="1">
              <a:lnSpc>
                <a:spcPct val="80000"/>
              </a:lnSpc>
              <a:spcAft>
                <a:spcPts val="0"/>
              </a:spcAft>
              <a:buFont typeface="Wingdings" pitchFamily="2" charset="2"/>
              <a:buChar char="q"/>
              <a:defRPr/>
            </a:pPr>
            <a:r>
              <a:rPr lang="sk-SK" sz="2600" dirty="0">
                <a:solidFill>
                  <a:srgbClr val="00B050"/>
                </a:solidFill>
              </a:rPr>
              <a:t>z</a:t>
            </a:r>
            <a:r>
              <a:rPr lang="sk-SK" sz="2600" dirty="0" smtClean="0">
                <a:solidFill>
                  <a:srgbClr val="00B050"/>
                </a:solidFill>
              </a:rPr>
              <a:t>ákon č. 296/2021 </a:t>
            </a:r>
            <a:r>
              <a:rPr lang="sk-SK" sz="2600" dirty="0" err="1" smtClean="0">
                <a:solidFill>
                  <a:srgbClr val="00B050"/>
                </a:solidFill>
              </a:rPr>
              <a:t>Z.z</a:t>
            </a:r>
            <a:r>
              <a:rPr lang="sk-SK" sz="2600" dirty="0" smtClean="0">
                <a:solidFill>
                  <a:srgbClr val="00B050"/>
                </a:solidFill>
              </a:rPr>
              <a:t>. (účinnosť od 1.8.2021) – prolongácia</a:t>
            </a:r>
          </a:p>
          <a:p>
            <a:pPr lvl="1" eaLnBrk="1" fontAlgn="auto" hangingPunct="1">
              <a:lnSpc>
                <a:spcPct val="80000"/>
              </a:lnSpc>
              <a:spcAft>
                <a:spcPts val="0"/>
              </a:spcAft>
              <a:buFont typeface="Wingdings" pitchFamily="2" charset="2"/>
              <a:buChar char="q"/>
              <a:defRPr/>
            </a:pPr>
            <a:r>
              <a:rPr lang="sk-SK" sz="2600" dirty="0" smtClean="0">
                <a:solidFill>
                  <a:srgbClr val="7030A0"/>
                </a:solidFill>
              </a:rPr>
              <a:t>zákon č. 85/2022 </a:t>
            </a:r>
            <a:r>
              <a:rPr lang="sk-SK" sz="2600" dirty="0" err="1" smtClean="0">
                <a:solidFill>
                  <a:srgbClr val="7030A0"/>
                </a:solidFill>
              </a:rPr>
              <a:t>Z.z</a:t>
            </a:r>
            <a:r>
              <a:rPr lang="sk-SK" sz="2600" dirty="0" smtClean="0">
                <a:solidFill>
                  <a:srgbClr val="7030A0"/>
                </a:solidFill>
              </a:rPr>
              <a:t>. (účinnosť od 1.4.2022) – lokálny zdroj bez limitu</a:t>
            </a:r>
          </a:p>
          <a:p>
            <a:pPr lvl="1" eaLnBrk="1" fontAlgn="auto" hangingPunct="1">
              <a:lnSpc>
                <a:spcPct val="80000"/>
              </a:lnSpc>
              <a:spcAft>
                <a:spcPts val="0"/>
              </a:spcAft>
              <a:buFont typeface="Wingdings" pitchFamily="2" charset="2"/>
              <a:buChar char="q"/>
              <a:defRPr/>
            </a:pPr>
            <a:r>
              <a:rPr lang="sk-SK" sz="2600" dirty="0" smtClean="0">
                <a:solidFill>
                  <a:srgbClr val="00B0F0"/>
                </a:solidFill>
              </a:rPr>
              <a:t>zákon č. 363/2022 </a:t>
            </a:r>
            <a:r>
              <a:rPr lang="sk-SK" sz="2600" dirty="0" err="1" smtClean="0">
                <a:solidFill>
                  <a:srgbClr val="00B0F0"/>
                </a:solidFill>
              </a:rPr>
              <a:t>Z.z</a:t>
            </a:r>
            <a:r>
              <a:rPr lang="sk-SK" sz="2600" dirty="0" smtClean="0">
                <a:solidFill>
                  <a:srgbClr val="00B0F0"/>
                </a:solidFill>
              </a:rPr>
              <a:t>. (účinnosť od 1. 11. 2022) – transpozícia Smernice o podpore </a:t>
            </a:r>
            <a:r>
              <a:rPr lang="sk-SK" sz="2600" dirty="0" smtClean="0">
                <a:solidFill>
                  <a:srgbClr val="00B0F0"/>
                </a:solidFill>
              </a:rPr>
              <a:t>OZE</a:t>
            </a:r>
          </a:p>
          <a:p>
            <a:pPr lvl="1" eaLnBrk="1" fontAlgn="auto" hangingPunct="1">
              <a:lnSpc>
                <a:spcPct val="80000"/>
              </a:lnSpc>
              <a:spcAft>
                <a:spcPts val="0"/>
              </a:spcAft>
              <a:buFont typeface="Wingdings" pitchFamily="2" charset="2"/>
              <a:buChar char="q"/>
              <a:defRPr/>
            </a:pPr>
            <a:r>
              <a:rPr lang="sk-SK" sz="2600" dirty="0" smtClean="0">
                <a:solidFill>
                  <a:srgbClr val="C00000"/>
                </a:solidFill>
              </a:rPr>
              <a:t>zákon č. 143/2024 </a:t>
            </a:r>
            <a:r>
              <a:rPr lang="sk-SK" sz="2600" dirty="0" err="1" smtClean="0">
                <a:solidFill>
                  <a:srgbClr val="C00000"/>
                </a:solidFill>
              </a:rPr>
              <a:t>Z.z</a:t>
            </a:r>
            <a:r>
              <a:rPr lang="sk-SK" sz="2600" dirty="0">
                <a:solidFill>
                  <a:srgbClr val="C00000"/>
                </a:solidFill>
              </a:rPr>
              <a:t> </a:t>
            </a:r>
            <a:r>
              <a:rPr lang="sk-SK" sz="2600" dirty="0" smtClean="0">
                <a:solidFill>
                  <a:srgbClr val="C00000"/>
                </a:solidFill>
              </a:rPr>
              <a:t>(účinnosť od 1. 8. 2024) – prechod štátneho dozoru na URSO</a:t>
            </a:r>
            <a:endParaRPr lang="sk-SK" sz="2600" dirty="0" smtClean="0">
              <a:solidFill>
                <a:srgbClr val="C00000"/>
              </a:solidFill>
            </a:endParaRPr>
          </a:p>
          <a:p>
            <a:pPr lvl="1" eaLnBrk="1" fontAlgn="auto" hangingPunct="1">
              <a:lnSpc>
                <a:spcPct val="80000"/>
              </a:lnSpc>
              <a:spcAft>
                <a:spcPts val="0"/>
              </a:spcAft>
              <a:buFont typeface="Wingdings" pitchFamily="2" charset="2"/>
              <a:buChar char="q"/>
              <a:defRPr/>
            </a:pPr>
            <a:endParaRPr lang="sk-SK" sz="1600" dirty="0" smtClean="0"/>
          </a:p>
          <a:p>
            <a:pPr lvl="1" eaLnBrk="1" fontAlgn="auto" hangingPunct="1">
              <a:lnSpc>
                <a:spcPct val="80000"/>
              </a:lnSpc>
              <a:spcAft>
                <a:spcPts val="0"/>
              </a:spcAft>
              <a:buFont typeface="Wingdings" pitchFamily="2" charset="2"/>
              <a:buChar char="q"/>
              <a:defRPr/>
            </a:pPr>
            <a:endParaRPr lang="sk-SK" sz="1600" dirty="0">
              <a:solidFill>
                <a:srgbClr val="FF0000"/>
              </a:solidFill>
            </a:endParaRPr>
          </a:p>
          <a:p>
            <a:pPr marL="457200" lvl="1" indent="0" eaLnBrk="1" fontAlgn="auto" hangingPunct="1">
              <a:lnSpc>
                <a:spcPct val="80000"/>
              </a:lnSpc>
              <a:spcAft>
                <a:spcPts val="0"/>
              </a:spcAft>
              <a:buFontTx/>
              <a:buNone/>
              <a:defRPr/>
            </a:pPr>
            <a:endParaRPr lang="sk-SK" sz="1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a:xfrm>
            <a:off x="685800" y="609600"/>
            <a:ext cx="7772400" cy="1019175"/>
          </a:xfrm>
        </p:spPr>
        <p:txBody>
          <a:bodyPr rtlCol="0">
            <a:normAutofit fontScale="90000"/>
          </a:bodyPr>
          <a:lstStyle/>
          <a:p>
            <a:pPr algn="l" eaLnBrk="1" fontAlgn="auto" hangingPunct="1">
              <a:spcAft>
                <a:spcPts val="0"/>
              </a:spcAft>
              <a:defRPr/>
            </a:pPr>
            <a:r>
              <a:rPr lang="sk-SK" altLang="sk-SK" sz="2800" b="1" dirty="0" smtClean="0"/>
              <a:t/>
            </a:r>
            <a:br>
              <a:rPr lang="sk-SK" altLang="sk-SK" sz="2800" b="1" dirty="0" smtClean="0"/>
            </a:br>
            <a:r>
              <a:rPr lang="sk-SK" altLang="sk-SK" sz="2800" b="1" dirty="0" smtClean="0"/>
              <a:t>§ 3a  Spôsob podpory a podmienky podpory </a:t>
            </a:r>
            <a:r>
              <a:rPr lang="sk-SK" altLang="sk-SK" sz="2800" b="1" dirty="0" err="1" smtClean="0"/>
              <a:t>biometánu</a:t>
            </a:r>
            <a:r>
              <a:rPr lang="sk-SK" altLang="sk-SK" dirty="0" smtClean="0"/>
              <a:t/>
            </a:r>
            <a:br>
              <a:rPr lang="sk-SK" altLang="sk-SK" dirty="0" smtClean="0"/>
            </a:br>
            <a:endParaRPr lang="sk-SK" altLang="sk-SK" dirty="0" smtClean="0"/>
          </a:p>
        </p:txBody>
      </p:sp>
      <p:sp>
        <p:nvSpPr>
          <p:cNvPr id="3" name="Zástupný symbol obsahu 2"/>
          <p:cNvSpPr>
            <a:spLocks noGrp="1"/>
          </p:cNvSpPr>
          <p:nvPr>
            <p:ph idx="1"/>
          </p:nvPr>
        </p:nvSpPr>
        <p:spPr>
          <a:xfrm>
            <a:off x="668295" y="1268760"/>
            <a:ext cx="7772400" cy="4251325"/>
          </a:xfrm>
        </p:spPr>
        <p:txBody>
          <a:bodyPr rtlCol="0">
            <a:normAutofit fontScale="85000" lnSpcReduction="10000"/>
          </a:bodyPr>
          <a:lstStyle/>
          <a:p>
            <a:pPr marL="0" indent="0" eaLnBrk="1" fontAlgn="auto" hangingPunct="1">
              <a:spcAft>
                <a:spcPts val="0"/>
              </a:spcAft>
              <a:buFontTx/>
              <a:buNone/>
              <a:defRPr/>
            </a:pPr>
            <a:endParaRPr lang="sk-SK" sz="800" dirty="0" smtClean="0"/>
          </a:p>
          <a:p>
            <a:pPr eaLnBrk="1" fontAlgn="auto" hangingPunct="1">
              <a:spcAft>
                <a:spcPts val="0"/>
              </a:spcAft>
              <a:buFont typeface="Wingdings" pitchFamily="2" charset="2"/>
              <a:buNone/>
              <a:defRPr/>
            </a:pPr>
            <a:r>
              <a:rPr lang="sk-SK" sz="1800" dirty="0"/>
              <a:t>(1) Podpora obnoviteľného plynu sa zabezpečuje</a:t>
            </a:r>
          </a:p>
          <a:p>
            <a:pPr eaLnBrk="1" fontAlgn="auto" hangingPunct="1">
              <a:spcAft>
                <a:spcPts val="0"/>
              </a:spcAft>
              <a:buFont typeface="Wingdings" pitchFamily="2" charset="2"/>
              <a:buNone/>
              <a:defRPr/>
            </a:pPr>
            <a:r>
              <a:rPr lang="sk-SK" sz="1800" dirty="0"/>
              <a:t>a) prednostnou distribúciou </a:t>
            </a:r>
            <a:r>
              <a:rPr lang="sk-SK" sz="1800" dirty="0" err="1"/>
              <a:t>biometánu</a:t>
            </a:r>
            <a:r>
              <a:rPr lang="sk-SK" sz="1800" dirty="0"/>
              <a:t> distribučnou sieťou,</a:t>
            </a:r>
          </a:p>
          <a:p>
            <a:pPr eaLnBrk="1" fontAlgn="auto" hangingPunct="1">
              <a:spcAft>
                <a:spcPts val="0"/>
              </a:spcAft>
              <a:buFont typeface="Wingdings" pitchFamily="2" charset="2"/>
              <a:buNone/>
              <a:defRPr/>
            </a:pPr>
            <a:r>
              <a:rPr lang="sk-SK" sz="1800" dirty="0"/>
              <a:t>b) vydaním záruky pôvodu pre obnoviteľný plyn,</a:t>
            </a:r>
          </a:p>
          <a:p>
            <a:pPr eaLnBrk="1" fontAlgn="auto" hangingPunct="1">
              <a:spcAft>
                <a:spcPts val="0"/>
              </a:spcAft>
              <a:buFont typeface="Wingdings" pitchFamily="2" charset="2"/>
              <a:buNone/>
              <a:defRPr/>
            </a:pPr>
            <a:r>
              <a:rPr lang="sk-SK" sz="1800" dirty="0"/>
              <a:t>c) vydaním potvrdenia o množstve </a:t>
            </a:r>
            <a:r>
              <a:rPr lang="sk-SK" sz="1800" dirty="0" err="1"/>
              <a:t>biometánu</a:t>
            </a:r>
            <a:r>
              <a:rPr lang="sk-SK" sz="1800" dirty="0"/>
              <a:t>, 	</a:t>
            </a:r>
          </a:p>
          <a:p>
            <a:pPr eaLnBrk="1" fontAlgn="auto" hangingPunct="1">
              <a:spcAft>
                <a:spcPts val="0"/>
              </a:spcAft>
              <a:buFont typeface="Wingdings" pitchFamily="2" charset="2"/>
              <a:buNone/>
              <a:defRPr/>
            </a:pPr>
            <a:r>
              <a:rPr lang="sk-SK" sz="1800" dirty="0"/>
              <a:t>d) podporou výroby elektriny podľa odseku 2 na základe uplatnenia potvrdenia o množstve </a:t>
            </a:r>
            <a:r>
              <a:rPr lang="sk-SK" sz="1800" dirty="0" err="1"/>
              <a:t>biometánu</a:t>
            </a:r>
            <a:r>
              <a:rPr lang="sk-SK" sz="1800" dirty="0"/>
              <a:t>.</a:t>
            </a:r>
          </a:p>
          <a:p>
            <a:pPr eaLnBrk="1" fontAlgn="auto" hangingPunct="1">
              <a:spcAft>
                <a:spcPts val="0"/>
              </a:spcAft>
              <a:buFont typeface="Wingdings" pitchFamily="2" charset="2"/>
              <a:buNone/>
              <a:defRPr/>
            </a:pPr>
            <a:endParaRPr lang="sk-SK" sz="1800" dirty="0"/>
          </a:p>
          <a:p>
            <a:pPr eaLnBrk="1" fontAlgn="auto" hangingPunct="1">
              <a:spcAft>
                <a:spcPts val="0"/>
              </a:spcAft>
              <a:buFont typeface="Wingdings" pitchFamily="2" charset="2"/>
              <a:buNone/>
              <a:defRPr/>
            </a:pPr>
            <a:r>
              <a:rPr lang="sk-SK" sz="1800" dirty="0"/>
              <a:t>(2) Výrobca elektriny v zariadení na kombinovanú výrobu bez ohľadu na jeho celkový inštalovaný výkon, ktorý najmenej 60 % z vyrobeného tepla dodá centralizovaným zásobovaním teplom a doručí </a:t>
            </a:r>
            <a:r>
              <a:rPr lang="sk-SK" sz="1800" dirty="0" err="1"/>
              <a:t>zúčtovateľovi</a:t>
            </a:r>
            <a:r>
              <a:rPr lang="sk-SK" sz="1800" dirty="0"/>
              <a:t> podpory potvrdenie o pôvode elektriny vyrobenej vysoko účinnou kombinovanou výrobou a potvrdenie o pôvode elektriny z obnoviteľných zdrojov energie preukazujúce spotrebu </a:t>
            </a:r>
            <a:r>
              <a:rPr lang="sk-SK" sz="1800" dirty="0" err="1"/>
              <a:t>biometánu</a:t>
            </a:r>
            <a:r>
              <a:rPr lang="sk-SK" sz="1800" dirty="0"/>
              <a:t> alebo bioplynu v zariadení na kombinovanú výrobu, má </a:t>
            </a:r>
            <a:r>
              <a:rPr lang="sk-SK" sz="1800" b="1" dirty="0"/>
              <a:t>právo na doplatok </a:t>
            </a:r>
            <a:r>
              <a:rPr lang="sk-SK" sz="1800" dirty="0"/>
              <a:t>na množstvo elektriny vyrobenej vysoko účinnou kombinovanou výrobou z </a:t>
            </a:r>
            <a:r>
              <a:rPr lang="sk-SK" sz="1800" dirty="0" err="1"/>
              <a:t>biometánu</a:t>
            </a:r>
            <a:r>
              <a:rPr lang="sk-SK" sz="1800" dirty="0"/>
              <a:t> určené podľa § 19 ods. 1 písm. a). Výška doplatku podľa prvej vety je rovnaká ako výška doplatku na elektrinu vyrobenú z </a:t>
            </a:r>
            <a:r>
              <a:rPr lang="sk-SK" sz="1800" dirty="0" err="1"/>
              <a:t>biometánu</a:t>
            </a:r>
            <a:r>
              <a:rPr lang="sk-SK" sz="1800" dirty="0"/>
              <a:t>, pričom pri výpočte doplatku sa vychádza z ceny elektriny určenej úradom podľa § 6 ods. 7. Množstvo  </a:t>
            </a:r>
            <a:r>
              <a:rPr lang="sk-SK" sz="1800" dirty="0" err="1"/>
              <a:t>biometánu</a:t>
            </a:r>
            <a:r>
              <a:rPr lang="sk-SK" sz="1800" dirty="0"/>
              <a:t> preukazujúce spotrebu </a:t>
            </a:r>
            <a:r>
              <a:rPr lang="sk-SK" sz="1800" dirty="0" err="1"/>
              <a:t>biometánu</a:t>
            </a:r>
            <a:r>
              <a:rPr lang="sk-SK" sz="1800" dirty="0"/>
              <a:t> alebo bioplynu pri podpore elektriny nemôže presiahnuť výšku spotreby plynných palív použitých na výrobu elektriny.</a:t>
            </a:r>
          </a:p>
          <a:p>
            <a:pPr eaLnBrk="1" fontAlgn="auto" hangingPunct="1">
              <a:spcAft>
                <a:spcPts val="0"/>
              </a:spcAft>
              <a:buFont typeface="Wingdings" pitchFamily="2" charset="2"/>
              <a:buNone/>
              <a:defRPr/>
            </a:pPr>
            <a:endParaRPr lang="sk-SK" sz="1800"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a:xfrm>
            <a:off x="685800" y="609600"/>
            <a:ext cx="7772400" cy="1019175"/>
          </a:xfrm>
        </p:spPr>
        <p:txBody>
          <a:bodyPr rtlCol="0">
            <a:normAutofit fontScale="90000"/>
          </a:bodyPr>
          <a:lstStyle/>
          <a:p>
            <a:pPr algn="l" eaLnBrk="1" fontAlgn="auto" hangingPunct="1">
              <a:spcAft>
                <a:spcPts val="0"/>
              </a:spcAft>
              <a:defRPr/>
            </a:pPr>
            <a:r>
              <a:rPr lang="sk-SK" altLang="sk-SK" sz="2800" b="1" dirty="0" smtClean="0"/>
              <a:t/>
            </a:r>
            <a:br>
              <a:rPr lang="sk-SK" altLang="sk-SK" sz="2800" b="1" dirty="0" smtClean="0"/>
            </a:br>
            <a:r>
              <a:rPr lang="sk-SK" altLang="sk-SK" sz="2800" b="1" dirty="0" smtClean="0"/>
              <a:t>§ 3a  Spôsob podpory a podmienky podpory </a:t>
            </a:r>
            <a:r>
              <a:rPr lang="sk-SK" altLang="sk-SK" sz="2800" b="1" dirty="0" err="1" smtClean="0"/>
              <a:t>biometánu</a:t>
            </a:r>
            <a:r>
              <a:rPr lang="sk-SK" altLang="sk-SK" dirty="0" smtClean="0"/>
              <a:t/>
            </a:r>
            <a:br>
              <a:rPr lang="sk-SK" altLang="sk-SK" dirty="0" smtClean="0"/>
            </a:br>
            <a:endParaRPr lang="sk-SK" altLang="sk-SK" dirty="0" smtClean="0"/>
          </a:p>
        </p:txBody>
      </p:sp>
      <p:sp>
        <p:nvSpPr>
          <p:cNvPr id="3" name="Zástupný symbol obsahu 2"/>
          <p:cNvSpPr>
            <a:spLocks noGrp="1"/>
          </p:cNvSpPr>
          <p:nvPr>
            <p:ph idx="1"/>
          </p:nvPr>
        </p:nvSpPr>
        <p:spPr>
          <a:xfrm>
            <a:off x="668295" y="1268760"/>
            <a:ext cx="7772400" cy="4251325"/>
          </a:xfrm>
        </p:spPr>
        <p:txBody>
          <a:bodyPr rtlCol="0">
            <a:normAutofit fontScale="92500" lnSpcReduction="20000"/>
          </a:bodyPr>
          <a:lstStyle/>
          <a:p>
            <a:pPr marL="0" indent="0" eaLnBrk="1" fontAlgn="auto" hangingPunct="1">
              <a:spcAft>
                <a:spcPts val="0"/>
              </a:spcAft>
              <a:buFontTx/>
              <a:buNone/>
              <a:defRPr/>
            </a:pPr>
            <a:endParaRPr lang="sk-SK" sz="800" dirty="0" smtClean="0"/>
          </a:p>
          <a:p>
            <a:pPr eaLnBrk="1" fontAlgn="auto" hangingPunct="1">
              <a:spcAft>
                <a:spcPts val="0"/>
              </a:spcAft>
              <a:buFont typeface="Wingdings" pitchFamily="2" charset="2"/>
              <a:buNone/>
              <a:defRPr/>
            </a:pPr>
            <a:r>
              <a:rPr lang="sk-SK" sz="1800" dirty="0"/>
              <a:t>(3) Na elektrinu, na ktorú si výrobca elektriny uplatňuje právo na podporu podľa odseku 2, nemožno súčasne uplatniť ďalšiu podporu doplatkom.  </a:t>
            </a:r>
          </a:p>
          <a:p>
            <a:pPr eaLnBrk="1" fontAlgn="auto" hangingPunct="1">
              <a:spcAft>
                <a:spcPts val="0"/>
              </a:spcAft>
              <a:buFont typeface="Wingdings" pitchFamily="2" charset="2"/>
              <a:buNone/>
              <a:defRPr/>
            </a:pPr>
            <a:endParaRPr lang="sk-SK" sz="1800" dirty="0"/>
          </a:p>
          <a:p>
            <a:pPr eaLnBrk="1" fontAlgn="auto" hangingPunct="1">
              <a:spcAft>
                <a:spcPts val="0"/>
              </a:spcAft>
              <a:buFont typeface="Wingdings" pitchFamily="2" charset="2"/>
              <a:buNone/>
              <a:defRPr/>
            </a:pPr>
            <a:r>
              <a:rPr lang="sk-SK" sz="1800" dirty="0"/>
              <a:t>(4) Právo na podporu podľa odseku 2 si výrobca elektriny môže uplatniť bez ohľadu na rok uvedenia zariadenia na výrobu elektriny do prevádzky, ak od uvedenia zariadenia na výrobu obnoviteľného plynu do prevádzky neuplynulo viac ako 15 rokov.</a:t>
            </a:r>
          </a:p>
          <a:p>
            <a:pPr eaLnBrk="1" fontAlgn="auto" hangingPunct="1">
              <a:spcAft>
                <a:spcPts val="0"/>
              </a:spcAft>
              <a:buFont typeface="Wingdings" pitchFamily="2" charset="2"/>
              <a:buNone/>
              <a:defRPr/>
            </a:pPr>
            <a:r>
              <a:rPr lang="sk-SK" sz="1800" dirty="0"/>
              <a:t>   </a:t>
            </a:r>
          </a:p>
          <a:p>
            <a:pPr eaLnBrk="1" fontAlgn="auto" hangingPunct="1">
              <a:spcAft>
                <a:spcPts val="0"/>
              </a:spcAft>
              <a:buFont typeface="Wingdings" pitchFamily="2" charset="2"/>
              <a:buNone/>
              <a:defRPr/>
            </a:pPr>
            <a:r>
              <a:rPr lang="sk-SK" sz="1800" dirty="0"/>
              <a:t>(5) Podpora podľa odseku 2 sa pri zariadení výrobcu elektriny podľa § 14h ods. 2 vzťahuje len na elektrinu, pre ktorú uplatnené potvrdenie o množstve </a:t>
            </a:r>
            <a:r>
              <a:rPr lang="sk-SK" sz="1800" dirty="0" err="1"/>
              <a:t>biometánu</a:t>
            </a:r>
            <a:r>
              <a:rPr lang="sk-SK" sz="1800" dirty="0"/>
              <a:t> preukazuje splnenie kritérií trvalej udržateľnosti.</a:t>
            </a:r>
          </a:p>
          <a:p>
            <a:pPr eaLnBrk="1" fontAlgn="auto" hangingPunct="1">
              <a:spcAft>
                <a:spcPts val="0"/>
              </a:spcAft>
              <a:buFont typeface="Wingdings" pitchFamily="2" charset="2"/>
              <a:buNone/>
              <a:defRPr/>
            </a:pPr>
            <a:endParaRPr lang="sk-SK" sz="1800" dirty="0"/>
          </a:p>
          <a:p>
            <a:pPr eaLnBrk="1" fontAlgn="auto" hangingPunct="1">
              <a:spcAft>
                <a:spcPts val="0"/>
              </a:spcAft>
              <a:buFont typeface="Wingdings" pitchFamily="2" charset="2"/>
              <a:buNone/>
              <a:defRPr/>
            </a:pPr>
            <a:r>
              <a:rPr lang="sk-SK" sz="1800" dirty="0"/>
              <a:t>(6) Pri poskytovaní investičnej pomoci alebo inej podpory z národného systému podpory pre zariadenia na výrobu obnoviteľného plynu sa zohľadní pri určení intenzity pomoci trhová hodnota záruk pôvodu pre obnoviteľný plyn. Ustanovenie prvej vety sa nepoužije v súťažnom ponukovom konaní podľa osobitného predpisu</a:t>
            </a:r>
          </a:p>
          <a:p>
            <a:pPr eaLnBrk="1" fontAlgn="auto" hangingPunct="1">
              <a:spcAft>
                <a:spcPts val="0"/>
              </a:spcAft>
              <a:buFont typeface="Wingdings" pitchFamily="2" charset="2"/>
              <a:buNone/>
              <a:defRPr/>
            </a:pPr>
            <a:endParaRPr lang="sk-SK" sz="1800" u="sng" dirty="0"/>
          </a:p>
        </p:txBody>
      </p:sp>
    </p:spTree>
    <p:extLst>
      <p:ext uri="{BB962C8B-B14F-4D97-AF65-F5344CB8AC3E}">
        <p14:creationId xmlns:p14="http://schemas.microsoft.com/office/powerpoint/2010/main" val="4217017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title"/>
          </p:nvPr>
        </p:nvSpPr>
        <p:spPr>
          <a:xfrm>
            <a:off x="685800" y="609600"/>
            <a:ext cx="7772400" cy="803275"/>
          </a:xfrm>
        </p:spPr>
        <p:txBody>
          <a:bodyPr/>
          <a:lstStyle/>
          <a:p>
            <a:pPr algn="l" eaLnBrk="1" hangingPunct="1"/>
            <a:r>
              <a:rPr lang="sk-SK" altLang="sk-SK" sz="2800" b="1" dirty="0" smtClean="0"/>
              <a:t>§ 3b Strata podpory</a:t>
            </a:r>
          </a:p>
        </p:txBody>
      </p:sp>
      <p:sp>
        <p:nvSpPr>
          <p:cNvPr id="3" name="Zástupný symbol obsahu 2"/>
          <p:cNvSpPr>
            <a:spLocks noGrp="1"/>
          </p:cNvSpPr>
          <p:nvPr>
            <p:ph idx="1"/>
          </p:nvPr>
        </p:nvSpPr>
        <p:spPr>
          <a:xfrm>
            <a:off x="685800" y="1484313"/>
            <a:ext cx="7772400" cy="4611687"/>
          </a:xfrm>
        </p:spPr>
        <p:txBody>
          <a:bodyPr rtlCol="0">
            <a:normAutofit lnSpcReduction="10000"/>
          </a:bodyPr>
          <a:lstStyle/>
          <a:p>
            <a:pPr marL="0" indent="0" eaLnBrk="1" fontAlgn="auto" hangingPunct="1">
              <a:spcAft>
                <a:spcPts val="0"/>
              </a:spcAft>
              <a:buFont typeface="Wingdings" pitchFamily="2" charset="2"/>
              <a:buNone/>
              <a:defRPr/>
            </a:pPr>
            <a:r>
              <a:rPr lang="sk-SK" sz="1600" dirty="0"/>
              <a:t>1) Právo na podporu </a:t>
            </a:r>
            <a:r>
              <a:rPr lang="sk-SK" sz="1600" b="1" dirty="0" smtClean="0">
                <a:solidFill>
                  <a:srgbClr val="FF0000"/>
                </a:solidFill>
              </a:rPr>
              <a:t>sa </a:t>
            </a:r>
            <a:r>
              <a:rPr lang="sk-SK" sz="1600" b="1" dirty="0">
                <a:solidFill>
                  <a:srgbClr val="FF0000"/>
                </a:solidFill>
              </a:rPr>
              <a:t>nevzťahuje </a:t>
            </a:r>
            <a:r>
              <a:rPr lang="sk-SK" sz="1600" dirty="0" smtClean="0"/>
              <a:t>na zariadenie ktoré </a:t>
            </a:r>
            <a:endParaRPr lang="sk-SK" sz="1600" dirty="0"/>
          </a:p>
          <a:p>
            <a:pPr lvl="1" eaLnBrk="1" fontAlgn="auto" hangingPunct="1">
              <a:spcAft>
                <a:spcPts val="0"/>
              </a:spcAft>
              <a:buFont typeface="Wingdings" pitchFamily="2" charset="2"/>
              <a:buChar char="q"/>
              <a:defRPr/>
            </a:pPr>
            <a:r>
              <a:rPr lang="sk-SK" sz="1600" dirty="0"/>
              <a:t>postavené bez osvedčenia na výstavbu energetického</a:t>
            </a:r>
          </a:p>
          <a:p>
            <a:pPr marL="400050" lvl="1" indent="0" eaLnBrk="1" fontAlgn="auto" hangingPunct="1">
              <a:spcAft>
                <a:spcPts val="0"/>
              </a:spcAft>
              <a:buFont typeface="Wingdings" pitchFamily="2" charset="2"/>
              <a:buNone/>
              <a:defRPr/>
            </a:pPr>
            <a:r>
              <a:rPr lang="sk-SK" sz="1600" dirty="0"/>
              <a:t>zariadenia, ak bolo na stavbu potrebné,</a:t>
            </a:r>
          </a:p>
          <a:p>
            <a:pPr lvl="1" eaLnBrk="1" fontAlgn="auto" hangingPunct="1">
              <a:spcAft>
                <a:spcPts val="0"/>
              </a:spcAft>
              <a:buFont typeface="Wingdings" pitchFamily="2" charset="2"/>
              <a:buChar char="q"/>
              <a:defRPr/>
            </a:pPr>
            <a:r>
              <a:rPr lang="sk-SK" sz="1600" dirty="0"/>
              <a:t>postavené alebo uvedené do prevádzky v rozpore</a:t>
            </a:r>
          </a:p>
          <a:p>
            <a:pPr marL="400050" lvl="1" indent="0" eaLnBrk="1" fontAlgn="auto" hangingPunct="1">
              <a:spcAft>
                <a:spcPts val="0"/>
              </a:spcAft>
              <a:buFont typeface="Wingdings" pitchFamily="2" charset="2"/>
              <a:buNone/>
              <a:defRPr/>
            </a:pPr>
            <a:r>
              <a:rPr lang="sk-SK" sz="1600" dirty="0"/>
              <a:t>s týmto zákonom alebo osobitnými </a:t>
            </a:r>
            <a:r>
              <a:rPr lang="sk-SK" sz="1600" dirty="0" smtClean="0"/>
              <a:t>predpismi</a:t>
            </a:r>
            <a:r>
              <a:rPr lang="sk-SK" sz="1600" dirty="0"/>
              <a:t> </a:t>
            </a:r>
            <a:r>
              <a:rPr lang="sk-SK" sz="1600" dirty="0" smtClean="0"/>
              <a:t>(stavebný zákon, zákon o energetike)</a:t>
            </a:r>
          </a:p>
          <a:p>
            <a:pPr marL="400050" lvl="1" indent="0" eaLnBrk="1" fontAlgn="auto" hangingPunct="1">
              <a:spcAft>
                <a:spcPts val="0"/>
              </a:spcAft>
              <a:buFont typeface="Wingdings" pitchFamily="2" charset="2"/>
              <a:buNone/>
              <a:defRPr/>
            </a:pPr>
            <a:endParaRPr lang="sk-SK" sz="1600" dirty="0"/>
          </a:p>
          <a:p>
            <a:pPr marL="0" indent="0" eaLnBrk="1" fontAlgn="auto" hangingPunct="1">
              <a:spcAft>
                <a:spcPts val="0"/>
              </a:spcAft>
              <a:buFont typeface="Wingdings" pitchFamily="2" charset="2"/>
              <a:buNone/>
              <a:defRPr/>
            </a:pPr>
            <a:r>
              <a:rPr lang="sk-SK" sz="1600" dirty="0" smtClean="0"/>
              <a:t>2) Právo na podporu podľa § 3 </a:t>
            </a:r>
            <a:r>
              <a:rPr lang="sk-SK" sz="1600" b="1" dirty="0" smtClean="0">
                <a:solidFill>
                  <a:srgbClr val="FF0000"/>
                </a:solidFill>
              </a:rPr>
              <a:t>zaniká</a:t>
            </a:r>
            <a:r>
              <a:rPr lang="sk-SK" sz="1600" b="1" dirty="0" smtClean="0"/>
              <a:t> </a:t>
            </a:r>
            <a:r>
              <a:rPr lang="sk-SK" sz="1600" dirty="0" smtClean="0"/>
              <a:t>pre zariadenie výrobcu elektriny, ak bola výrobcovi elektriny počas 15-ročnej doby podpory dvakrát právoplatne uložená pokuta, a to dňom právoplatnosti druhého rozhodnutia o pokute</a:t>
            </a:r>
          </a:p>
          <a:p>
            <a:pPr marL="685800" lvl="1" eaLnBrk="1" fontAlgn="auto" hangingPunct="1">
              <a:spcAft>
                <a:spcPts val="0"/>
              </a:spcAft>
              <a:buFont typeface="Wingdings" pitchFamily="2" charset="2"/>
              <a:buChar char="q"/>
              <a:defRPr/>
            </a:pPr>
            <a:r>
              <a:rPr lang="sk-SK" sz="1600" dirty="0" smtClean="0"/>
              <a:t>za zvýšenie celkového inštalovaného výkonu zariadenia výrobcu elektriny v rozpore s týmto zákonom alebo osobitnými predpismi o viac ako päť percent,</a:t>
            </a:r>
          </a:p>
          <a:p>
            <a:pPr marL="685800" lvl="1" eaLnBrk="1" fontAlgn="auto" hangingPunct="1">
              <a:spcAft>
                <a:spcPts val="0"/>
              </a:spcAft>
              <a:buFont typeface="Wingdings" pitchFamily="2" charset="2"/>
              <a:buChar char="q"/>
              <a:defRPr/>
            </a:pPr>
            <a:r>
              <a:rPr lang="sk-SK" sz="1600" dirty="0" smtClean="0"/>
              <a:t>za zmenenú schému zapojenia zariadenia výrobcu elektriny v rozpore s týmto zákonom alebo osobitnými predpismi, na základe ktorej dochádza k neúčelnému využitiu vyrobenej elektriny alebo využiteľného tepla,</a:t>
            </a:r>
          </a:p>
          <a:p>
            <a:pPr marL="685800" lvl="1" eaLnBrk="1" fontAlgn="auto" hangingPunct="1">
              <a:spcAft>
                <a:spcPts val="0"/>
              </a:spcAft>
              <a:buFont typeface="Wingdings" pitchFamily="2" charset="2"/>
              <a:buChar char="q"/>
              <a:defRPr/>
            </a:pPr>
            <a:r>
              <a:rPr lang="sk-SK" sz="1600" dirty="0" smtClean="0"/>
              <a:t>za zistené neúmerné množstvo elektriny, na ktoré sa vzťahuje doplatok, ktoré nie je úmerné použitému zariadeniu výrobcu elektriny a ktoré je dosiahnuté prídavnými zariadeniami</a:t>
            </a:r>
          </a:p>
          <a:p>
            <a:pPr eaLnBrk="1" fontAlgn="auto" hangingPunct="1">
              <a:spcAft>
                <a:spcPts val="0"/>
              </a:spcAft>
              <a:buFont typeface="Arial" panose="020B0604020202020204" pitchFamily="34" charset="0"/>
              <a:buChar char="•"/>
              <a:defRPr/>
            </a:pPr>
            <a:endParaRPr lang="sk-SK"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a:xfrm>
            <a:off x="685800" y="609600"/>
            <a:ext cx="7772400" cy="874713"/>
          </a:xfrm>
        </p:spPr>
        <p:txBody>
          <a:bodyPr/>
          <a:lstStyle/>
          <a:p>
            <a:pPr algn="l" eaLnBrk="1" hangingPunct="1"/>
            <a:r>
              <a:rPr lang="sk-SK" altLang="sk-SK" sz="2800" b="1" dirty="0" smtClean="0"/>
              <a:t>§ 3b Ďalšie možnosti straty podpory</a:t>
            </a:r>
          </a:p>
        </p:txBody>
      </p:sp>
      <p:sp>
        <p:nvSpPr>
          <p:cNvPr id="3" name="Zástupný symbol obsahu 2"/>
          <p:cNvSpPr>
            <a:spLocks noGrp="1"/>
          </p:cNvSpPr>
          <p:nvPr>
            <p:ph idx="1"/>
          </p:nvPr>
        </p:nvSpPr>
        <p:spPr>
          <a:xfrm>
            <a:off x="685800" y="1557338"/>
            <a:ext cx="7772400" cy="4538662"/>
          </a:xfrm>
        </p:spPr>
        <p:txBody>
          <a:bodyPr rtlCol="0">
            <a:normAutofit fontScale="92500"/>
          </a:bodyPr>
          <a:lstStyle/>
          <a:p>
            <a:pPr marL="0" indent="0" eaLnBrk="1" fontAlgn="auto" hangingPunct="1">
              <a:spcAft>
                <a:spcPts val="0"/>
              </a:spcAft>
              <a:buFontTx/>
              <a:buNone/>
              <a:defRPr/>
            </a:pPr>
            <a:r>
              <a:rPr lang="sk-SK" sz="1600" dirty="0"/>
              <a:t>3) Právo na podporu podľa § 3 </a:t>
            </a:r>
            <a:r>
              <a:rPr lang="sk-SK" sz="1600" b="1" dirty="0">
                <a:solidFill>
                  <a:srgbClr val="FF0000"/>
                </a:solidFill>
              </a:rPr>
              <a:t>zaniká</a:t>
            </a:r>
            <a:r>
              <a:rPr lang="sk-SK" sz="1600" dirty="0"/>
              <a:t> pre zariadenie výrobcu elektriny, ak bola výrobcovi elektriny počas 15 ročnej doby podpory dvakrát právoplatne uložená pokuta za závažné porušenie povinnosti výrobcu elektriny podľa tohto zákona alebo osobitných predpisov.</a:t>
            </a:r>
            <a:r>
              <a:rPr lang="sk-SK" sz="1600" baseline="30000" dirty="0"/>
              <a:t>9c</a:t>
            </a:r>
            <a:r>
              <a:rPr lang="sk-SK" sz="1600" dirty="0"/>
              <a:t>) </a:t>
            </a:r>
          </a:p>
          <a:p>
            <a:pPr marL="0" indent="0" eaLnBrk="1" fontAlgn="auto" hangingPunct="1">
              <a:spcAft>
                <a:spcPts val="0"/>
              </a:spcAft>
              <a:buFontTx/>
              <a:buNone/>
              <a:defRPr/>
            </a:pPr>
            <a:r>
              <a:rPr lang="sk-SK" sz="1600" dirty="0"/>
              <a:t> </a:t>
            </a:r>
          </a:p>
          <a:p>
            <a:pPr marL="0" indent="0" eaLnBrk="1" fontAlgn="auto" hangingPunct="1">
              <a:spcAft>
                <a:spcPts val="0"/>
              </a:spcAft>
              <a:buFontTx/>
              <a:buNone/>
              <a:defRPr/>
            </a:pPr>
            <a:r>
              <a:rPr lang="sk-SK" sz="1600" dirty="0"/>
              <a:t>(4) Závažným porušením povinnosti podľa odseku 3 sa rozumie porušenie povinnosti, za ktoré bola výrobcovi elektriny uložená pokuta presahujúca sumu </a:t>
            </a:r>
            <a:r>
              <a:rPr lang="sk-SK" sz="1600" b="1" dirty="0">
                <a:solidFill>
                  <a:srgbClr val="FF0000"/>
                </a:solidFill>
              </a:rPr>
              <a:t>80 000 eur.</a:t>
            </a:r>
          </a:p>
          <a:p>
            <a:pPr marL="0" indent="0">
              <a:buNone/>
            </a:pPr>
            <a:r>
              <a:rPr lang="sk-SK" sz="1600" dirty="0"/>
              <a:t> </a:t>
            </a:r>
          </a:p>
          <a:p>
            <a:pPr marL="0" indent="0" eaLnBrk="1" fontAlgn="auto" hangingPunct="1">
              <a:spcAft>
                <a:spcPts val="0"/>
              </a:spcAft>
              <a:buNone/>
              <a:defRPr/>
            </a:pPr>
            <a:r>
              <a:rPr lang="sk-SK" sz="1600" dirty="0">
                <a:solidFill>
                  <a:srgbClr val="00B0F0"/>
                </a:solidFill>
              </a:rPr>
              <a:t>(5) Právo na podporu doplatkom </a:t>
            </a:r>
            <a:r>
              <a:rPr lang="sk-SK" sz="1600" dirty="0" smtClean="0">
                <a:solidFill>
                  <a:srgbClr val="00B0F0"/>
                </a:solidFill>
              </a:rPr>
              <a:t>alebo príplatkom si nemôže uplatniť  </a:t>
            </a:r>
            <a:r>
              <a:rPr lang="sk-SK" sz="1600" dirty="0">
                <a:solidFill>
                  <a:srgbClr val="00B0F0"/>
                </a:solidFill>
              </a:rPr>
              <a:t>počas obdobia </a:t>
            </a:r>
            <a:r>
              <a:rPr lang="sk-SK" sz="1600" dirty="0" smtClean="0">
                <a:solidFill>
                  <a:srgbClr val="00B0F0"/>
                </a:solidFill>
              </a:rPr>
              <a:t>omeškania</a:t>
            </a:r>
          </a:p>
          <a:p>
            <a:pPr eaLnBrk="1" fontAlgn="auto" hangingPunct="1">
              <a:spcAft>
                <a:spcPts val="0"/>
              </a:spcAft>
              <a:defRPr/>
            </a:pPr>
            <a:r>
              <a:rPr lang="sk-SK" sz="1600" dirty="0" smtClean="0">
                <a:solidFill>
                  <a:srgbClr val="00B0F0"/>
                </a:solidFill>
              </a:rPr>
              <a:t>s úhradou evidovaných </a:t>
            </a:r>
            <a:r>
              <a:rPr lang="sk-SK" sz="1600" dirty="0">
                <a:solidFill>
                  <a:srgbClr val="00B0F0"/>
                </a:solidFill>
              </a:rPr>
              <a:t>nedoplatkov voči daňovému úradu, colnému úradu, </a:t>
            </a:r>
            <a:endParaRPr lang="sk-SK" sz="1600" dirty="0" smtClean="0">
              <a:solidFill>
                <a:srgbClr val="00B0F0"/>
              </a:solidFill>
            </a:endParaRPr>
          </a:p>
          <a:p>
            <a:pPr eaLnBrk="1" fontAlgn="auto" hangingPunct="1">
              <a:spcAft>
                <a:spcPts val="0"/>
              </a:spcAft>
              <a:defRPr/>
            </a:pPr>
            <a:r>
              <a:rPr lang="sk-SK" sz="1600" dirty="0" smtClean="0">
                <a:solidFill>
                  <a:srgbClr val="00B0F0"/>
                </a:solidFill>
              </a:rPr>
              <a:t>s </a:t>
            </a:r>
            <a:r>
              <a:rPr lang="sk-SK" sz="1600" dirty="0">
                <a:solidFill>
                  <a:srgbClr val="00B0F0"/>
                </a:solidFill>
              </a:rPr>
              <a:t>úhradou evidovaných nedoplatkov na poistnom na sociálne poistenie a </a:t>
            </a:r>
            <a:endParaRPr lang="sk-SK" sz="1600" dirty="0" smtClean="0">
              <a:solidFill>
                <a:srgbClr val="00B0F0"/>
              </a:solidFill>
            </a:endParaRPr>
          </a:p>
          <a:p>
            <a:pPr eaLnBrk="1" fontAlgn="auto" hangingPunct="1">
              <a:spcAft>
                <a:spcPts val="0"/>
              </a:spcAft>
              <a:defRPr/>
            </a:pPr>
            <a:r>
              <a:rPr lang="sk-SK" sz="1600" dirty="0" smtClean="0">
                <a:solidFill>
                  <a:srgbClr val="00B0F0"/>
                </a:solidFill>
              </a:rPr>
              <a:t>evidovaných </a:t>
            </a:r>
            <a:r>
              <a:rPr lang="sk-SK" sz="1600" dirty="0">
                <a:solidFill>
                  <a:srgbClr val="00B0F0"/>
                </a:solidFill>
              </a:rPr>
              <a:t>pohľadávok po splatnosti zo strany zdravotnej </a:t>
            </a:r>
            <a:r>
              <a:rPr lang="sk-SK" sz="1600" dirty="0" smtClean="0">
                <a:solidFill>
                  <a:srgbClr val="00B0F0"/>
                </a:solidFill>
              </a:rPr>
              <a:t>poisťovne</a:t>
            </a:r>
            <a:endParaRPr lang="sk-SK" sz="1600" dirty="0">
              <a:solidFill>
                <a:srgbClr val="00B0F0"/>
              </a:solidFill>
            </a:endParaRPr>
          </a:p>
          <a:p>
            <a:pPr marL="0" indent="0" eaLnBrk="1" fontAlgn="auto" hangingPunct="1">
              <a:spcAft>
                <a:spcPts val="0"/>
              </a:spcAft>
              <a:buNone/>
              <a:defRPr/>
            </a:pPr>
            <a:endParaRPr lang="sk-SK" sz="1600" dirty="0" smtClean="0">
              <a:solidFill>
                <a:srgbClr val="00B0F0"/>
              </a:solidFill>
            </a:endParaRPr>
          </a:p>
          <a:p>
            <a:pPr marL="0" indent="0" eaLnBrk="1" fontAlgn="auto" hangingPunct="1">
              <a:spcAft>
                <a:spcPts val="0"/>
              </a:spcAft>
              <a:buNone/>
              <a:defRPr/>
            </a:pPr>
            <a:r>
              <a:rPr lang="sk-SK" sz="1600" dirty="0" smtClean="0">
                <a:solidFill>
                  <a:srgbClr val="00B0F0"/>
                </a:solidFill>
              </a:rPr>
              <a:t>(6) URSO na </a:t>
            </a:r>
            <a:r>
              <a:rPr lang="sk-SK" sz="1600" dirty="0">
                <a:solidFill>
                  <a:srgbClr val="00B0F0"/>
                </a:solidFill>
              </a:rPr>
              <a:t>svojom webovom sídle zverejňuje a aktualizuje vždy k poslednému dňu mesiaca zoznam výrobcov elektriny a ich zariadení s uvedením obdobia, počas ktorého si dotknutí výrobcovia elektriny s právom na podporu nemôžu uplatniť právo na </a:t>
            </a:r>
            <a:r>
              <a:rPr lang="sk-SK" sz="1600" dirty="0" smtClean="0">
                <a:solidFill>
                  <a:srgbClr val="00B0F0"/>
                </a:solidFill>
              </a:rPr>
              <a:t>podporu. </a:t>
            </a:r>
            <a:r>
              <a:rPr lang="sk-SK" sz="1600" dirty="0">
                <a:solidFill>
                  <a:srgbClr val="00B0F0"/>
                </a:solidFill>
              </a:rPr>
              <a:t>O zaradení zariadenia </a:t>
            </a:r>
            <a:r>
              <a:rPr lang="sk-SK" sz="1600" dirty="0" smtClean="0">
                <a:solidFill>
                  <a:srgbClr val="00B0F0"/>
                </a:solidFill>
              </a:rPr>
              <a:t>URSO </a:t>
            </a:r>
            <a:r>
              <a:rPr lang="sk-SK" sz="1600" dirty="0">
                <a:solidFill>
                  <a:srgbClr val="00B0F0"/>
                </a:solidFill>
              </a:rPr>
              <a:t>informuje </a:t>
            </a:r>
            <a:r>
              <a:rPr lang="sk-SK" sz="1600" dirty="0" err="1">
                <a:solidFill>
                  <a:srgbClr val="00B0F0"/>
                </a:solidFill>
              </a:rPr>
              <a:t>zúčtovateľa</a:t>
            </a:r>
            <a:r>
              <a:rPr lang="sk-SK" sz="1600" dirty="0">
                <a:solidFill>
                  <a:srgbClr val="00B0F0"/>
                </a:solidFill>
              </a:rPr>
              <a:t> podpory a dotknutého výrobcu elektriny s právom na podporu bez zbytočného odkladu, najneskôr do 10 dní od zaradenia do zoznamu</a:t>
            </a:r>
            <a:r>
              <a:rPr lang="sk-SK" sz="1600" dirty="0" smtClean="0">
                <a:solidFill>
                  <a:srgbClr val="00B0F0"/>
                </a:solidFill>
              </a:rPr>
              <a:t>.</a:t>
            </a:r>
            <a:endParaRPr lang="sk-SK" sz="1600" dirty="0">
              <a:solidFill>
                <a:srgbClr val="00B0F0"/>
              </a:solidFill>
            </a:endParaRPr>
          </a:p>
          <a:p>
            <a:pPr marL="0" indent="0" eaLnBrk="1" fontAlgn="auto" hangingPunct="1">
              <a:spcAft>
                <a:spcPts val="0"/>
              </a:spcAft>
              <a:buFontTx/>
              <a:buNone/>
              <a:defRPr/>
            </a:pPr>
            <a:endParaRPr lang="sk-SK"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684213" y="404813"/>
            <a:ext cx="7772400" cy="1019175"/>
          </a:xfrm>
        </p:spPr>
        <p:txBody>
          <a:bodyPr/>
          <a:lstStyle/>
          <a:p>
            <a:pPr algn="l" eaLnBrk="1" hangingPunct="1"/>
            <a:r>
              <a:rPr lang="sk-SK" altLang="sk-SK" sz="2800" b="1" dirty="0" smtClean="0">
                <a:solidFill>
                  <a:srgbClr val="FF0000"/>
                </a:solidFill>
              </a:rPr>
              <a:t>§ 3c  Podpora pre rekonštruované alebo modernizované </a:t>
            </a:r>
            <a:r>
              <a:rPr lang="sk-SK" altLang="sk-SK" sz="2800" b="1" dirty="0" smtClean="0">
                <a:solidFill>
                  <a:srgbClr val="FF0000"/>
                </a:solidFill>
              </a:rPr>
              <a:t>zariadenia </a:t>
            </a:r>
            <a:br>
              <a:rPr lang="sk-SK" altLang="sk-SK" sz="2800" b="1" dirty="0" smtClean="0">
                <a:solidFill>
                  <a:srgbClr val="FF0000"/>
                </a:solidFill>
              </a:rPr>
            </a:br>
            <a:r>
              <a:rPr lang="sk-SK" altLang="sk-SK" sz="2800" b="1" dirty="0" smtClean="0"/>
              <a:t>(končí 31. 12. 2025 podľa §18i ods. 22)</a:t>
            </a:r>
            <a:endParaRPr lang="sk-SK" altLang="sk-SK" sz="2800" b="1" dirty="0" smtClean="0"/>
          </a:p>
        </p:txBody>
      </p:sp>
      <p:sp>
        <p:nvSpPr>
          <p:cNvPr id="2" name="Zástupný objekt pre obsah 1"/>
          <p:cNvSpPr>
            <a:spLocks noGrp="1"/>
          </p:cNvSpPr>
          <p:nvPr>
            <p:ph idx="1"/>
          </p:nvPr>
        </p:nvSpPr>
        <p:spPr/>
        <p:txBody>
          <a:bodyPr/>
          <a:lstStyle/>
          <a:p>
            <a:pPr marL="0" lvl="0" indent="0" eaLnBrk="1" hangingPunct="1">
              <a:spcBef>
                <a:spcPct val="0"/>
              </a:spcBef>
              <a:buNone/>
              <a:defRPr/>
            </a:pPr>
            <a:endParaRPr lang="sk-SK" sz="1800" dirty="0">
              <a:solidFill>
                <a:prstClr val="black"/>
              </a:solidFill>
              <a:latin typeface="+mj-lt"/>
            </a:endParaRPr>
          </a:p>
          <a:p>
            <a:pPr marL="0" lvl="0" indent="0" eaLnBrk="1" hangingPunct="1">
              <a:spcBef>
                <a:spcPct val="0"/>
              </a:spcBef>
              <a:buNone/>
              <a:defRPr/>
            </a:pPr>
            <a:r>
              <a:rPr lang="sk-SK" sz="1800" dirty="0">
                <a:solidFill>
                  <a:prstClr val="black"/>
                </a:solidFill>
                <a:latin typeface="+mj-lt"/>
              </a:rPr>
              <a:t> Podpora doplatkom pri rekonštrukcii existujúceho zariadenia, ak celkový inštalovaný výkon pred rekonštrukciou je menej ako 125 MW</a:t>
            </a:r>
          </a:p>
          <a:p>
            <a:pPr marL="0" lvl="0" indent="0" eaLnBrk="1" hangingPunct="1">
              <a:spcBef>
                <a:spcPct val="0"/>
              </a:spcBef>
              <a:buNone/>
              <a:defRPr/>
            </a:pPr>
            <a:r>
              <a:rPr lang="sk-SK" sz="1800" dirty="0">
                <a:solidFill>
                  <a:prstClr val="black"/>
                </a:solidFill>
                <a:latin typeface="+mj-lt"/>
              </a:rPr>
              <a:t> </a:t>
            </a:r>
          </a:p>
          <a:p>
            <a:pPr marL="0" lvl="0" indent="0" eaLnBrk="1" hangingPunct="1">
              <a:spcBef>
                <a:spcPct val="0"/>
              </a:spcBef>
              <a:buNone/>
              <a:defRPr/>
            </a:pPr>
            <a:r>
              <a:rPr lang="sk-SK" sz="1800" b="1" dirty="0">
                <a:solidFill>
                  <a:prstClr val="black"/>
                </a:solidFill>
                <a:latin typeface="+mj-lt"/>
              </a:rPr>
              <a:t>Podmienky</a:t>
            </a:r>
          </a:p>
          <a:p>
            <a:pPr marL="285750" lvl="0" indent="-285750" eaLnBrk="1" hangingPunct="1">
              <a:spcBef>
                <a:spcPct val="0"/>
              </a:spcBef>
              <a:buFont typeface="Wingdings" panose="05000000000000000000" pitchFamily="2" charset="2"/>
              <a:buChar char="v"/>
              <a:defRPr/>
            </a:pPr>
            <a:r>
              <a:rPr lang="sk-SK" sz="1800" dirty="0">
                <a:solidFill>
                  <a:prstClr val="black"/>
                </a:solidFill>
                <a:latin typeface="+mj-lt"/>
              </a:rPr>
              <a:t>ak sa zvýši inštalovaný výkon,  doplatok len na pomernú časť výroby VU </a:t>
            </a:r>
            <a:r>
              <a:rPr lang="sk-SK" sz="1800" dirty="0" smtClean="0">
                <a:solidFill>
                  <a:prstClr val="black"/>
                </a:solidFill>
                <a:latin typeface="+mj-lt"/>
              </a:rPr>
              <a:t>KVET</a:t>
            </a:r>
          </a:p>
          <a:p>
            <a:pPr marL="285750" lvl="0" indent="-285750" eaLnBrk="1" hangingPunct="1">
              <a:spcBef>
                <a:spcPct val="0"/>
              </a:spcBef>
              <a:buFont typeface="Wingdings" panose="05000000000000000000" pitchFamily="2" charset="2"/>
              <a:buChar char="v"/>
              <a:defRPr/>
            </a:pPr>
            <a:endParaRPr lang="sk-SK" sz="1800" dirty="0">
              <a:solidFill>
                <a:prstClr val="black"/>
              </a:solidFill>
              <a:latin typeface="+mj-lt"/>
            </a:endParaRPr>
          </a:p>
          <a:p>
            <a:pPr marL="285750" lvl="0" indent="-285750" eaLnBrk="1" hangingPunct="1">
              <a:spcBef>
                <a:spcPct val="0"/>
              </a:spcBef>
              <a:buFont typeface="Wingdings" panose="05000000000000000000" pitchFamily="2" charset="2"/>
              <a:buChar char="v"/>
              <a:defRPr/>
            </a:pPr>
            <a:r>
              <a:rPr lang="sk-SK" sz="1800" dirty="0">
                <a:solidFill>
                  <a:prstClr val="black"/>
                </a:solidFill>
                <a:latin typeface="+mj-lt"/>
              </a:rPr>
              <a:t>podmienka účinnosti - dosiahnutie celkovej účinnosti premeny primárneho paliva najmenej 80%, resp. 75 % podľa technológie </a:t>
            </a:r>
            <a:r>
              <a:rPr lang="sk-SK" sz="1800" dirty="0" smtClean="0">
                <a:solidFill>
                  <a:prstClr val="black"/>
                </a:solidFill>
                <a:latin typeface="+mj-lt"/>
              </a:rPr>
              <a:t>KVET</a:t>
            </a:r>
          </a:p>
          <a:p>
            <a:pPr marL="285750" lvl="0" indent="-285750" eaLnBrk="1" hangingPunct="1">
              <a:spcBef>
                <a:spcPct val="0"/>
              </a:spcBef>
              <a:buFont typeface="Wingdings" panose="05000000000000000000" pitchFamily="2" charset="2"/>
              <a:buChar char="v"/>
              <a:defRPr/>
            </a:pPr>
            <a:endParaRPr lang="sk-SK" sz="1800" dirty="0">
              <a:solidFill>
                <a:prstClr val="black"/>
              </a:solidFill>
              <a:latin typeface="+mj-lt"/>
            </a:endParaRPr>
          </a:p>
          <a:p>
            <a:pPr marL="285750" lvl="0" indent="-285750" eaLnBrk="1" hangingPunct="1">
              <a:spcBef>
                <a:spcPct val="0"/>
              </a:spcBef>
              <a:buFont typeface="Wingdings" panose="05000000000000000000" pitchFamily="2" charset="2"/>
              <a:buChar char="v"/>
              <a:defRPr/>
            </a:pPr>
            <a:r>
              <a:rPr lang="sk-SK" sz="1800" dirty="0">
                <a:solidFill>
                  <a:prstClr val="black"/>
                </a:solidFill>
                <a:latin typeface="+mj-lt"/>
              </a:rPr>
              <a:t>dodávka tepla pre verejnosť</a:t>
            </a:r>
          </a:p>
          <a:p>
            <a:pPr lvl="1" eaLnBrk="1" hangingPunct="1">
              <a:spcBef>
                <a:spcPct val="0"/>
              </a:spcBef>
              <a:buFont typeface="Wingdings" panose="05000000000000000000" pitchFamily="2" charset="2"/>
              <a:buChar char="v"/>
              <a:defRPr/>
            </a:pPr>
            <a:r>
              <a:rPr lang="sk-SK" sz="1800" dirty="0">
                <a:solidFill>
                  <a:prstClr val="black"/>
                </a:solidFill>
                <a:latin typeface="+mj-lt"/>
              </a:rPr>
              <a:t>najmenej 60 % z tepla vyrobeného v zariadení na kombinovanú výrobu sa dodáva centralizovaným zásobovaním teplom </a:t>
            </a:r>
          </a:p>
          <a:p>
            <a:pPr lvl="1" eaLnBrk="1" hangingPunct="1">
              <a:spcBef>
                <a:spcPct val="0"/>
              </a:spcBef>
              <a:buFont typeface="Wingdings" panose="05000000000000000000" pitchFamily="2" charset="2"/>
              <a:buChar char="v"/>
              <a:defRPr/>
            </a:pPr>
            <a:r>
              <a:rPr lang="sk-SK" sz="1800" dirty="0">
                <a:solidFill>
                  <a:prstClr val="black"/>
                </a:solidFill>
                <a:latin typeface="+mj-lt"/>
              </a:rPr>
              <a:t>najmenej 60 % z celkovej dodávky tepla centralizovaným zásobovaním teplom podľa písmena je dodávkou tepla pre verejnosť. </a:t>
            </a:r>
          </a:p>
          <a:p>
            <a:pPr marL="0" indent="0">
              <a:buNone/>
            </a:pPr>
            <a:endParaRPr lang="sk-SK" dirty="0"/>
          </a:p>
        </p:txBody>
      </p:sp>
    </p:spTree>
    <p:extLst>
      <p:ext uri="{BB962C8B-B14F-4D97-AF65-F5344CB8AC3E}">
        <p14:creationId xmlns:p14="http://schemas.microsoft.com/office/powerpoint/2010/main" val="4708370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684213" y="404813"/>
            <a:ext cx="7772400" cy="1019175"/>
          </a:xfrm>
        </p:spPr>
        <p:txBody>
          <a:bodyPr/>
          <a:lstStyle/>
          <a:p>
            <a:pPr algn="l" eaLnBrk="1" hangingPunct="1"/>
            <a:r>
              <a:rPr lang="sk-SK" altLang="sk-SK" sz="2800" b="1" dirty="0" smtClean="0"/>
              <a:t>§ 4 Práva a povinnosti výrobcu elektriny (1)</a:t>
            </a:r>
          </a:p>
        </p:txBody>
      </p:sp>
      <p:sp>
        <p:nvSpPr>
          <p:cNvPr id="6" name="Rectangle 2"/>
          <p:cNvSpPr txBox="1">
            <a:spLocks noChangeArrowheads="1"/>
          </p:cNvSpPr>
          <p:nvPr/>
        </p:nvSpPr>
        <p:spPr bwMode="auto">
          <a:xfrm>
            <a:off x="714348" y="1428736"/>
            <a:ext cx="7772400" cy="45339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fontScale="85000" lnSpcReduction="1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eaLnBrk="1" fontAlgn="auto" hangingPunct="1">
              <a:lnSpc>
                <a:spcPct val="90000"/>
              </a:lnSpc>
              <a:spcAft>
                <a:spcPts val="0"/>
              </a:spcAft>
              <a:buFont typeface="Wingdings" pitchFamily="2" charset="2"/>
              <a:buChar char="ü"/>
              <a:defRPr/>
            </a:pPr>
            <a:r>
              <a:rPr lang="sk-SK" altLang="sk-SK" sz="2000" dirty="0" smtClean="0"/>
              <a:t>Práva výrobcu elektriny </a:t>
            </a:r>
            <a:r>
              <a:rPr lang="sk-SK" sz="2000" dirty="0" smtClean="0"/>
              <a:t>s právom na podporu (ak spĺňa podmienky podľa odseku 2)</a:t>
            </a:r>
          </a:p>
          <a:p>
            <a:pPr eaLnBrk="1" fontAlgn="auto" hangingPunct="1">
              <a:lnSpc>
                <a:spcPct val="90000"/>
              </a:lnSpc>
              <a:spcAft>
                <a:spcPts val="0"/>
              </a:spcAft>
              <a:buFont typeface="Wingdings" pitchFamily="2" charset="2"/>
              <a:buChar char="ü"/>
              <a:defRPr/>
            </a:pPr>
            <a:endParaRPr lang="sk-SK" altLang="sk-SK" sz="2000" dirty="0" smtClean="0">
              <a:solidFill>
                <a:srgbClr val="FF0000"/>
              </a:solidFill>
            </a:endParaRPr>
          </a:p>
          <a:p>
            <a:pPr marL="800100" lvl="1" indent="-342900">
              <a:buFont typeface="Arial" charset="0"/>
              <a:buNone/>
            </a:pPr>
            <a:r>
              <a:rPr lang="sk-SK" sz="1700" dirty="0" smtClean="0"/>
              <a:t>a) prednostné pripojenie do distribučnej sústavy</a:t>
            </a:r>
          </a:p>
          <a:p>
            <a:pPr marL="800100" lvl="1" indent="-342900">
              <a:buFont typeface="Arial" charset="0"/>
              <a:buAutoNum type="alphaLcParenR"/>
            </a:pPr>
            <a:endParaRPr lang="sk-SK" sz="1700" dirty="0" smtClean="0"/>
          </a:p>
          <a:p>
            <a:pPr lvl="1">
              <a:buFont typeface="Arial" charset="0"/>
              <a:buNone/>
            </a:pPr>
            <a:r>
              <a:rPr lang="sk-SK" sz="1700" dirty="0" smtClean="0"/>
              <a:t>b) výkup elektriny, ktorú dodal na základe zmluvy o povinnom výkupe elektriny výkupcovi elektriny</a:t>
            </a:r>
          </a:p>
          <a:p>
            <a:pPr lvl="1">
              <a:buFont typeface="Arial" charset="0"/>
              <a:buNone/>
            </a:pPr>
            <a:endParaRPr lang="sk-SK" sz="1700" dirty="0" smtClean="0"/>
          </a:p>
          <a:p>
            <a:pPr lvl="1">
              <a:buFont typeface="Arial" charset="0"/>
              <a:buNone/>
            </a:pPr>
            <a:r>
              <a:rPr lang="sk-SK" sz="1700" dirty="0" smtClean="0"/>
              <a:t>c) doplatok </a:t>
            </a:r>
          </a:p>
          <a:p>
            <a:pPr lvl="1">
              <a:buFont typeface="Arial" charset="0"/>
              <a:buNone/>
            </a:pPr>
            <a:endParaRPr lang="sk-SK" sz="1700" dirty="0" smtClean="0"/>
          </a:p>
          <a:p>
            <a:pPr lvl="1">
              <a:buFont typeface="Arial" charset="0"/>
              <a:buNone/>
            </a:pPr>
            <a:r>
              <a:rPr lang="sk-SK" sz="1700" dirty="0" smtClean="0"/>
              <a:t>d) prenesenie zodpovednosti za odchýlku na iného účastníka trhu s elektrinou, ktorý je subjektom zúčtovania na základe zmluvy o prevzatí zodpovednosti za odchýlku</a:t>
            </a:r>
          </a:p>
          <a:p>
            <a:pPr lvl="1">
              <a:buFont typeface="Arial" charset="0"/>
              <a:buNone/>
            </a:pPr>
            <a:endParaRPr lang="sk-SK" sz="1700" dirty="0" smtClean="0"/>
          </a:p>
          <a:p>
            <a:pPr lvl="1">
              <a:buFont typeface="Arial" charset="0"/>
              <a:buNone/>
            </a:pPr>
            <a:r>
              <a:rPr lang="sk-SK" sz="1700" dirty="0" smtClean="0"/>
              <a:t>e) príplatok </a:t>
            </a:r>
          </a:p>
          <a:p>
            <a:pPr lvl="1">
              <a:buFont typeface="Arial" charset="0"/>
              <a:buNone/>
            </a:pPr>
            <a:endParaRPr lang="sk-SK" sz="1700" dirty="0" smtClean="0"/>
          </a:p>
          <a:p>
            <a:pPr lvl="1">
              <a:buFont typeface="Arial" charset="0"/>
              <a:buNone/>
            </a:pPr>
            <a:r>
              <a:rPr lang="sk-SK" sz="1700" dirty="0" smtClean="0"/>
              <a:t>f) </a:t>
            </a:r>
            <a:r>
              <a:rPr lang="sk-SK" sz="1700" b="1" dirty="0" smtClean="0"/>
              <a:t>vykonanie zmeny uplatňovania podpory </a:t>
            </a:r>
            <a:r>
              <a:rPr lang="sk-SK" sz="1700" dirty="0" smtClean="0"/>
              <a:t>na nasledujúci kalendárny rok do</a:t>
            </a:r>
            <a:r>
              <a:rPr lang="pl-PL" sz="1700" dirty="0" smtClean="0"/>
              <a:t> 31</a:t>
            </a:r>
            <a:r>
              <a:rPr lang="pl-PL" sz="1700" dirty="0" smtClean="0">
                <a:solidFill>
                  <a:srgbClr val="00B0F0"/>
                </a:solidFill>
              </a:rPr>
              <a:t>. augusta </a:t>
            </a:r>
            <a:r>
              <a:rPr lang="pl-PL" sz="1700" strike="sngStrike" dirty="0" smtClean="0"/>
              <a:t>januára</a:t>
            </a:r>
            <a:r>
              <a:rPr lang="pl-PL" sz="1700" dirty="0" smtClean="0"/>
              <a:t> na nasledujúci kalendárny rok</a:t>
            </a:r>
            <a:r>
              <a:rPr lang="sk-SK" sz="1700" dirty="0" smtClean="0"/>
              <a:t>, a to oznámením </a:t>
            </a:r>
            <a:r>
              <a:rPr lang="sk-SK" sz="1700" dirty="0" err="1" smtClean="0"/>
              <a:t>zúčtovateľovi</a:t>
            </a:r>
            <a:r>
              <a:rPr lang="sk-SK" sz="1700" dirty="0" smtClean="0"/>
              <a:t> podpory</a:t>
            </a:r>
          </a:p>
          <a:p>
            <a:pPr lvl="2">
              <a:buFont typeface="Arial" charset="0"/>
              <a:buNone/>
            </a:pPr>
            <a:r>
              <a:rPr lang="sk-SK" sz="1700" dirty="0" smtClean="0"/>
              <a:t>1. o neuplatnení si podpory výkupom</a:t>
            </a:r>
          </a:p>
          <a:p>
            <a:pPr lvl="2">
              <a:buFont typeface="Arial" charset="0"/>
              <a:buNone/>
            </a:pPr>
            <a:r>
              <a:rPr lang="sk-SK" sz="1700" dirty="0" smtClean="0"/>
              <a:t>2. o uplatnení si podpory výkupom, ak spĺňa podmienky na jej uplatnenie</a:t>
            </a:r>
            <a:r>
              <a:rPr lang="sk-SK" sz="1300" dirty="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684213" y="404813"/>
            <a:ext cx="7772400" cy="1019175"/>
          </a:xfrm>
        </p:spPr>
        <p:txBody>
          <a:bodyPr/>
          <a:lstStyle/>
          <a:p>
            <a:pPr algn="l" eaLnBrk="1" hangingPunct="1"/>
            <a:r>
              <a:rPr lang="sk-SK" altLang="sk-SK" sz="2800" b="1" dirty="0" smtClean="0"/>
              <a:t>§ 4 Práva a povinnosti výrobcu elektriny (2)</a:t>
            </a:r>
          </a:p>
        </p:txBody>
      </p:sp>
      <p:sp>
        <p:nvSpPr>
          <p:cNvPr id="19458" name="Rectangle 2"/>
          <p:cNvSpPr>
            <a:spLocks noGrp="1" noChangeArrowheads="1"/>
          </p:cNvSpPr>
          <p:nvPr>
            <p:ph idx="1"/>
          </p:nvPr>
        </p:nvSpPr>
        <p:spPr>
          <a:xfrm>
            <a:off x="714348" y="1428736"/>
            <a:ext cx="7772400" cy="4808576"/>
          </a:xfrm>
        </p:spPr>
        <p:txBody>
          <a:bodyPr rtlCol="0">
            <a:normAutofit fontScale="40000" lnSpcReduction="20000"/>
          </a:bodyPr>
          <a:lstStyle/>
          <a:p>
            <a:pPr eaLnBrk="1" fontAlgn="auto" hangingPunct="1">
              <a:lnSpc>
                <a:spcPct val="90000"/>
              </a:lnSpc>
              <a:spcAft>
                <a:spcPts val="0"/>
              </a:spcAft>
              <a:buFont typeface="Wingdings" pitchFamily="2" charset="2"/>
              <a:buChar char="ü"/>
              <a:defRPr/>
            </a:pPr>
            <a:r>
              <a:rPr lang="sk-SK" sz="4200" dirty="0" smtClean="0"/>
              <a:t>podmienky podľa odseku 2</a:t>
            </a:r>
          </a:p>
          <a:p>
            <a:pPr eaLnBrk="1" fontAlgn="auto" hangingPunct="1">
              <a:lnSpc>
                <a:spcPct val="90000"/>
              </a:lnSpc>
              <a:spcAft>
                <a:spcPts val="0"/>
              </a:spcAft>
              <a:buFont typeface="Wingdings" pitchFamily="2" charset="2"/>
              <a:buChar char="ü"/>
              <a:defRPr/>
            </a:pPr>
            <a:endParaRPr lang="sk-SK" altLang="sk-SK" sz="4200" dirty="0" smtClean="0">
              <a:solidFill>
                <a:srgbClr val="FF0000"/>
              </a:solidFill>
            </a:endParaRPr>
          </a:p>
          <a:p>
            <a:pPr>
              <a:buFont typeface="Wingdings" pitchFamily="2" charset="2"/>
              <a:buChar char="v"/>
            </a:pPr>
            <a:r>
              <a:rPr lang="sk-SK" sz="3400" dirty="0" smtClean="0"/>
              <a:t>oznámenie uplatnenia podpory </a:t>
            </a:r>
            <a:r>
              <a:rPr lang="sk-SK" sz="3400" dirty="0" err="1" smtClean="0"/>
              <a:t>zúčtovateľovi</a:t>
            </a:r>
            <a:r>
              <a:rPr lang="sk-SK" sz="3400" dirty="0" smtClean="0"/>
              <a:t> podpory </a:t>
            </a:r>
            <a:r>
              <a:rPr lang="sk-SK" sz="3400" b="1" dirty="0" smtClean="0"/>
              <a:t>najneskôr 30 dní pred prvým uplatnením podpory</a:t>
            </a:r>
            <a:r>
              <a:rPr lang="sk-SK" sz="3400" dirty="0" smtClean="0"/>
              <a:t>,</a:t>
            </a:r>
          </a:p>
          <a:p>
            <a:pPr>
              <a:buFont typeface="Wingdings" pitchFamily="2" charset="2"/>
              <a:buChar char="v"/>
            </a:pPr>
            <a:endParaRPr lang="sk-SK" sz="3400" dirty="0" smtClean="0"/>
          </a:p>
          <a:p>
            <a:pPr>
              <a:buFont typeface="Wingdings" pitchFamily="2" charset="2"/>
              <a:buChar char="v"/>
            </a:pPr>
            <a:r>
              <a:rPr lang="sk-SK" sz="3400" dirty="0" smtClean="0"/>
              <a:t>doručenie potvrdenia o pôvode elektriny </a:t>
            </a:r>
            <a:r>
              <a:rPr lang="sk-SK" sz="3400" dirty="0" err="1" smtClean="0"/>
              <a:t>zúčtovateľovi</a:t>
            </a:r>
            <a:r>
              <a:rPr lang="sk-SK" sz="3400" dirty="0" smtClean="0"/>
              <a:t> podpory,</a:t>
            </a:r>
          </a:p>
          <a:p>
            <a:pPr>
              <a:buFont typeface="Wingdings" pitchFamily="2" charset="2"/>
              <a:buChar char="v"/>
            </a:pPr>
            <a:endParaRPr lang="sk-SK" sz="3400" dirty="0" smtClean="0"/>
          </a:p>
          <a:p>
            <a:pPr>
              <a:buFont typeface="Wingdings" pitchFamily="2" charset="2"/>
              <a:buChar char="v"/>
            </a:pPr>
            <a:r>
              <a:rPr lang="sk-SK" sz="3400" dirty="0" smtClean="0"/>
              <a:t>uzatvorenie zmluvy o poskytovaní údajov a o doplatku/príplatku so </a:t>
            </a:r>
            <a:r>
              <a:rPr lang="sk-SK" sz="3400" dirty="0" err="1" smtClean="0"/>
              <a:t>zúčtovateľom</a:t>
            </a:r>
            <a:r>
              <a:rPr lang="sk-SK" sz="3400" dirty="0" smtClean="0"/>
              <a:t> podpory,</a:t>
            </a:r>
          </a:p>
          <a:p>
            <a:pPr>
              <a:buFont typeface="Wingdings" pitchFamily="2" charset="2"/>
              <a:buChar char="v"/>
            </a:pPr>
            <a:endParaRPr lang="sk-SK" sz="3400" dirty="0" smtClean="0"/>
          </a:p>
          <a:p>
            <a:pPr>
              <a:buFont typeface="Wingdings" pitchFamily="2" charset="2"/>
              <a:buChar char="v"/>
            </a:pPr>
            <a:r>
              <a:rPr lang="sk-SK" sz="3400" dirty="0" smtClean="0"/>
              <a:t>zabezpečenie </a:t>
            </a:r>
            <a:r>
              <a:rPr lang="sk-SK" sz="3400" dirty="0" err="1" smtClean="0"/>
              <a:t>priebehového</a:t>
            </a:r>
            <a:r>
              <a:rPr lang="sk-SK" sz="3400" dirty="0" smtClean="0"/>
              <a:t> merania </a:t>
            </a:r>
            <a:r>
              <a:rPr lang="sk-SK" sz="3400" b="1" dirty="0" smtClean="0"/>
              <a:t>vyrobenej elektriny </a:t>
            </a:r>
            <a:r>
              <a:rPr lang="sk-SK" sz="3400" dirty="0" smtClean="0"/>
              <a:t>určeným meradlom na svorkách zariadenia na výrobu elektriny</a:t>
            </a:r>
            <a:r>
              <a:rPr lang="sk-SK" sz="3400" b="1" i="1" baseline="30000" dirty="0" smtClean="0"/>
              <a:t> </a:t>
            </a:r>
            <a:r>
              <a:rPr lang="sk-SK" sz="3400" dirty="0" smtClean="0"/>
              <a:t>pre zariadenie výrobcu elektriny s celkovým inštalovaným výkonom </a:t>
            </a:r>
            <a:r>
              <a:rPr lang="sk-SK" sz="3400" b="1" dirty="0" smtClean="0"/>
              <a:t>nad 100 kW</a:t>
            </a:r>
            <a:r>
              <a:rPr lang="sk-SK" sz="3400" dirty="0" smtClean="0"/>
              <a:t>,</a:t>
            </a:r>
          </a:p>
          <a:p>
            <a:pPr>
              <a:buFont typeface="Wingdings" pitchFamily="2" charset="2"/>
              <a:buChar char="v"/>
            </a:pPr>
            <a:endParaRPr lang="sk-SK" sz="3400" dirty="0" smtClean="0"/>
          </a:p>
          <a:p>
            <a:pPr>
              <a:buFont typeface="Wingdings" pitchFamily="2" charset="2"/>
              <a:buChar char="v"/>
            </a:pPr>
            <a:r>
              <a:rPr lang="sk-SK" sz="3400" dirty="0" smtClean="0"/>
              <a:t>zabezpečenie </a:t>
            </a:r>
            <a:r>
              <a:rPr lang="sk-SK" sz="3400" dirty="0" err="1" smtClean="0"/>
              <a:t>priebehového</a:t>
            </a:r>
            <a:r>
              <a:rPr lang="sk-SK" sz="3400" dirty="0" smtClean="0"/>
              <a:t> merania </a:t>
            </a:r>
            <a:r>
              <a:rPr lang="sk-SK" sz="3400" b="1" dirty="0" smtClean="0"/>
              <a:t>technologickej vlastnej spotreby </a:t>
            </a:r>
            <a:r>
              <a:rPr lang="sk-SK" sz="3400" dirty="0" smtClean="0"/>
              <a:t>elektriny určeným meradlom pre zariadenie s celkovým inštalovaným výkonom </a:t>
            </a:r>
            <a:r>
              <a:rPr lang="sk-SK" sz="3400" b="1" dirty="0" smtClean="0"/>
              <a:t>nad 100 </a:t>
            </a:r>
            <a:r>
              <a:rPr lang="sk-SK" sz="3400" b="1" dirty="0" err="1" smtClean="0"/>
              <a:t>kW</a:t>
            </a:r>
            <a:r>
              <a:rPr lang="sk-SK" sz="3400" dirty="0" smtClean="0"/>
              <a:t>, a ak technologickú vlastnú spotrebu elektriny z technických príčin nie je možné merať, oznámenie tejto skutočnosti </a:t>
            </a:r>
            <a:r>
              <a:rPr lang="sk-SK" sz="3400" dirty="0" err="1" smtClean="0"/>
              <a:t>zúčtovateľovi</a:t>
            </a:r>
            <a:r>
              <a:rPr lang="sk-SK" sz="3400" dirty="0" smtClean="0"/>
              <a:t> podpory,</a:t>
            </a:r>
          </a:p>
          <a:p>
            <a:pPr>
              <a:buNone/>
            </a:pPr>
            <a:endParaRPr lang="sk-SK" sz="3400" dirty="0" smtClean="0"/>
          </a:p>
          <a:p>
            <a:pPr>
              <a:buFont typeface="Wingdings" pitchFamily="2" charset="2"/>
              <a:buChar char="v"/>
            </a:pPr>
            <a:r>
              <a:rPr lang="sk-SK" sz="3400" dirty="0" smtClean="0"/>
              <a:t>oznámenie </a:t>
            </a:r>
            <a:r>
              <a:rPr lang="sk-SK" sz="3400" dirty="0" err="1" smtClean="0"/>
              <a:t>zúčtovateľovi</a:t>
            </a:r>
            <a:r>
              <a:rPr lang="sk-SK" sz="3400" dirty="0" smtClean="0"/>
              <a:t> podpory  spôsob výpočtu technologickej vlastnej spotreby elektriny a množstva technologickej vlastnej spotreby elektriny, ak nie je technologická vlastná spotreba elektriny meraná, </a:t>
            </a:r>
          </a:p>
          <a:p>
            <a:pPr>
              <a:buFont typeface="Wingdings" pitchFamily="2" charset="2"/>
              <a:buChar char="v"/>
            </a:pPr>
            <a:endParaRPr lang="sk-SK" sz="3400" dirty="0" smtClean="0"/>
          </a:p>
          <a:p>
            <a:pPr>
              <a:buFont typeface="Wingdings" pitchFamily="2" charset="2"/>
              <a:buChar char="v"/>
            </a:pPr>
            <a:r>
              <a:rPr lang="sk-SK" sz="3400" dirty="0" smtClean="0"/>
              <a:t>splnenie povinnosti podľa odseku 3 písm. b).</a:t>
            </a:r>
            <a:endParaRPr lang="sk-SK" sz="3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85800" y="609600"/>
            <a:ext cx="7772400" cy="1019175"/>
          </a:xfrm>
        </p:spPr>
        <p:txBody>
          <a:bodyPr/>
          <a:lstStyle/>
          <a:p>
            <a:pPr algn="l" eaLnBrk="1" hangingPunct="1"/>
            <a:r>
              <a:rPr lang="sk-SK" altLang="sk-SK" sz="2800" b="1" dirty="0" smtClean="0"/>
              <a:t>§ 4 Práva a povinnosti výrobcu elektriny (3)</a:t>
            </a:r>
          </a:p>
        </p:txBody>
      </p:sp>
      <p:sp>
        <p:nvSpPr>
          <p:cNvPr id="19458" name="Rectangle 2"/>
          <p:cNvSpPr>
            <a:spLocks noGrp="1" noChangeArrowheads="1"/>
          </p:cNvSpPr>
          <p:nvPr>
            <p:ph idx="1"/>
          </p:nvPr>
        </p:nvSpPr>
        <p:spPr>
          <a:xfrm>
            <a:off x="539552" y="1484784"/>
            <a:ext cx="7772400" cy="4393083"/>
          </a:xfrm>
        </p:spPr>
        <p:txBody>
          <a:bodyPr rtlCol="0">
            <a:noAutofit/>
          </a:bodyPr>
          <a:lstStyle/>
          <a:p>
            <a:pPr marL="0" indent="0">
              <a:buNone/>
            </a:pPr>
            <a:r>
              <a:rPr lang="sk-SK" sz="1400" dirty="0"/>
              <a:t>3) Výrobca elektriny s právom na podporu je povinný </a:t>
            </a:r>
          </a:p>
          <a:p>
            <a:pPr marL="0" indent="0">
              <a:buNone/>
            </a:pPr>
            <a:r>
              <a:rPr lang="sk-SK" sz="1400" dirty="0"/>
              <a:t>a) </a:t>
            </a:r>
            <a:r>
              <a:rPr lang="sk-SK" sz="1400" b="1" dirty="0"/>
              <a:t>požiadať úrad do 31. januára o vydanie potvrdenia o pôvode elektriny</a:t>
            </a:r>
            <a:r>
              <a:rPr lang="sk-SK" sz="1400" dirty="0"/>
              <a:t> z obnoviteľných zdrojov energie, ak ide o potvrdenie o pôvode podľa § 7 ods. 3 písm. b) alebo potvrdenia o pôvode elektriny vysoko účinnou kombinovanou výrobou vydané za predchádzajúci kalendárny rok, ak ide o výrobcu elektriny kombinovanou výrobou,</a:t>
            </a:r>
          </a:p>
          <a:p>
            <a:pPr marL="0" indent="0">
              <a:buNone/>
            </a:pPr>
            <a:r>
              <a:rPr lang="sk-SK" sz="1400" dirty="0"/>
              <a:t> b) </a:t>
            </a:r>
            <a:r>
              <a:rPr lang="sk-SK" sz="1400" b="1" dirty="0"/>
              <a:t>vrátiť </a:t>
            </a:r>
            <a:r>
              <a:rPr lang="sk-SK" sz="1400" b="1" dirty="0" err="1"/>
              <a:t>zúčtovateľovi</a:t>
            </a:r>
            <a:r>
              <a:rPr lang="sk-SK" sz="1400" b="1" dirty="0"/>
              <a:t> podpory do 15. apríla podporu </a:t>
            </a:r>
            <a:r>
              <a:rPr lang="sk-SK" sz="1400" dirty="0"/>
              <a:t>podľa § 3 ods. 1 písm. c) alebo písm. e), ktorá mu bola vyplatená za predchádzajúci kalendárny rok v rozpore s podmienkami podpory podľa tohto zákona,</a:t>
            </a:r>
          </a:p>
          <a:p>
            <a:pPr marL="0" indent="0">
              <a:buNone/>
            </a:pPr>
            <a:r>
              <a:rPr lang="sk-SK" sz="1400" dirty="0"/>
              <a:t>c) zabezpečiť na požiadanie </a:t>
            </a:r>
            <a:r>
              <a:rPr lang="sk-SK" sz="1400" dirty="0" err="1"/>
              <a:t>zúčtovateľa</a:t>
            </a:r>
            <a:r>
              <a:rPr lang="sk-SK" sz="1400" dirty="0"/>
              <a:t> podpory jednopólové schémy prenosu elektriny a overenie správnosti spôsobu merania vyrobenej elektriny na svorkách zariadenia na výrobu elektriny znalcom v odbore energetiky,</a:t>
            </a:r>
          </a:p>
          <a:p>
            <a:pPr marL="0" indent="0">
              <a:buNone/>
            </a:pPr>
            <a:r>
              <a:rPr lang="sk-SK" sz="1400" dirty="0"/>
              <a:t>d) </a:t>
            </a:r>
            <a:r>
              <a:rPr lang="sk-SK" sz="1400" b="1" dirty="0"/>
              <a:t>uzatvoriť zmluvu o povinnom výkupe elektriny s výkupcom elektriny do 15 pracovných dní </a:t>
            </a:r>
            <a:r>
              <a:rPr lang="sk-SK" sz="1400" dirty="0"/>
              <a:t>od doručenia návrhu zmluvy o povinnom výkupe elektriny, ak si uplatňuje podporu podľa § 3 ods. 1 písm. b),</a:t>
            </a:r>
          </a:p>
          <a:p>
            <a:pPr marL="0" indent="0">
              <a:buNone/>
            </a:pPr>
            <a:r>
              <a:rPr lang="sk-SK" sz="1400" dirty="0"/>
              <a:t>e) </a:t>
            </a:r>
            <a:r>
              <a:rPr lang="sk-SK" sz="1400" b="1" dirty="0"/>
              <a:t>poskytovať výkupcovi elektriny údaje o výrobe elektriny </a:t>
            </a:r>
            <a:r>
              <a:rPr lang="sk-SK" sz="1400" dirty="0"/>
              <a:t>a informácie o každom prerušení výroby elektriny potrebné na činnosť výkupcu elektriny, vrátane plánovaných údajov na nasledujúci kalendárny rok a skutočných údajov v kalendárnom roku, v rozsahu podľa pravidiel trhu.</a:t>
            </a:r>
          </a:p>
          <a:p>
            <a:pPr marL="0" indent="0">
              <a:buNone/>
            </a:pPr>
            <a:endParaRPr lang="sk-SK" sz="1400" dirty="0"/>
          </a:p>
          <a:p>
            <a:pPr marL="0" indent="0" algn="just">
              <a:buNone/>
            </a:pPr>
            <a:r>
              <a:rPr lang="sk-SK" sz="1400" dirty="0" smtClean="0"/>
              <a:t>(4) Výrobca elektriny kombinovanou výrobou, ktorému bolo vydané potvrdenie o pôvode elektriny vyrobenej vysoko účinnou </a:t>
            </a:r>
            <a:r>
              <a:rPr lang="sk-SK" sz="1400" dirty="0"/>
              <a:t>kombinovanou výrobou za predchádzajúci kalendárny rok, si uplatňuje podporu v roku vydania tohto potvrdenia. Ak sa nepreukáže, že výrobca elektriny kombinovanou výrobou vyrábal elektrinu vysoko účinnou kombinovanou výrobou, je povinný vrátiť podporu podľa odseku 1 písm. c) a e) </a:t>
            </a:r>
            <a:r>
              <a:rPr lang="sk-SK" sz="1400" dirty="0" err="1"/>
              <a:t>zúčtovateľovi</a:t>
            </a:r>
            <a:r>
              <a:rPr lang="sk-SK" sz="1400" dirty="0"/>
              <a:t> </a:t>
            </a:r>
            <a:r>
              <a:rPr lang="sk-SK" sz="1400" b="1" dirty="0"/>
              <a:t>podpory do 15. apríla nasledujúceho roka</a:t>
            </a:r>
            <a:r>
              <a:rPr lang="sk-SK" sz="1400" dirty="0"/>
              <a:t>. </a:t>
            </a:r>
            <a:r>
              <a:rPr lang="sk-SK" dirty="0"/>
              <a:t/>
            </a:r>
            <a:br>
              <a:rPr lang="sk-SK" dirty="0"/>
            </a:br>
            <a:endParaRPr lang="sk-SK" altLang="sk-SK" sz="4400" b="1" dirty="0" smtClean="0"/>
          </a:p>
          <a:p>
            <a:pPr lvl="1" eaLnBrk="1" fontAlgn="auto" hangingPunct="1">
              <a:lnSpc>
                <a:spcPct val="90000"/>
              </a:lnSpc>
              <a:spcAft>
                <a:spcPts val="0"/>
              </a:spcAft>
              <a:buClr>
                <a:schemeClr val="tx1"/>
              </a:buClr>
              <a:buFont typeface="Wingdings" pitchFamily="2" charset="2"/>
              <a:buNone/>
              <a:defRPr/>
            </a:pPr>
            <a:endParaRPr lang="sk-SK" altLang="sk-SK" sz="1800" dirty="0" smtClean="0"/>
          </a:p>
          <a:p>
            <a:pPr eaLnBrk="1" fontAlgn="auto" hangingPunct="1">
              <a:lnSpc>
                <a:spcPct val="90000"/>
              </a:lnSpc>
              <a:spcAft>
                <a:spcPts val="0"/>
              </a:spcAft>
              <a:buFont typeface="Wingdings" pitchFamily="2" charset="2"/>
              <a:buNone/>
              <a:defRPr/>
            </a:pPr>
            <a:r>
              <a:rPr lang="sk-SK" altLang="sk-SK" sz="2000" dirty="0" smtClean="0"/>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a:xfrm>
            <a:off x="685800" y="609600"/>
            <a:ext cx="7772400" cy="1019175"/>
          </a:xfrm>
        </p:spPr>
        <p:txBody>
          <a:bodyPr/>
          <a:lstStyle/>
          <a:p>
            <a:pPr algn="l" eaLnBrk="1" hangingPunct="1"/>
            <a:r>
              <a:rPr lang="sk-SK" altLang="sk-SK" sz="2800" b="1" dirty="0" smtClean="0"/>
              <a:t>§ 4 Práva a povinnosti výrobcu elektriny (4)</a:t>
            </a:r>
          </a:p>
        </p:txBody>
      </p:sp>
      <p:sp>
        <p:nvSpPr>
          <p:cNvPr id="19458" name="Rectangle 2"/>
          <p:cNvSpPr>
            <a:spLocks noGrp="1" noChangeArrowheads="1"/>
          </p:cNvSpPr>
          <p:nvPr>
            <p:ph idx="1"/>
          </p:nvPr>
        </p:nvSpPr>
        <p:spPr>
          <a:xfrm>
            <a:off x="684213" y="1700212"/>
            <a:ext cx="7772400" cy="4393083"/>
          </a:xfrm>
        </p:spPr>
        <p:txBody>
          <a:bodyPr rtlCol="0">
            <a:noAutofit/>
          </a:bodyPr>
          <a:lstStyle/>
          <a:p>
            <a:pPr marL="0" indent="0" eaLnBrk="1" fontAlgn="auto" hangingPunct="1">
              <a:spcAft>
                <a:spcPts val="0"/>
              </a:spcAft>
              <a:buFontTx/>
              <a:buNone/>
              <a:defRPr/>
            </a:pPr>
            <a:r>
              <a:rPr lang="sk-SK" sz="1600" dirty="0"/>
              <a:t>(5) Výrobca elektriny kombinovanou výrobou je povinný</a:t>
            </a:r>
            <a:br>
              <a:rPr lang="sk-SK" sz="1600" dirty="0"/>
            </a:br>
            <a:r>
              <a:rPr lang="sk-SK" sz="1600" dirty="0"/>
              <a:t>a) vykonávať mesačnú bilanciu výroby a dodávky elektriny, výroby a dodávky tepla a využitie mechanickej energie vyrobenej kombinovanou výrobou, </a:t>
            </a:r>
            <a:br>
              <a:rPr lang="sk-SK" sz="1600" dirty="0"/>
            </a:br>
            <a:r>
              <a:rPr lang="sk-SK" sz="1600" dirty="0"/>
              <a:t>b) predložiť sumárne ročné údaje získané z mesačných bilancií podľa písmena a) </a:t>
            </a:r>
            <a:r>
              <a:rPr lang="sk-SK" sz="1600" dirty="0">
                <a:solidFill>
                  <a:srgbClr val="00B050"/>
                </a:solidFill>
              </a:rPr>
              <a:t>prevádzkovateľovi monitorovacieho systému energetickej efektívnosti podľa osobitného </a:t>
            </a:r>
            <a:r>
              <a:rPr lang="sk-SK" sz="1600" dirty="0" smtClean="0">
                <a:solidFill>
                  <a:srgbClr val="00B050"/>
                </a:solidFill>
              </a:rPr>
              <a:t>predpisu</a:t>
            </a:r>
            <a:r>
              <a:rPr lang="sk-SK" sz="1600" dirty="0" smtClean="0"/>
              <a:t> </a:t>
            </a:r>
            <a:r>
              <a:rPr lang="sk-SK" sz="1600" strike="sngStrike" dirty="0"/>
              <a:t>a úradu </a:t>
            </a:r>
            <a:r>
              <a:rPr lang="sk-SK" sz="1600" dirty="0"/>
              <a:t>každoročne najneskôr do 25. januára za predchádzajúci kalendárny rok, </a:t>
            </a:r>
            <a:br>
              <a:rPr lang="sk-SK" sz="1600" dirty="0"/>
            </a:br>
            <a:r>
              <a:rPr lang="sk-SK" sz="1600" strike="sngStrike" dirty="0"/>
              <a:t>c) predložiť údaje o množstve plynu </a:t>
            </a:r>
            <a:r>
              <a:rPr lang="sk-SK" sz="1600" strike="sngStrike" dirty="0" smtClean="0"/>
              <a:t>do </a:t>
            </a:r>
            <a:r>
              <a:rPr lang="sk-SK" sz="1600" strike="sngStrike" dirty="0"/>
              <a:t>25. januára za predchádzajúci kalendárny rok</a:t>
            </a:r>
            <a:r>
              <a:rPr lang="sk-SK" sz="1600" dirty="0"/>
              <a:t>.</a:t>
            </a:r>
            <a:br>
              <a:rPr lang="sk-SK" sz="1600" dirty="0"/>
            </a:br>
            <a:endParaRPr lang="sk-SK" sz="1600" dirty="0" smtClean="0"/>
          </a:p>
          <a:p>
            <a:pPr eaLnBrk="1" fontAlgn="auto" hangingPunct="1">
              <a:spcAft>
                <a:spcPts val="0"/>
              </a:spcAft>
              <a:buFontTx/>
              <a:buAutoNum type="alphaLcParenR" startAt="3"/>
              <a:defRPr/>
            </a:pPr>
            <a:r>
              <a:rPr lang="sk-SK" sz="1600" dirty="0" smtClean="0"/>
              <a:t>zverejniť do 28. februára na svojom webovom sídle celkovú účinnosť KVET, podiel dodávky CZT a pre verejnosť, ak ide o výrobcu podľa § 3c</a:t>
            </a:r>
          </a:p>
          <a:p>
            <a:pPr eaLnBrk="1" fontAlgn="auto" hangingPunct="1">
              <a:spcAft>
                <a:spcPts val="0"/>
              </a:spcAft>
              <a:buFontTx/>
              <a:buAutoNum type="alphaLcParenR" startAt="3"/>
              <a:defRPr/>
            </a:pPr>
            <a:endParaRPr lang="sk-SK" sz="1600" dirty="0" smtClean="0"/>
          </a:p>
          <a:p>
            <a:pPr marL="0" indent="0" eaLnBrk="1" fontAlgn="auto" hangingPunct="1">
              <a:spcAft>
                <a:spcPts val="0"/>
              </a:spcAft>
              <a:buFontTx/>
              <a:buNone/>
              <a:defRPr/>
            </a:pPr>
            <a:r>
              <a:rPr lang="sk-SK" sz="1600" dirty="0" smtClean="0"/>
              <a:t>(6) Výrobca </a:t>
            </a:r>
            <a:r>
              <a:rPr lang="sk-SK" sz="1600" dirty="0"/>
              <a:t>elektriny s právom na podporu, ktorý si uplatní podporu </a:t>
            </a:r>
            <a:r>
              <a:rPr lang="sk-SK" sz="1600" dirty="0" smtClean="0"/>
              <a:t>povinného odberu alebo doplatkom </a:t>
            </a:r>
            <a:r>
              <a:rPr lang="sk-SK" sz="1600" dirty="0"/>
              <a:t>a vyrába elektrinu z obnoviteľných zdrojov energie spoločne s elektrinou z neobnoviteľných zdrojov energie, je povinný zabezpečiť samostatné meranie vyrobenej elektriny z obnoviteľných zdrojov energie alebo výpočet vyrobeného množstva elektriny z obnoviteľných zdrojov energie</a:t>
            </a:r>
            <a:r>
              <a:rPr lang="sk-SK" sz="1600" dirty="0" smtClean="0"/>
              <a:t>.</a:t>
            </a:r>
          </a:p>
          <a:p>
            <a:pPr marL="0" indent="0" eaLnBrk="1" fontAlgn="auto" hangingPunct="1">
              <a:spcAft>
                <a:spcPts val="0"/>
              </a:spcAft>
              <a:buFontTx/>
              <a:buNone/>
              <a:defRPr/>
            </a:pPr>
            <a:r>
              <a:rPr lang="sk-SK" dirty="0"/>
              <a:t/>
            </a:r>
            <a:br>
              <a:rPr lang="sk-SK" dirty="0"/>
            </a:br>
            <a:endParaRPr lang="sk-SK" altLang="sk-SK" sz="4400" b="1" dirty="0" smtClean="0"/>
          </a:p>
          <a:p>
            <a:pPr lvl="1" eaLnBrk="1" fontAlgn="auto" hangingPunct="1">
              <a:lnSpc>
                <a:spcPct val="90000"/>
              </a:lnSpc>
              <a:spcAft>
                <a:spcPts val="0"/>
              </a:spcAft>
              <a:buClr>
                <a:schemeClr val="tx1"/>
              </a:buClr>
              <a:buFont typeface="Wingdings" pitchFamily="2" charset="2"/>
              <a:buNone/>
              <a:defRPr/>
            </a:pPr>
            <a:endParaRPr lang="sk-SK" altLang="sk-SK" sz="1800" dirty="0" smtClean="0"/>
          </a:p>
          <a:p>
            <a:pPr eaLnBrk="1" fontAlgn="auto" hangingPunct="1">
              <a:lnSpc>
                <a:spcPct val="90000"/>
              </a:lnSpc>
              <a:spcAft>
                <a:spcPts val="0"/>
              </a:spcAft>
              <a:buFont typeface="Wingdings" pitchFamily="2" charset="2"/>
              <a:buNone/>
              <a:defRPr/>
            </a:pPr>
            <a:r>
              <a:rPr lang="sk-SK" altLang="sk-SK" sz="2000" dirty="0" smtClean="0"/>
              <a:t> </a:t>
            </a:r>
          </a:p>
        </p:txBody>
      </p:sp>
    </p:spTree>
    <p:extLst>
      <p:ext uri="{BB962C8B-B14F-4D97-AF65-F5344CB8AC3E}">
        <p14:creationId xmlns:p14="http://schemas.microsoft.com/office/powerpoint/2010/main" val="13241885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title"/>
          </p:nvPr>
        </p:nvSpPr>
        <p:spPr/>
        <p:txBody>
          <a:bodyPr/>
          <a:lstStyle/>
          <a:p>
            <a:pPr algn="l" eaLnBrk="1" hangingPunct="1"/>
            <a:r>
              <a:rPr lang="sk-SK" altLang="sk-SK" sz="2800" b="1" dirty="0" smtClean="0"/>
              <a:t>§ 4 Práva a povinnosti výrobcu elektriny (5)</a:t>
            </a:r>
          </a:p>
        </p:txBody>
      </p:sp>
      <p:sp>
        <p:nvSpPr>
          <p:cNvPr id="19459" name="Zástupný symbol obsahu 2"/>
          <p:cNvSpPr>
            <a:spLocks noGrp="1"/>
          </p:cNvSpPr>
          <p:nvPr>
            <p:ph idx="1"/>
          </p:nvPr>
        </p:nvSpPr>
        <p:spPr>
          <a:xfrm>
            <a:off x="611188" y="1916113"/>
            <a:ext cx="7772400" cy="4114800"/>
          </a:xfrm>
        </p:spPr>
        <p:txBody>
          <a:bodyPr/>
          <a:lstStyle/>
          <a:p>
            <a:pPr marL="0" indent="0" eaLnBrk="1" hangingPunct="1">
              <a:buFontTx/>
              <a:buNone/>
            </a:pPr>
            <a:r>
              <a:rPr lang="sk-SK" altLang="sk-SK" sz="1600" dirty="0" smtClean="0"/>
              <a:t>7) Výrobca elektriny s právom na podporu, ktorý si uplatní podporu podľa § 3 ods. 1 písm. b) a c) alebo e) a vyrába elektrinu spaľovaním alebo spoluspaľovaním biomasy a neobnoviteľného zdroja energie, </a:t>
            </a:r>
            <a:r>
              <a:rPr lang="sk-SK" altLang="sk-SK" sz="1600" b="1" dirty="0" smtClean="0"/>
              <a:t>eviduje a oznamuje úradu </a:t>
            </a:r>
            <a:r>
              <a:rPr lang="sk-SK" altLang="sk-SK" sz="1600" dirty="0" smtClean="0"/>
              <a:t>skutočné nadobudnutie množstva a kvalitu biomasy a jej skutočné využitie na účely výroby elektriny.</a:t>
            </a:r>
          </a:p>
          <a:p>
            <a:pPr marL="0" indent="0" eaLnBrk="1" hangingPunct="1">
              <a:buFontTx/>
              <a:buNone/>
            </a:pPr>
            <a:endParaRPr lang="sk-SK" altLang="sk-SK" sz="1600" dirty="0" smtClean="0"/>
          </a:p>
          <a:p>
            <a:pPr marL="0" indent="0" eaLnBrk="1" hangingPunct="1">
              <a:buFontTx/>
              <a:buNone/>
            </a:pPr>
            <a:r>
              <a:rPr lang="sk-SK" altLang="sk-SK" sz="1600" dirty="0" smtClean="0"/>
              <a:t>(10)Výrobca elektriny , ktorý si uplatňuje podporu výkupom je povinný dodať výkupcovi celý objem vyrobenej elektriny, okrem regulačnej elektriny dodanej pre potreby prevádzkovateľa prenosovej sústavy alebo elektriny dodanej bez použitia regionálnej distribučnej  sústavy. </a:t>
            </a:r>
          </a:p>
          <a:p>
            <a:pPr marL="0" indent="0" eaLnBrk="1" hangingPunct="1">
              <a:buFontTx/>
              <a:buNone/>
            </a:pPr>
            <a:endParaRPr lang="sk-SK" altLang="sk-SK" sz="1600" dirty="0" smtClean="0"/>
          </a:p>
          <a:p>
            <a:pPr marL="0" indent="0" eaLnBrk="1" hangingPunct="1">
              <a:buFontTx/>
              <a:buNone/>
            </a:pPr>
            <a:r>
              <a:rPr lang="sk-SK" altLang="sk-SK" sz="1600" dirty="0" smtClean="0"/>
              <a:t>(11) Výrobca elektriny využívajúci ako zdroj slnečnú energiu je povinný označiť každý </a:t>
            </a:r>
            <a:r>
              <a:rPr lang="sk-SK" altLang="sk-SK" sz="1600" dirty="0" err="1" smtClean="0"/>
              <a:t>fotovoltický</a:t>
            </a:r>
            <a:r>
              <a:rPr lang="sk-SK" altLang="sk-SK" sz="1600" dirty="0" smtClean="0"/>
              <a:t> panel zariadenia údajom o jeho jednotkovom výkone.</a:t>
            </a:r>
          </a:p>
          <a:p>
            <a:pPr marL="0" indent="0" eaLnBrk="1" hangingPunct="1">
              <a:buFontTx/>
              <a:buNone/>
            </a:pPr>
            <a:endParaRPr lang="sk-SK" altLang="sk-SK" sz="1600" dirty="0"/>
          </a:p>
          <a:p>
            <a:pPr marL="0" indent="0" eaLnBrk="1" hangingPunct="1">
              <a:buFontTx/>
              <a:buNone/>
            </a:pPr>
            <a:r>
              <a:rPr lang="sk-SK" altLang="sk-SK" sz="1600" dirty="0" smtClean="0"/>
              <a:t>(12) Požiadať </a:t>
            </a:r>
            <a:r>
              <a:rPr lang="sk-SK" altLang="sk-SK" sz="1600" b="1" dirty="0" smtClean="0"/>
              <a:t>do 31. januára</a:t>
            </a:r>
            <a:r>
              <a:rPr lang="sk-SK" altLang="sk-SK" sz="1600" dirty="0" smtClean="0"/>
              <a:t> o vydanie potvrdenia o pôvode, ak ide o elektrinu z biomasy, </a:t>
            </a:r>
            <a:r>
              <a:rPr lang="sk-SK" altLang="sk-SK" sz="1600" dirty="0" err="1" smtClean="0"/>
              <a:t>biokvapaliny</a:t>
            </a:r>
            <a:r>
              <a:rPr lang="sk-SK" altLang="sk-SK" sz="1600" dirty="0" smtClean="0"/>
              <a:t>, bioplynu, </a:t>
            </a:r>
            <a:r>
              <a:rPr lang="sk-SK" altLang="sk-SK" sz="1600" dirty="0" err="1" smtClean="0"/>
              <a:t>biometánu</a:t>
            </a:r>
            <a:r>
              <a:rPr lang="sk-SK" altLang="sk-SK" sz="1600" dirty="0" smtClean="0"/>
              <a:t>, komunálneho odpadu a plynu z </a:t>
            </a:r>
            <a:r>
              <a:rPr lang="sk-SK" altLang="sk-SK" sz="1600" dirty="0" err="1" smtClean="0"/>
              <a:t>termochem</a:t>
            </a:r>
            <a:r>
              <a:rPr lang="sk-SK" altLang="sk-SK" sz="1600" dirty="0" smtClean="0"/>
              <a:t>. splyňovania biomasy</a:t>
            </a:r>
          </a:p>
          <a:p>
            <a:pPr marL="0" indent="0" eaLnBrk="1" hangingPunct="1">
              <a:buFontTx/>
              <a:buNone/>
            </a:pPr>
            <a:endParaRPr lang="sk-SK" altLang="sk-SK" sz="1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l" eaLnBrk="1" hangingPunct="1"/>
            <a:r>
              <a:rPr lang="sk-SK" altLang="sk-SK" sz="3200" smtClean="0"/>
              <a:t>Súhrn najdôležitejších ustanovení</a:t>
            </a:r>
          </a:p>
        </p:txBody>
      </p:sp>
      <p:sp>
        <p:nvSpPr>
          <p:cNvPr id="5123" name="Rectangle 3"/>
          <p:cNvSpPr>
            <a:spLocks noGrp="1" noChangeArrowheads="1"/>
          </p:cNvSpPr>
          <p:nvPr>
            <p:ph idx="1"/>
          </p:nvPr>
        </p:nvSpPr>
        <p:spPr/>
        <p:txBody>
          <a:bodyPr/>
          <a:lstStyle/>
          <a:p>
            <a:pPr eaLnBrk="1" hangingPunct="1">
              <a:buFont typeface="Wingdings" pitchFamily="2" charset="2"/>
              <a:buChar char="q"/>
            </a:pPr>
            <a:r>
              <a:rPr lang="sk-SK" altLang="sk-SK" sz="2000" b="1" dirty="0" smtClean="0">
                <a:solidFill>
                  <a:srgbClr val="000000"/>
                </a:solidFill>
              </a:rPr>
              <a:t>spôsob podpory </a:t>
            </a:r>
          </a:p>
          <a:p>
            <a:pPr eaLnBrk="1" hangingPunct="1">
              <a:buFont typeface="Wingdings" pitchFamily="2" charset="2"/>
              <a:buChar char="q"/>
            </a:pPr>
            <a:r>
              <a:rPr lang="sk-SK" altLang="sk-SK" sz="2000" b="1" dirty="0" smtClean="0">
                <a:solidFill>
                  <a:srgbClr val="000000"/>
                </a:solidFill>
              </a:rPr>
              <a:t>podpora výroby elektriny v malom a lokálnom zdroji</a:t>
            </a:r>
          </a:p>
          <a:p>
            <a:pPr eaLnBrk="1" hangingPunct="1">
              <a:buFont typeface="Wingdings" pitchFamily="2" charset="2"/>
              <a:buChar char="q"/>
            </a:pPr>
            <a:r>
              <a:rPr lang="sk-SK" altLang="sk-SK" sz="2000" b="1" dirty="0" smtClean="0">
                <a:solidFill>
                  <a:srgbClr val="000000"/>
                </a:solidFill>
              </a:rPr>
              <a:t>práva a povinnosti výrobcu elektriny</a:t>
            </a:r>
          </a:p>
          <a:p>
            <a:pPr eaLnBrk="1" hangingPunct="1">
              <a:buFont typeface="Wingdings" pitchFamily="2" charset="2"/>
              <a:buChar char="q"/>
            </a:pPr>
            <a:r>
              <a:rPr lang="sk-SK" altLang="sk-SK" sz="2000" b="1" dirty="0" smtClean="0">
                <a:solidFill>
                  <a:srgbClr val="000000"/>
                </a:solidFill>
              </a:rPr>
              <a:t>sankcie</a:t>
            </a:r>
          </a:p>
          <a:p>
            <a:pPr eaLnBrk="1" hangingPunct="1">
              <a:buFont typeface="Wingdings" pitchFamily="2" charset="2"/>
              <a:buChar char="q"/>
            </a:pPr>
            <a:r>
              <a:rPr lang="sk-SK" altLang="sk-SK" sz="2000" dirty="0" smtClean="0">
                <a:solidFill>
                  <a:srgbClr val="000000"/>
                </a:solidFill>
              </a:rPr>
              <a:t>práva a povinnosti </a:t>
            </a:r>
          </a:p>
          <a:p>
            <a:pPr lvl="1" eaLnBrk="1" hangingPunct="1">
              <a:buFont typeface="Wingdings" pitchFamily="2" charset="2"/>
              <a:buChar char="q"/>
            </a:pPr>
            <a:r>
              <a:rPr lang="sk-SK" altLang="sk-SK" sz="1800" dirty="0" smtClean="0">
                <a:solidFill>
                  <a:srgbClr val="000000"/>
                </a:solidFill>
              </a:rPr>
              <a:t>prevádzkovateľa distribučnej sústavy</a:t>
            </a:r>
          </a:p>
          <a:p>
            <a:pPr lvl="1" eaLnBrk="1" hangingPunct="1">
              <a:buFont typeface="Wingdings" pitchFamily="2" charset="2"/>
              <a:buChar char="q"/>
            </a:pPr>
            <a:r>
              <a:rPr lang="sk-SK" altLang="sk-SK" sz="1800" dirty="0" smtClean="0">
                <a:solidFill>
                  <a:srgbClr val="000000"/>
                </a:solidFill>
              </a:rPr>
              <a:t>výkupcu elektriny</a:t>
            </a:r>
          </a:p>
          <a:p>
            <a:pPr lvl="1" eaLnBrk="1" hangingPunct="1">
              <a:buFont typeface="Wingdings" pitchFamily="2" charset="2"/>
              <a:buChar char="q"/>
            </a:pPr>
            <a:r>
              <a:rPr lang="sk-SK" altLang="sk-SK" sz="1800" dirty="0" err="1" smtClean="0">
                <a:solidFill>
                  <a:srgbClr val="000000"/>
                </a:solidFill>
              </a:rPr>
              <a:t>zúčtovateľa</a:t>
            </a:r>
            <a:r>
              <a:rPr lang="sk-SK" altLang="sk-SK" sz="1800" dirty="0" smtClean="0">
                <a:solidFill>
                  <a:srgbClr val="000000"/>
                </a:solidFill>
              </a:rPr>
              <a:t> podpory</a:t>
            </a:r>
          </a:p>
          <a:p>
            <a:pPr eaLnBrk="1" hangingPunct="1">
              <a:buFont typeface="Wingdings" pitchFamily="2" charset="2"/>
              <a:buChar char="q"/>
            </a:pPr>
            <a:r>
              <a:rPr lang="sk-SK" altLang="sk-SK" sz="2000" dirty="0" smtClean="0">
                <a:solidFill>
                  <a:srgbClr val="000000"/>
                </a:solidFill>
              </a:rPr>
              <a:t>cenotvorba</a:t>
            </a:r>
          </a:p>
          <a:p>
            <a:pPr eaLnBrk="1" hangingPunct="1">
              <a:buFont typeface="Wingdings" pitchFamily="2" charset="2"/>
              <a:buChar char="q"/>
            </a:pPr>
            <a:r>
              <a:rPr lang="sk-SK" altLang="sk-SK" sz="2000" dirty="0" smtClean="0">
                <a:solidFill>
                  <a:srgbClr val="000000"/>
                </a:solidFill>
              </a:rPr>
              <a:t>vydávanie potvrdení a záruk o pôvode elektriny</a:t>
            </a:r>
          </a:p>
          <a:p>
            <a:pPr eaLnBrk="1" hangingPunct="1">
              <a:buFont typeface="Wingdings" pitchFamily="2" charset="2"/>
              <a:buChar char="q"/>
            </a:pPr>
            <a:r>
              <a:rPr lang="sk-SK" altLang="sk-SK" sz="2000" dirty="0" smtClean="0">
                <a:solidFill>
                  <a:srgbClr val="000000"/>
                </a:solidFill>
              </a:rPr>
              <a:t>podpora výroby </a:t>
            </a:r>
            <a:r>
              <a:rPr lang="sk-SK" altLang="sk-SK" sz="2000" dirty="0" err="1" smtClean="0">
                <a:solidFill>
                  <a:srgbClr val="000000"/>
                </a:solidFill>
              </a:rPr>
              <a:t>biometánu</a:t>
            </a:r>
            <a:endParaRPr lang="sk-SK" altLang="sk-SK" sz="2000" dirty="0" smtClean="0">
              <a:solidFill>
                <a:srgbClr val="000000"/>
              </a:solidFill>
            </a:endParaRPr>
          </a:p>
          <a:p>
            <a:pPr eaLnBrk="1" hangingPunct="1">
              <a:buFont typeface="Wingdings" pitchFamily="2" charset="2"/>
              <a:buChar char="q"/>
            </a:pPr>
            <a:r>
              <a:rPr lang="sk-SK" altLang="sk-SK" sz="2000" dirty="0" smtClean="0">
                <a:solidFill>
                  <a:srgbClr val="000000"/>
                </a:solidFill>
              </a:rPr>
              <a:t>podpora </a:t>
            </a:r>
            <a:r>
              <a:rPr lang="sk-SK" altLang="sk-SK" sz="2000" dirty="0" err="1" smtClean="0">
                <a:solidFill>
                  <a:srgbClr val="000000"/>
                </a:solidFill>
              </a:rPr>
              <a:t>biopalív</a:t>
            </a:r>
            <a:endParaRPr lang="sk-SK" altLang="sk-SK" sz="2000" dirty="0" smtClean="0">
              <a:solidFill>
                <a:srgbClr val="000000"/>
              </a:solidFill>
            </a:endParaRPr>
          </a:p>
          <a:p>
            <a:pPr eaLnBrk="1" hangingPunct="1">
              <a:buFont typeface="Wingdings" pitchFamily="2" charset="2"/>
              <a:buChar char="q"/>
            </a:pPr>
            <a:r>
              <a:rPr lang="sk-SK" altLang="sk-SK" sz="2000" dirty="0" smtClean="0">
                <a:solidFill>
                  <a:srgbClr val="000000"/>
                </a:solidFill>
              </a:rPr>
              <a:t>kompenzácie podnikateľom</a:t>
            </a:r>
          </a:p>
          <a:p>
            <a:pPr eaLnBrk="1" hangingPunct="1">
              <a:buFont typeface="Wingdings" pitchFamily="2" charset="2"/>
              <a:buChar char="q"/>
            </a:pPr>
            <a:endParaRPr lang="sk-SK" altLang="sk-SK" sz="2000" b="1" dirty="0" smtClean="0">
              <a:solidFill>
                <a:srgbClr val="000000"/>
              </a:solidFill>
            </a:endParaRPr>
          </a:p>
          <a:p>
            <a:pPr algn="ctr" eaLnBrk="1" hangingPunct="1">
              <a:buFontTx/>
              <a:buNone/>
            </a:pPr>
            <a:endParaRPr lang="sk-SK" altLang="sk-SK" sz="2400" b="1" dirty="0" smtClean="0">
              <a:solidFill>
                <a:srgbClr val="000000"/>
              </a:solidFill>
            </a:endParaRPr>
          </a:p>
          <a:p>
            <a:pPr eaLnBrk="1" hangingPunct="1">
              <a:buFontTx/>
              <a:buNone/>
            </a:pPr>
            <a:endParaRPr lang="sk-SK" altLang="sk-SK" sz="2400" b="1" dirty="0" smtClean="0">
              <a:solidFill>
                <a:srgbClr val="000000"/>
              </a:solidFill>
            </a:endParaRPr>
          </a:p>
          <a:p>
            <a:pPr eaLnBrk="1" hangingPunct="1"/>
            <a:endParaRPr lang="sk-SK" altLang="sk-SK" sz="2400" b="1" dirty="0" smtClean="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96908"/>
          </a:xfrm>
        </p:spPr>
        <p:txBody>
          <a:bodyPr/>
          <a:lstStyle/>
          <a:p>
            <a:pPr algn="l"/>
            <a:r>
              <a:rPr lang="sk-SK" altLang="sk-SK" sz="2800" b="1" dirty="0" smtClean="0"/>
              <a:t> §4a </a:t>
            </a:r>
            <a:r>
              <a:rPr lang="pl-PL" sz="2800" b="1" dirty="0" smtClean="0"/>
              <a:t>Výroba elektriny z malého zdroja</a:t>
            </a:r>
            <a:endParaRPr lang="sk-SK" altLang="sk-SK" sz="2800" b="1" dirty="0" smtClean="0"/>
          </a:p>
        </p:txBody>
      </p:sp>
      <p:sp>
        <p:nvSpPr>
          <p:cNvPr id="3" name="Zástupný symbol obsahu 2"/>
          <p:cNvSpPr>
            <a:spLocks noGrp="1"/>
          </p:cNvSpPr>
          <p:nvPr>
            <p:ph idx="1"/>
          </p:nvPr>
        </p:nvSpPr>
        <p:spPr>
          <a:xfrm>
            <a:off x="428596" y="1214422"/>
            <a:ext cx="8229600" cy="4525963"/>
          </a:xfrm>
        </p:spPr>
        <p:txBody>
          <a:bodyPr/>
          <a:lstStyle/>
          <a:p>
            <a:pPr marL="0" indent="0">
              <a:buNone/>
              <a:defRPr/>
            </a:pPr>
            <a:r>
              <a:rPr lang="sk-SK" sz="1500" dirty="0" smtClean="0"/>
              <a:t>(1) Výrobca elektriny z malého zdroja, ktorého výroba elektriny sa nepovažuje za podnikanie, má pri splnení podmienok podľa odseku 2 právo na </a:t>
            </a:r>
          </a:p>
          <a:p>
            <a:pPr>
              <a:buFontTx/>
              <a:buAutoNum type="alphaLcParenR"/>
              <a:defRPr/>
            </a:pPr>
            <a:r>
              <a:rPr lang="sk-SK" sz="1500" dirty="0" smtClean="0"/>
              <a:t>bezplatné pripojenie do distribučnej sústavy </a:t>
            </a:r>
          </a:p>
          <a:p>
            <a:pPr>
              <a:buFontTx/>
              <a:buAutoNum type="alphaLcParenR"/>
              <a:defRPr/>
            </a:pPr>
            <a:r>
              <a:rPr lang="sk-SK" sz="1500" dirty="0" smtClean="0"/>
              <a:t>bezplatnú montáž určeného meradla, ktoré započítava vyrobenú a dodanú elektrinu medzi fázami v reálnom čase,</a:t>
            </a:r>
          </a:p>
          <a:p>
            <a:pPr>
              <a:buFontTx/>
              <a:buAutoNum type="alphaLcParenR"/>
              <a:defRPr/>
            </a:pPr>
            <a:r>
              <a:rPr lang="sk-SK" sz="1500" strike="sngStrike" dirty="0" smtClean="0"/>
              <a:t>bezplatnú montáž rozpínacieho zariadenia na mechanické oddelenie kontaktov pripojenia pri strate napätia v distribučnej sústave, ...</a:t>
            </a:r>
          </a:p>
          <a:p>
            <a:pPr marL="0" indent="0">
              <a:buNone/>
              <a:defRPr/>
            </a:pPr>
            <a:r>
              <a:rPr lang="cs-CZ" sz="1500" dirty="0" smtClean="0"/>
              <a:t>(2) </a:t>
            </a:r>
            <a:r>
              <a:rPr lang="cs-CZ" sz="1500" dirty="0" err="1" smtClean="0"/>
              <a:t>Podmienky</a:t>
            </a:r>
            <a:r>
              <a:rPr lang="cs-CZ" sz="1500" dirty="0" smtClean="0"/>
              <a:t> </a:t>
            </a:r>
            <a:r>
              <a:rPr lang="cs-CZ" sz="1500" dirty="0" err="1" smtClean="0"/>
              <a:t>podľa</a:t>
            </a:r>
            <a:r>
              <a:rPr lang="cs-CZ" sz="1500" dirty="0" smtClean="0"/>
              <a:t> </a:t>
            </a:r>
            <a:r>
              <a:rPr lang="cs-CZ" sz="1500" dirty="0" err="1" smtClean="0"/>
              <a:t>odseku</a:t>
            </a:r>
            <a:r>
              <a:rPr lang="cs-CZ" sz="1500" dirty="0" smtClean="0"/>
              <a:t> 1 </a:t>
            </a:r>
            <a:r>
              <a:rPr lang="cs-CZ" sz="1500" dirty="0" err="1" smtClean="0"/>
              <a:t>sú</a:t>
            </a:r>
            <a:endParaRPr lang="sk-SK" sz="1500" dirty="0" smtClean="0"/>
          </a:p>
          <a:p>
            <a:pPr marL="0" indent="0">
              <a:buNone/>
              <a:defRPr/>
            </a:pPr>
            <a:r>
              <a:rPr lang="cs-CZ" sz="1500" dirty="0" smtClean="0"/>
              <a:t>a) celkový </a:t>
            </a:r>
            <a:r>
              <a:rPr lang="cs-CZ" sz="1500" dirty="0" err="1" smtClean="0"/>
              <a:t>inštalovaný</a:t>
            </a:r>
            <a:r>
              <a:rPr lang="cs-CZ" sz="1500" dirty="0" smtClean="0"/>
              <a:t> výkon malého </a:t>
            </a:r>
            <a:r>
              <a:rPr lang="cs-CZ" sz="1500" dirty="0" err="1" smtClean="0"/>
              <a:t>zdroja</a:t>
            </a:r>
            <a:r>
              <a:rPr lang="cs-CZ" sz="1500" dirty="0" smtClean="0"/>
              <a:t> </a:t>
            </a:r>
            <a:r>
              <a:rPr lang="cs-CZ" sz="1500" dirty="0" err="1" smtClean="0"/>
              <a:t>nepresiahne</a:t>
            </a:r>
            <a:r>
              <a:rPr lang="cs-CZ" sz="1500" dirty="0" smtClean="0"/>
              <a:t> hodnotu, </a:t>
            </a:r>
            <a:r>
              <a:rPr lang="cs-CZ" sz="1500" dirty="0" err="1" smtClean="0"/>
              <a:t>ktorú</a:t>
            </a:r>
            <a:r>
              <a:rPr lang="cs-CZ" sz="1500" dirty="0" smtClean="0"/>
              <a:t> zabezpečuje </a:t>
            </a:r>
            <a:r>
              <a:rPr lang="cs-CZ" sz="1500" dirty="0" err="1" smtClean="0"/>
              <a:t>istenie</a:t>
            </a:r>
            <a:r>
              <a:rPr lang="cs-CZ" sz="1500" dirty="0" smtClean="0"/>
              <a:t> 16 A na jednej fáze,</a:t>
            </a:r>
            <a:endParaRPr lang="sk-SK" sz="1500" dirty="0" smtClean="0"/>
          </a:p>
          <a:p>
            <a:pPr marL="0" indent="0">
              <a:buNone/>
              <a:defRPr/>
            </a:pPr>
            <a:r>
              <a:rPr lang="cs-CZ" sz="1500" dirty="0" smtClean="0"/>
              <a:t>b) </a:t>
            </a:r>
            <a:r>
              <a:rPr lang="cs-CZ" sz="1500" dirty="0" err="1" smtClean="0"/>
              <a:t>splnenie</a:t>
            </a:r>
            <a:r>
              <a:rPr lang="cs-CZ" sz="1500" dirty="0" smtClean="0"/>
              <a:t> povinnosti  </a:t>
            </a:r>
            <a:r>
              <a:rPr lang="cs-CZ" sz="1500" b="1" i="1" dirty="0" smtClean="0"/>
              <a:t>- oznámenie </a:t>
            </a:r>
            <a:r>
              <a:rPr lang="cs-CZ" sz="1500" b="1" i="1" dirty="0"/>
              <a:t>o </a:t>
            </a:r>
            <a:r>
              <a:rPr lang="cs-CZ" sz="1500" b="1" i="1" dirty="0" err="1"/>
              <a:t>prevádzke</a:t>
            </a:r>
            <a:r>
              <a:rPr lang="cs-CZ" sz="1500" b="1" i="1" dirty="0"/>
              <a:t> malého </a:t>
            </a:r>
            <a:r>
              <a:rPr lang="cs-CZ" sz="1500" b="1" i="1" dirty="0" err="1"/>
              <a:t>zdroja</a:t>
            </a:r>
            <a:r>
              <a:rPr lang="cs-CZ" sz="1500" b="1" i="1" dirty="0"/>
              <a:t> </a:t>
            </a:r>
            <a:r>
              <a:rPr lang="cs-CZ" sz="1500" b="1" i="1" dirty="0" err="1"/>
              <a:t>podľa</a:t>
            </a:r>
            <a:r>
              <a:rPr lang="cs-CZ" sz="1500" b="1" i="1" dirty="0"/>
              <a:t> vzoru </a:t>
            </a:r>
            <a:r>
              <a:rPr lang="cs-CZ" sz="1500" b="1" i="1" dirty="0" err="1"/>
              <a:t>zverejneného</a:t>
            </a:r>
            <a:r>
              <a:rPr lang="cs-CZ" sz="1500" b="1" i="1" dirty="0"/>
              <a:t> na </a:t>
            </a:r>
            <a:r>
              <a:rPr lang="cs-CZ" sz="1500" b="1" i="1" dirty="0" err="1"/>
              <a:t>webovom</a:t>
            </a:r>
            <a:r>
              <a:rPr lang="cs-CZ" sz="1500" b="1" i="1" dirty="0"/>
              <a:t> sídle </a:t>
            </a:r>
            <a:r>
              <a:rPr lang="cs-CZ" sz="1500" i="1" dirty="0" err="1"/>
              <a:t>prevádzkovateľa</a:t>
            </a:r>
            <a:r>
              <a:rPr lang="cs-CZ" sz="1500" i="1" dirty="0"/>
              <a:t> </a:t>
            </a:r>
            <a:r>
              <a:rPr lang="cs-CZ" sz="1500" i="1" dirty="0" err="1"/>
              <a:t>distribučnej</a:t>
            </a:r>
            <a:r>
              <a:rPr lang="cs-CZ" sz="1500" i="1" dirty="0"/>
              <a:t> </a:t>
            </a:r>
            <a:r>
              <a:rPr lang="cs-CZ" sz="1500" i="1" dirty="0" err="1"/>
              <a:t>sústavy</a:t>
            </a:r>
            <a:r>
              <a:rPr lang="cs-CZ" sz="1500" i="1" dirty="0"/>
              <a:t> do </a:t>
            </a:r>
            <a:r>
              <a:rPr lang="cs-CZ" sz="1500" i="1" dirty="0" smtClean="0"/>
              <a:t>5 </a:t>
            </a:r>
            <a:r>
              <a:rPr lang="cs-CZ" sz="1500" i="1" dirty="0" err="1" smtClean="0"/>
              <a:t>pracovných</a:t>
            </a:r>
            <a:r>
              <a:rPr lang="cs-CZ" sz="1500" i="1" dirty="0" smtClean="0"/>
              <a:t> </a:t>
            </a:r>
            <a:r>
              <a:rPr lang="cs-CZ" sz="1500" i="1" dirty="0"/>
              <a:t>dní od </a:t>
            </a:r>
            <a:r>
              <a:rPr lang="cs-CZ" sz="1500" i="1" dirty="0" err="1"/>
              <a:t>uvedenia</a:t>
            </a:r>
            <a:r>
              <a:rPr lang="cs-CZ" sz="1500" i="1" dirty="0"/>
              <a:t> malého </a:t>
            </a:r>
            <a:r>
              <a:rPr lang="cs-CZ" sz="1500" i="1" dirty="0" err="1"/>
              <a:t>zdroja</a:t>
            </a:r>
            <a:r>
              <a:rPr lang="cs-CZ" sz="1500" i="1" dirty="0"/>
              <a:t> do </a:t>
            </a:r>
            <a:r>
              <a:rPr lang="cs-CZ" sz="1500" i="1" dirty="0" err="1" smtClean="0"/>
              <a:t>prevádzky</a:t>
            </a:r>
            <a:endParaRPr lang="sk-SK" sz="1500" b="1" dirty="0" smtClean="0"/>
          </a:p>
          <a:p>
            <a:pPr marL="0" indent="0">
              <a:buNone/>
              <a:defRPr/>
            </a:pPr>
            <a:r>
              <a:rPr lang="cs-CZ" sz="1500" b="1" i="1" dirty="0" smtClean="0"/>
              <a:t>c) </a:t>
            </a:r>
            <a:r>
              <a:rPr lang="cs-CZ" sz="1500" b="1" i="1" dirty="0" err="1" smtClean="0"/>
              <a:t>uzatvorenie</a:t>
            </a:r>
            <a:r>
              <a:rPr lang="cs-CZ" sz="1500" b="1" i="1" dirty="0" smtClean="0"/>
              <a:t> </a:t>
            </a:r>
            <a:r>
              <a:rPr lang="cs-CZ" sz="1500" b="1" i="1" dirty="0" err="1" smtClean="0"/>
              <a:t>zmluvy</a:t>
            </a:r>
            <a:r>
              <a:rPr lang="cs-CZ" sz="1500" b="1" i="1" dirty="0" smtClean="0"/>
              <a:t> o </a:t>
            </a:r>
            <a:r>
              <a:rPr lang="cs-CZ" sz="1500" b="1" i="1" dirty="0" err="1" smtClean="0"/>
              <a:t>pripojení</a:t>
            </a:r>
            <a:r>
              <a:rPr lang="cs-CZ" sz="1500" b="1" i="1" dirty="0" smtClean="0"/>
              <a:t> do </a:t>
            </a:r>
            <a:r>
              <a:rPr lang="cs-CZ" sz="1500" b="1" i="1" dirty="0" err="1" smtClean="0"/>
              <a:t>distribučnej</a:t>
            </a:r>
            <a:r>
              <a:rPr lang="cs-CZ" sz="1500" b="1" i="1" dirty="0" smtClean="0"/>
              <a:t> </a:t>
            </a:r>
            <a:r>
              <a:rPr lang="cs-CZ" sz="1500" b="1" i="1" dirty="0" err="1" smtClean="0"/>
              <a:t>sústavy</a:t>
            </a:r>
            <a:r>
              <a:rPr lang="cs-CZ" sz="1500" b="1" i="1" dirty="0" smtClean="0"/>
              <a:t> za </a:t>
            </a:r>
            <a:r>
              <a:rPr lang="cs-CZ" sz="1500" b="1" i="1" dirty="0" err="1" smtClean="0"/>
              <a:t>podmienok</a:t>
            </a:r>
            <a:r>
              <a:rPr lang="cs-CZ" sz="1500" b="1" i="1" dirty="0" smtClean="0"/>
              <a:t> uvedených v  </a:t>
            </a:r>
            <a:r>
              <a:rPr lang="cs-CZ" sz="1500" b="1" i="1" dirty="0" err="1" smtClean="0"/>
              <a:t>prevádzkovom</a:t>
            </a:r>
            <a:r>
              <a:rPr lang="cs-CZ" sz="1500" b="1" i="1" dirty="0" smtClean="0"/>
              <a:t> </a:t>
            </a:r>
            <a:r>
              <a:rPr lang="cs-CZ" sz="1500" b="1" i="1" dirty="0" err="1" smtClean="0"/>
              <a:t>poriadku</a:t>
            </a:r>
            <a:r>
              <a:rPr lang="cs-CZ" sz="1500" b="1" i="1" dirty="0" smtClean="0"/>
              <a:t> </a:t>
            </a:r>
            <a:r>
              <a:rPr lang="cs-CZ" sz="1500" b="1" i="1" dirty="0" err="1" smtClean="0"/>
              <a:t>prevádzkovateľa</a:t>
            </a:r>
            <a:r>
              <a:rPr lang="cs-CZ" sz="1500" b="1" i="1" dirty="0" smtClean="0"/>
              <a:t> </a:t>
            </a:r>
            <a:r>
              <a:rPr lang="cs-CZ" sz="1500" b="1" i="1" dirty="0" err="1" smtClean="0"/>
              <a:t>distribučnej</a:t>
            </a:r>
            <a:r>
              <a:rPr lang="cs-CZ" sz="1500" b="1" i="1" dirty="0" smtClean="0"/>
              <a:t> </a:t>
            </a:r>
            <a:r>
              <a:rPr lang="cs-CZ" sz="1500" b="1" i="1" dirty="0" err="1" smtClean="0"/>
              <a:t>sústavy</a:t>
            </a:r>
            <a:r>
              <a:rPr lang="cs-CZ" sz="1500" b="1" i="1" dirty="0" smtClean="0"/>
              <a:t>.</a:t>
            </a:r>
          </a:p>
          <a:p>
            <a:pPr>
              <a:buNone/>
            </a:pPr>
            <a:endParaRPr lang="sk-SK" sz="1600" dirty="0" smtClean="0"/>
          </a:p>
          <a:p>
            <a:pPr>
              <a:buNone/>
            </a:pPr>
            <a:r>
              <a:rPr lang="sk-SK" sz="1600" u="sng" dirty="0" smtClean="0"/>
              <a:t>Ustanovenie tichého súhlasu </a:t>
            </a:r>
          </a:p>
          <a:p>
            <a:pPr>
              <a:buNone/>
            </a:pPr>
            <a:r>
              <a:rPr lang="sk-SK" sz="1600" dirty="0" smtClean="0"/>
              <a:t>(3) PDS je </a:t>
            </a:r>
            <a:r>
              <a:rPr lang="sk-SK" sz="1600" dirty="0"/>
              <a:t>povinný zaslať stanovisko k rezervovanej kapacite </a:t>
            </a:r>
            <a:r>
              <a:rPr lang="sk-SK" sz="1600" dirty="0" smtClean="0"/>
              <a:t>s </a:t>
            </a:r>
            <a:r>
              <a:rPr lang="sk-SK" sz="1600" dirty="0"/>
              <a:t>platnosťou šesť mesiacov do 10 pracovných dní odo dňa doručenia žiadosti o stanovisko. Ak prevádzkovateľ distribučnej sústavy </a:t>
            </a:r>
            <a:r>
              <a:rPr lang="sk-SK" sz="1600" b="1" dirty="0"/>
              <a:t>nezašle stanovisko v lehote</a:t>
            </a:r>
            <a:r>
              <a:rPr lang="sk-SK" sz="1600" dirty="0"/>
              <a:t> podľa prvej vety, </a:t>
            </a:r>
            <a:r>
              <a:rPr lang="sk-SK" sz="1600" b="1" dirty="0"/>
              <a:t>žiadateľ môže uviesť malý zdroj do prevádzky po oznámení </a:t>
            </a:r>
            <a:r>
              <a:rPr lang="sk-SK" sz="1600" dirty="0"/>
              <a:t>podľa odseku 5.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sk-SK" sz="2800" b="1" dirty="0" smtClean="0"/>
              <a:t>§ 4b Výroba elektriny v lokálnom zdroji</a:t>
            </a:r>
          </a:p>
        </p:txBody>
      </p:sp>
      <p:sp>
        <p:nvSpPr>
          <p:cNvPr id="3" name="Zástupný symbol obsahu 2"/>
          <p:cNvSpPr>
            <a:spLocks noGrp="1"/>
          </p:cNvSpPr>
          <p:nvPr>
            <p:ph idx="1"/>
          </p:nvPr>
        </p:nvSpPr>
        <p:spPr>
          <a:xfrm>
            <a:off x="500034" y="1142984"/>
            <a:ext cx="8229600" cy="4525963"/>
          </a:xfrm>
        </p:spPr>
        <p:txBody>
          <a:bodyPr/>
          <a:lstStyle/>
          <a:p>
            <a:pPr lvl="1">
              <a:buFont typeface="Wingdings" pitchFamily="2" charset="2"/>
              <a:buChar char="v"/>
            </a:pPr>
            <a:r>
              <a:rPr lang="sk-SK" sz="1600" dirty="0" smtClean="0"/>
              <a:t>Lokálny zdroj =  odberné miesto identické s odovzdávacím miestom lokálneho zdroja (zariadenie na OZE do výšky rezervovanej kapacity odb. miesta)</a:t>
            </a:r>
          </a:p>
          <a:p>
            <a:pPr lvl="1">
              <a:buFont typeface="Wingdings" pitchFamily="2" charset="2"/>
              <a:buChar char="v"/>
            </a:pPr>
            <a:r>
              <a:rPr lang="sk-SK" sz="1600" dirty="0" smtClean="0"/>
              <a:t>Prednostné pripojenie + </a:t>
            </a:r>
            <a:r>
              <a:rPr lang="sk-SK" sz="1600" b="1" dirty="0" smtClean="0"/>
              <a:t>bezplatné pripojenie + bezplatnú výmenu určeného meradla</a:t>
            </a:r>
          </a:p>
          <a:p>
            <a:pPr lvl="1">
              <a:buFont typeface="Wingdings" pitchFamily="2" charset="2"/>
              <a:buChar char="v"/>
            </a:pPr>
            <a:r>
              <a:rPr lang="sk-SK" sz="1600" b="1" dirty="0" smtClean="0"/>
              <a:t>Podmienky</a:t>
            </a:r>
          </a:p>
          <a:p>
            <a:pPr lvl="2">
              <a:buFont typeface="Wingdings" pitchFamily="2" charset="2"/>
              <a:buChar char="ü"/>
            </a:pPr>
            <a:r>
              <a:rPr lang="sk-SK" sz="1600" dirty="0" smtClean="0"/>
              <a:t>mať uzatvorenú zmluvu o pripojení do DS,</a:t>
            </a:r>
          </a:p>
          <a:p>
            <a:pPr lvl="2">
              <a:buFont typeface="Wingdings" pitchFamily="2" charset="2"/>
              <a:buChar char="ü"/>
            </a:pPr>
            <a:r>
              <a:rPr lang="sk-SK" sz="1600" dirty="0" smtClean="0"/>
              <a:t>spĺňať obchodné a technické podmienky pripojenia lokálneho zdroja do DS,</a:t>
            </a:r>
          </a:p>
          <a:p>
            <a:pPr lvl="2">
              <a:buFont typeface="Wingdings" pitchFamily="2" charset="2"/>
              <a:buChar char="ü"/>
            </a:pPr>
            <a:r>
              <a:rPr lang="sk-SK" sz="1600" dirty="0" smtClean="0"/>
              <a:t>doručiť úplné oznámenie o prevádzke lokálneho zdroja prevádzkovateľovi distribučnej sústavy do skončenia platnosti stanoviska prevádzkovateľa distribučnej sústavy k rezervovanej kapacite; vzor oznámenia zverejní prevádzkovateľ distribučnej sústavy na svojom webovom sídle.</a:t>
            </a:r>
          </a:p>
          <a:p>
            <a:pPr lvl="1">
              <a:buFont typeface="Wingdings" pitchFamily="2" charset="2"/>
              <a:buChar char="v"/>
            </a:pPr>
            <a:r>
              <a:rPr lang="sk-SK" sz="1600" dirty="0">
                <a:solidFill>
                  <a:srgbClr val="00B0F0"/>
                </a:solidFill>
              </a:rPr>
              <a:t>Stanovisko prevádzkovateľa distribučnej sústavy k rezervovanej kapacite sa nevyžaduje pre lokálny zdroj s celkovým inštalovaným výkonom najviac </a:t>
            </a:r>
            <a:r>
              <a:rPr lang="sk-SK" sz="1600" dirty="0" smtClean="0">
                <a:solidFill>
                  <a:srgbClr val="00B0F0"/>
                </a:solidFill>
              </a:rPr>
              <a:t>100 </a:t>
            </a:r>
            <a:r>
              <a:rPr lang="sk-SK" sz="1600" dirty="0">
                <a:solidFill>
                  <a:srgbClr val="00B0F0"/>
                </a:solidFill>
              </a:rPr>
              <a:t>kW, ak žiadateľ o jeho pripojenie technicky zabezpečí, že elektrina vyrobená v lokálnom zdroji nebude dodávaná do </a:t>
            </a:r>
            <a:r>
              <a:rPr lang="sk-SK" sz="1600" dirty="0" smtClean="0">
                <a:solidFill>
                  <a:srgbClr val="00B0F0"/>
                </a:solidFill>
              </a:rPr>
              <a:t>sústavy. Tým </a:t>
            </a:r>
            <a:r>
              <a:rPr lang="sk-SK" sz="1600" dirty="0">
                <a:solidFill>
                  <a:srgbClr val="00B0F0"/>
                </a:solidFill>
              </a:rPr>
              <a:t>nie je dotknuté právo výrobcu elektriny v lokálnom zdroji podľa prvej vety požiadať o zvýšenie maximálnej rezervovanej kapacity na účely dodávania elektriny vyrobenej v lokálnom zdroji do sústavy.</a:t>
            </a:r>
            <a:endParaRPr lang="sk-SK" sz="1600" dirty="0" smtClean="0">
              <a:solidFill>
                <a:srgbClr val="00B0F0"/>
              </a:solidFill>
            </a:endParaRPr>
          </a:p>
          <a:p>
            <a:pPr lvl="1">
              <a:buFont typeface="Wingdings" pitchFamily="2" charset="2"/>
              <a:buChar char="v"/>
            </a:pPr>
            <a:r>
              <a:rPr lang="sk-SK" sz="1600" b="1" dirty="0" smtClean="0"/>
              <a:t>Neuplatňuje sa tarifa za prevádzkovanie systému (TPS) na základe vydaného potvrdenia URSO</a:t>
            </a:r>
            <a:r>
              <a:rPr lang="sk-SK" sz="1400" dirty="0" smtClean="0"/>
              <a:t/>
            </a:r>
            <a:br>
              <a:rPr lang="sk-SK" sz="1400" dirty="0" smtClean="0"/>
            </a:br>
            <a:endParaRPr lang="sk-SK" sz="11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457200"/>
            <a:ext cx="8458200" cy="6078587"/>
          </a:xfrm>
          <a:prstGeom prst="rect">
            <a:avLst/>
          </a:prstGeom>
          <a:noFill/>
          <a:ln w="9525">
            <a:noFill/>
            <a:miter lim="800000"/>
            <a:headEnd/>
            <a:tailEnd/>
          </a:ln>
        </p:spPr>
        <p:txBody>
          <a:bodyPr>
            <a:spAutoFit/>
          </a:bodyPr>
          <a:lstStyle/>
          <a:p>
            <a:pPr eaLnBrk="0" hangingPunct="0">
              <a:spcBef>
                <a:spcPct val="50000"/>
              </a:spcBef>
              <a:buFont typeface="Wingdings" pitchFamily="2" charset="2"/>
              <a:buNone/>
            </a:pPr>
            <a:r>
              <a:rPr lang="sk-SK" altLang="sk-SK" sz="1600" b="1" dirty="0">
                <a:solidFill>
                  <a:srgbClr val="00B0F0"/>
                </a:solidFill>
              </a:rPr>
              <a:t>§ </a:t>
            </a:r>
            <a:r>
              <a:rPr lang="sk-SK" altLang="sk-SK" sz="1600" b="1" dirty="0" smtClean="0">
                <a:solidFill>
                  <a:srgbClr val="00B0F0"/>
                </a:solidFill>
              </a:rPr>
              <a:t>14h Preukazovanie </a:t>
            </a:r>
            <a:r>
              <a:rPr lang="sk-SK" altLang="sk-SK" sz="1600" b="1" dirty="0">
                <a:solidFill>
                  <a:srgbClr val="00B0F0"/>
                </a:solidFill>
              </a:rPr>
              <a:t>kritérií udržateľnosti a úspor emisií skleníkových plynov pre </a:t>
            </a:r>
            <a:r>
              <a:rPr lang="sk-SK" altLang="sk-SK" sz="1600" b="1" dirty="0" err="1">
                <a:solidFill>
                  <a:srgbClr val="00B0F0"/>
                </a:solidFill>
              </a:rPr>
              <a:t>biopalivá</a:t>
            </a:r>
            <a:r>
              <a:rPr lang="sk-SK" altLang="sk-SK" sz="1600" b="1" dirty="0">
                <a:solidFill>
                  <a:srgbClr val="00B0F0"/>
                </a:solidFill>
              </a:rPr>
              <a:t>, </a:t>
            </a:r>
            <a:r>
              <a:rPr lang="sk-SK" altLang="sk-SK" sz="1600" b="1" dirty="0" err="1">
                <a:solidFill>
                  <a:srgbClr val="00B0F0"/>
                </a:solidFill>
              </a:rPr>
              <a:t>biokvapaliny</a:t>
            </a:r>
            <a:r>
              <a:rPr lang="sk-SK" altLang="sk-SK" sz="1600" b="1" dirty="0">
                <a:solidFill>
                  <a:srgbClr val="00B0F0"/>
                </a:solidFill>
              </a:rPr>
              <a:t> a palivá z biomasy</a:t>
            </a:r>
          </a:p>
          <a:p>
            <a:pPr>
              <a:spcBef>
                <a:spcPct val="50000"/>
              </a:spcBef>
              <a:buFont typeface="Wingdings" pitchFamily="2" charset="2"/>
              <a:buNone/>
            </a:pPr>
            <a:endParaRPr lang="sk-SK" altLang="sk-SK" sz="1400" b="1" dirty="0" smtClean="0"/>
          </a:p>
          <a:p>
            <a:pPr>
              <a:spcBef>
                <a:spcPct val="50000"/>
              </a:spcBef>
              <a:buFont typeface="Wingdings" pitchFamily="2" charset="2"/>
              <a:buNone/>
            </a:pPr>
            <a:r>
              <a:rPr lang="sk-SK" altLang="sk-SK" sz="1400" b="1" dirty="0" smtClean="0"/>
              <a:t>Splnenie kritérií trvalej udržateľnosti (KTU) = plnenie kritérií udržateľnosti + úspory emisií skleníkových plynov </a:t>
            </a:r>
          </a:p>
          <a:p>
            <a:pPr>
              <a:spcBef>
                <a:spcPct val="50000"/>
              </a:spcBef>
              <a:buFont typeface="Wingdings" pitchFamily="2" charset="2"/>
              <a:buNone/>
            </a:pPr>
            <a:r>
              <a:rPr lang="sk-SK" altLang="sk-SK" sz="1400" dirty="0" smtClean="0">
                <a:solidFill>
                  <a:srgbClr val="00B0F0"/>
                </a:solidFill>
              </a:rPr>
              <a:t>(</a:t>
            </a:r>
            <a:r>
              <a:rPr lang="sk-SK" altLang="sk-SK" sz="1400" dirty="0">
                <a:solidFill>
                  <a:srgbClr val="00B0F0"/>
                </a:solidFill>
              </a:rPr>
              <a:t>1) Energia z </a:t>
            </a:r>
            <a:r>
              <a:rPr lang="sk-SK" altLang="sk-SK" sz="1400" dirty="0" err="1">
                <a:solidFill>
                  <a:srgbClr val="00B0F0"/>
                </a:solidFill>
              </a:rPr>
              <a:t>biopalív</a:t>
            </a:r>
            <a:r>
              <a:rPr lang="sk-SK" altLang="sk-SK" sz="1400" dirty="0">
                <a:solidFill>
                  <a:srgbClr val="00B0F0"/>
                </a:solidFill>
              </a:rPr>
              <a:t>, </a:t>
            </a:r>
            <a:r>
              <a:rPr lang="sk-SK" altLang="sk-SK" sz="1400" dirty="0" err="1">
                <a:solidFill>
                  <a:srgbClr val="00B0F0"/>
                </a:solidFill>
              </a:rPr>
              <a:t>biokvapalín</a:t>
            </a:r>
            <a:r>
              <a:rPr lang="sk-SK" altLang="sk-SK" sz="1400" dirty="0">
                <a:solidFill>
                  <a:srgbClr val="00B0F0"/>
                </a:solidFill>
              </a:rPr>
              <a:t> a palív z biomasy využívaných v zariadeniach podľa odsekov 2 a 3 sa zohľadňuje na účely plnenia povinností podľa tohto zákona, posudzovania oprávnenosti finančnej podpory a plnenia cieľa pre obnoviteľné zdroje energie uvedeného v integrovanom národnom energetickom a klimatickom pláne, ak </a:t>
            </a:r>
            <a:r>
              <a:rPr lang="sk-SK" altLang="sk-SK" sz="1400" dirty="0" err="1">
                <a:solidFill>
                  <a:srgbClr val="00B0F0"/>
                </a:solidFill>
              </a:rPr>
              <a:t>biopalivá</a:t>
            </a:r>
            <a:r>
              <a:rPr lang="sk-SK" altLang="sk-SK" sz="1400" dirty="0">
                <a:solidFill>
                  <a:srgbClr val="00B0F0"/>
                </a:solidFill>
              </a:rPr>
              <a:t>, </a:t>
            </a:r>
            <a:r>
              <a:rPr lang="sk-SK" altLang="sk-SK" sz="1400" dirty="0" err="1">
                <a:solidFill>
                  <a:srgbClr val="00B0F0"/>
                </a:solidFill>
              </a:rPr>
              <a:t>biokvapaliny</a:t>
            </a:r>
            <a:r>
              <a:rPr lang="sk-SK" altLang="sk-SK" sz="1400" dirty="0">
                <a:solidFill>
                  <a:srgbClr val="00B0F0"/>
                </a:solidFill>
              </a:rPr>
              <a:t> a palivá z biomasy spĺňajú kritériá trvalej udržateľnosti.</a:t>
            </a: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(2) Splnenie kritérií trvalej udržateľnosti palív z biomasy sa vyžaduje pre zariadenia na výrobu elektriny a zariadenia na výrobu tepla s celkovým menovitým tepelným príkonom aspoň</a:t>
            </a:r>
          </a:p>
          <a:p>
            <a:pPr>
              <a:spcBef>
                <a:spcPct val="50000"/>
              </a:spcBef>
              <a:buFont typeface="Wingdings" pitchFamily="2" charset="2"/>
              <a:buNone/>
            </a:pPr>
            <a:r>
              <a:rPr lang="sk-SK" altLang="sk-SK" sz="1400" dirty="0">
                <a:solidFill>
                  <a:srgbClr val="00B0F0"/>
                </a:solidFill>
              </a:rPr>
              <a:t>a) </a:t>
            </a:r>
            <a:r>
              <a:rPr lang="sk-SK" altLang="sk-SK" sz="1400" b="1" dirty="0">
                <a:solidFill>
                  <a:srgbClr val="00B0F0"/>
                </a:solidFill>
              </a:rPr>
              <a:t>20 MW, ak sa používajú tuhé palivá z biomasy, alebo</a:t>
            </a:r>
          </a:p>
          <a:p>
            <a:pPr>
              <a:spcBef>
                <a:spcPct val="50000"/>
              </a:spcBef>
              <a:buFont typeface="Wingdings" pitchFamily="2" charset="2"/>
              <a:buNone/>
            </a:pPr>
            <a:r>
              <a:rPr lang="sk-SK" altLang="sk-SK" sz="1400" dirty="0">
                <a:solidFill>
                  <a:srgbClr val="00B0F0"/>
                </a:solidFill>
              </a:rPr>
              <a:t>b) 2 MW, ak sa používajú plynné palivá z biomasy.</a:t>
            </a: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(3) Splnenie kritérií trvalej udržateľnosti palív z biomasy sa vyžaduje aj pre zariadenia na výrobu elektriny a zariadenia na výrobu tepla, ak  je splnenie kritérií trvalej udržateľnosti podmienkou poskytnutia finančných prostriedkov na ich výstavbu, rekonštrukciu alebo modernizáciu z mechanizmu na podporu obnovy a </a:t>
            </a:r>
            <a:r>
              <a:rPr lang="sk-SK" altLang="sk-SK" sz="1400" dirty="0" smtClean="0">
                <a:solidFill>
                  <a:srgbClr val="00B0F0"/>
                </a:solidFill>
              </a:rPr>
              <a:t>odolnosti </a:t>
            </a:r>
            <a:r>
              <a:rPr lang="sk-SK" altLang="sk-SK" sz="1400" dirty="0">
                <a:solidFill>
                  <a:srgbClr val="00B0F0"/>
                </a:solidFill>
              </a:rPr>
              <a:t>alebo z fondov Európskej </a:t>
            </a:r>
            <a:r>
              <a:rPr lang="sk-SK" altLang="sk-SK" sz="1400" dirty="0" smtClean="0">
                <a:solidFill>
                  <a:srgbClr val="00B0F0"/>
                </a:solidFill>
              </a:rPr>
              <a:t>únie.</a:t>
            </a:r>
          </a:p>
          <a:p>
            <a:pPr>
              <a:spcBef>
                <a:spcPct val="50000"/>
              </a:spcBef>
              <a:buFont typeface="Wingdings" pitchFamily="2" charset="2"/>
              <a:buNone/>
            </a:pPr>
            <a:endParaRPr lang="sk-SK" altLang="sk-SK" sz="1400" dirty="0" smtClean="0">
              <a:solidFill>
                <a:srgbClr val="00B0F0"/>
              </a:solidFill>
            </a:endParaRPr>
          </a:p>
          <a:p>
            <a:pPr>
              <a:spcBef>
                <a:spcPct val="50000"/>
              </a:spcBef>
              <a:buFont typeface="Wingdings" pitchFamily="2" charset="2"/>
              <a:buNone/>
            </a:pPr>
            <a:r>
              <a:rPr lang="sk-SK" altLang="sk-SK" sz="1400" dirty="0">
                <a:solidFill>
                  <a:srgbClr val="00B0F0"/>
                </a:solidFill>
              </a:rPr>
              <a:t>(4) Splnenie kritérií trvalej udržateľnosti preukazuje výrobca </a:t>
            </a:r>
            <a:r>
              <a:rPr lang="sk-SK" altLang="sk-SK" sz="1400" dirty="0" err="1">
                <a:solidFill>
                  <a:srgbClr val="00B0F0"/>
                </a:solidFill>
              </a:rPr>
              <a:t>biopaliva</a:t>
            </a:r>
            <a:r>
              <a:rPr lang="sk-SK" altLang="sk-SK" sz="1400" dirty="0">
                <a:solidFill>
                  <a:srgbClr val="00B0F0"/>
                </a:solidFill>
              </a:rPr>
              <a:t>, </a:t>
            </a:r>
            <a:r>
              <a:rPr lang="sk-SK" altLang="sk-SK" sz="1400" dirty="0" err="1">
                <a:solidFill>
                  <a:srgbClr val="00B0F0"/>
                </a:solidFill>
              </a:rPr>
              <a:t>biokvapaliny</a:t>
            </a:r>
            <a:r>
              <a:rPr lang="sk-SK" altLang="sk-SK" sz="1400" dirty="0">
                <a:solidFill>
                  <a:srgbClr val="00B0F0"/>
                </a:solidFill>
              </a:rPr>
              <a:t> alebo palív z biomasy vydaním potvrdenia o udržateľnosti, v ktorom uvedie aj výšku úspor emisií skleníkových plynov. </a:t>
            </a:r>
          </a:p>
        </p:txBody>
      </p:sp>
    </p:spTree>
    <p:extLst>
      <p:ext uri="{BB962C8B-B14F-4D97-AF65-F5344CB8AC3E}">
        <p14:creationId xmlns:p14="http://schemas.microsoft.com/office/powerpoint/2010/main" val="16011022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457200"/>
            <a:ext cx="8458200" cy="5863144"/>
          </a:xfrm>
          <a:prstGeom prst="rect">
            <a:avLst/>
          </a:prstGeom>
          <a:noFill/>
          <a:ln w="9525">
            <a:noFill/>
            <a:miter lim="800000"/>
            <a:headEnd/>
            <a:tailEnd/>
          </a:ln>
        </p:spPr>
        <p:txBody>
          <a:bodyPr>
            <a:spAutoFit/>
          </a:bodyPr>
          <a:lstStyle/>
          <a:p>
            <a:pPr eaLnBrk="0" hangingPunct="0">
              <a:spcBef>
                <a:spcPct val="50000"/>
              </a:spcBef>
              <a:buFont typeface="Wingdings" pitchFamily="2" charset="2"/>
              <a:buNone/>
            </a:pPr>
            <a:r>
              <a:rPr lang="sk-SK" altLang="sk-SK" sz="1600" b="1" dirty="0">
                <a:solidFill>
                  <a:srgbClr val="00B0F0"/>
                </a:solidFill>
              </a:rPr>
              <a:t>§ </a:t>
            </a:r>
            <a:r>
              <a:rPr lang="sk-SK" altLang="sk-SK" sz="1600" b="1" dirty="0" smtClean="0">
                <a:solidFill>
                  <a:srgbClr val="00B0F0"/>
                </a:solidFill>
              </a:rPr>
              <a:t>14h Preukazovanie </a:t>
            </a:r>
            <a:r>
              <a:rPr lang="sk-SK" altLang="sk-SK" sz="1600" b="1" dirty="0">
                <a:solidFill>
                  <a:srgbClr val="00B0F0"/>
                </a:solidFill>
              </a:rPr>
              <a:t>kritérií udržateľnosti a úspor emisií skleníkových plynov pre </a:t>
            </a:r>
            <a:r>
              <a:rPr lang="sk-SK" altLang="sk-SK" sz="1600" b="1" dirty="0" err="1">
                <a:solidFill>
                  <a:srgbClr val="00B0F0"/>
                </a:solidFill>
              </a:rPr>
              <a:t>biopalivá</a:t>
            </a:r>
            <a:r>
              <a:rPr lang="sk-SK" altLang="sk-SK" sz="1600" b="1" dirty="0">
                <a:solidFill>
                  <a:srgbClr val="00B0F0"/>
                </a:solidFill>
              </a:rPr>
              <a:t>, </a:t>
            </a:r>
            <a:r>
              <a:rPr lang="sk-SK" altLang="sk-SK" sz="1600" b="1" dirty="0" err="1">
                <a:solidFill>
                  <a:srgbClr val="00B0F0"/>
                </a:solidFill>
              </a:rPr>
              <a:t>biokvapaliny</a:t>
            </a:r>
            <a:r>
              <a:rPr lang="sk-SK" altLang="sk-SK" sz="1600" b="1" dirty="0">
                <a:solidFill>
                  <a:srgbClr val="00B0F0"/>
                </a:solidFill>
              </a:rPr>
              <a:t> a palivá z biomasy</a:t>
            </a:r>
          </a:p>
          <a:p>
            <a:pPr>
              <a:spcBef>
                <a:spcPct val="50000"/>
              </a:spcBef>
              <a:buFont typeface="Wingdings" pitchFamily="2" charset="2"/>
              <a:buNone/>
            </a:pPr>
            <a:r>
              <a:rPr lang="sk-SK" altLang="sk-SK" sz="1400" dirty="0">
                <a:solidFill>
                  <a:srgbClr val="FF0000"/>
                </a:solidFill>
              </a:rPr>
              <a:t>(5) Splnenie kritérií udržateľnosti preukazuje pestovateľ alebo dodávateľ biomasy vyhlásením pestovateľa alebo dodávateľa biomasy</a:t>
            </a:r>
            <a:r>
              <a:rPr lang="sk-SK" altLang="sk-SK" sz="1400" dirty="0">
                <a:solidFill>
                  <a:srgbClr val="00B0F0"/>
                </a:solidFill>
              </a:rPr>
              <a:t>. Náležitosti vyhlásenia pestovateľa alebo dodávateľa biomasy ustanoví všeobecne záväzný právny predpis, ktorý vydá Ministerstvo pôdohospodárstva a rozvoja vidieka Slovenskej republiky.</a:t>
            </a: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(6) Právnická osoba alebo fyzická osoba, ktorá je dodávateľom biomasy alebo suroviny alebo ktorá vyrába </a:t>
            </a:r>
            <a:r>
              <a:rPr lang="sk-SK" altLang="sk-SK" sz="1400" dirty="0" err="1">
                <a:solidFill>
                  <a:srgbClr val="00B0F0"/>
                </a:solidFill>
              </a:rPr>
              <a:t>biopalivo</a:t>
            </a:r>
            <a:r>
              <a:rPr lang="sk-SK" altLang="sk-SK" sz="1400" dirty="0">
                <a:solidFill>
                  <a:srgbClr val="00B0F0"/>
                </a:solidFill>
              </a:rPr>
              <a:t>, </a:t>
            </a:r>
            <a:r>
              <a:rPr lang="sk-SK" altLang="sk-SK" sz="1400" dirty="0" err="1">
                <a:solidFill>
                  <a:srgbClr val="00B0F0"/>
                </a:solidFill>
              </a:rPr>
              <a:t>biokvapalinu</a:t>
            </a:r>
            <a:r>
              <a:rPr lang="sk-SK" altLang="sk-SK" sz="1400" dirty="0">
                <a:solidFill>
                  <a:srgbClr val="00B0F0"/>
                </a:solidFill>
              </a:rPr>
              <a:t> alebo palivo z biomasy, má právo vydať potvrdenie o udržateľnosti, ak sa voči nej vykonáva dohľad podľa § 14b ods. 3. </a:t>
            </a: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(7) Právnická osoba alebo fyzická osoba je povinná pri vydaní potvrdenia o udržateľnosti  použiť systém hmotnostnej bilancie a uchovávať jeho prílohu podľa § 14b ods. 4 aspoň päť rokov.</a:t>
            </a: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(8) </a:t>
            </a:r>
            <a:r>
              <a:rPr lang="sk-SK" altLang="sk-SK" sz="1400" dirty="0" err="1">
                <a:solidFill>
                  <a:srgbClr val="00B0F0"/>
                </a:solidFill>
              </a:rPr>
              <a:t>Biopalivá</a:t>
            </a:r>
            <a:r>
              <a:rPr lang="sk-SK" altLang="sk-SK" sz="1400" dirty="0">
                <a:solidFill>
                  <a:srgbClr val="00B0F0"/>
                </a:solidFill>
              </a:rPr>
              <a:t>, </a:t>
            </a:r>
            <a:r>
              <a:rPr lang="sk-SK" altLang="sk-SK" sz="1400" dirty="0" err="1">
                <a:solidFill>
                  <a:srgbClr val="00B0F0"/>
                </a:solidFill>
              </a:rPr>
              <a:t>biokvapaliny</a:t>
            </a:r>
            <a:r>
              <a:rPr lang="sk-SK" altLang="sk-SK" sz="1400" dirty="0">
                <a:solidFill>
                  <a:srgbClr val="00B0F0"/>
                </a:solidFill>
              </a:rPr>
              <a:t> a palivá z biomasy vyrábané z odpadu a zo zvyškov, ktoré pochádzajú z poľnohospodárskej pôdy, spĺňajú kritériá udržateľnosti, ak dodávatelia suroviny na ich výrobu dodržiavajú povinnosti týkajúce sa kontroly bilancie uhlíka a riadenia kvality pôdy a uhlíka v pôde podľa osobitného </a:t>
            </a:r>
            <a:r>
              <a:rPr lang="sk-SK" altLang="sk-SK" sz="1400" dirty="0" smtClean="0">
                <a:solidFill>
                  <a:srgbClr val="00B0F0"/>
                </a:solidFill>
              </a:rPr>
              <a:t>predpisu.</a:t>
            </a:r>
            <a:endParaRPr lang="sk-SK" altLang="sk-SK" sz="1400" dirty="0">
              <a:solidFill>
                <a:srgbClr val="00B0F0"/>
              </a:solidFill>
            </a:endParaRPr>
          </a:p>
          <a:p>
            <a:pPr>
              <a:spcBef>
                <a:spcPct val="50000"/>
              </a:spcBef>
              <a:buFont typeface="Wingdings" pitchFamily="2" charset="2"/>
              <a:buNone/>
            </a:pPr>
            <a:endParaRPr lang="sk-SK" altLang="sk-SK" sz="1400" dirty="0">
              <a:solidFill>
                <a:srgbClr val="00B0F0"/>
              </a:solidFill>
            </a:endParaRPr>
          </a:p>
          <a:p>
            <a:pPr>
              <a:spcBef>
                <a:spcPct val="50000"/>
              </a:spcBef>
              <a:buFont typeface="Wingdings" pitchFamily="2" charset="2"/>
              <a:buNone/>
            </a:pPr>
            <a:r>
              <a:rPr lang="sk-SK" altLang="sk-SK" sz="1400" dirty="0">
                <a:solidFill>
                  <a:srgbClr val="00B0F0"/>
                </a:solidFill>
              </a:rPr>
              <a:t>(9) </a:t>
            </a:r>
            <a:r>
              <a:rPr lang="sk-SK" altLang="sk-SK" sz="1400" dirty="0" err="1">
                <a:solidFill>
                  <a:srgbClr val="00B0F0"/>
                </a:solidFill>
              </a:rPr>
              <a:t>Biopalivá</a:t>
            </a:r>
            <a:r>
              <a:rPr lang="sk-SK" altLang="sk-SK" sz="1400" dirty="0">
                <a:solidFill>
                  <a:srgbClr val="00B0F0"/>
                </a:solidFill>
              </a:rPr>
              <a:t>, </a:t>
            </a:r>
            <a:r>
              <a:rPr lang="sk-SK" altLang="sk-SK" sz="1400" dirty="0" err="1">
                <a:solidFill>
                  <a:srgbClr val="00B0F0"/>
                </a:solidFill>
              </a:rPr>
              <a:t>biokvapaliny</a:t>
            </a:r>
            <a:r>
              <a:rPr lang="sk-SK" altLang="sk-SK" sz="1400" dirty="0">
                <a:solidFill>
                  <a:srgbClr val="00B0F0"/>
                </a:solidFill>
              </a:rPr>
              <a:t> a palivá z biomasy vyrobené z lesnej biomasy vrátane stromov, ktoré boli vyťažené ako súčasť opatrení na ochranu lesa alebo ako súčasť opatrení spojených s odstraňovaním následkov pôsobenia škodlivých činiteľov v lesoch spĺňajú kritériá udržateľnosti, ak má dodávateľ lesnej biomasy hospodárske opatrenie odsúhlasené orgánom štátnej správy lesného hospodárstva alebo schválený program starostlivosti o lesy.</a:t>
            </a:r>
          </a:p>
        </p:txBody>
      </p:sp>
    </p:spTree>
    <p:extLst>
      <p:ext uri="{BB962C8B-B14F-4D97-AF65-F5344CB8AC3E}">
        <p14:creationId xmlns:p14="http://schemas.microsoft.com/office/powerpoint/2010/main" val="18971381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457200"/>
            <a:ext cx="8458200" cy="6247864"/>
          </a:xfrm>
          <a:prstGeom prst="rect">
            <a:avLst/>
          </a:prstGeom>
          <a:noFill/>
          <a:ln w="9525">
            <a:noFill/>
            <a:miter lim="800000"/>
            <a:headEnd/>
            <a:tailEnd/>
          </a:ln>
        </p:spPr>
        <p:txBody>
          <a:bodyPr>
            <a:spAutoFit/>
          </a:bodyPr>
          <a:lstStyle/>
          <a:p>
            <a:pPr eaLnBrk="0" hangingPunct="0">
              <a:spcBef>
                <a:spcPct val="50000"/>
              </a:spcBef>
              <a:buFont typeface="Wingdings" pitchFamily="2" charset="2"/>
              <a:buNone/>
            </a:pPr>
            <a:r>
              <a:rPr lang="sk-SK" altLang="sk-SK" sz="1600" b="1" dirty="0" smtClean="0">
                <a:solidFill>
                  <a:srgbClr val="00B0F0"/>
                </a:solidFill>
              </a:rPr>
              <a:t>§ 14i Povinnosti </a:t>
            </a:r>
            <a:r>
              <a:rPr lang="sk-SK" altLang="sk-SK" sz="1600" b="1" dirty="0">
                <a:solidFill>
                  <a:srgbClr val="00B0F0"/>
                </a:solidFill>
              </a:rPr>
              <a:t>výrobcu elektriny a výrobcu tepla z biomasy</a:t>
            </a:r>
          </a:p>
          <a:p>
            <a:pPr marL="342900" indent="-342900" eaLnBrk="0" hangingPunct="0">
              <a:spcBef>
                <a:spcPts val="0"/>
              </a:spcBef>
              <a:buFont typeface="Wingdings" pitchFamily="2" charset="2"/>
              <a:buAutoNum type="arabicParenBoth"/>
            </a:pPr>
            <a:r>
              <a:rPr lang="sk-SK" altLang="sk-SK" sz="1600" dirty="0" smtClean="0">
                <a:solidFill>
                  <a:srgbClr val="00B0F0"/>
                </a:solidFill>
              </a:rPr>
              <a:t>Ak </a:t>
            </a:r>
            <a:r>
              <a:rPr lang="sk-SK" altLang="sk-SK" sz="1600" dirty="0">
                <a:solidFill>
                  <a:srgbClr val="00B0F0"/>
                </a:solidFill>
              </a:rPr>
              <a:t>sa pre zariadenie podľa § 14h vyžaduje splnenie kritérií trvalej udržateľnosti pre </a:t>
            </a:r>
            <a:r>
              <a:rPr lang="sk-SK" altLang="sk-SK" sz="1600" dirty="0" err="1">
                <a:solidFill>
                  <a:srgbClr val="00B0F0"/>
                </a:solidFill>
              </a:rPr>
              <a:t>biokvapalinu</a:t>
            </a:r>
            <a:r>
              <a:rPr lang="sk-SK" altLang="sk-SK" sz="1600" dirty="0">
                <a:solidFill>
                  <a:srgbClr val="00B0F0"/>
                </a:solidFill>
              </a:rPr>
              <a:t> alebo palivo z biomasy, výrobca elektriny a výrobca tepla je povinný </a:t>
            </a:r>
            <a:endParaRPr lang="sk-SK" altLang="sk-SK" sz="1600" dirty="0" smtClean="0">
              <a:solidFill>
                <a:srgbClr val="00B0F0"/>
              </a:solidFill>
            </a:endParaRPr>
          </a:p>
          <a:p>
            <a:pPr eaLnBrk="0" hangingPunct="0">
              <a:spcBef>
                <a:spcPts val="0"/>
              </a:spcBef>
            </a:pPr>
            <a:endParaRPr lang="sk-SK" altLang="sk-SK" sz="1600" dirty="0">
              <a:solidFill>
                <a:srgbClr val="00B0F0"/>
              </a:solidFill>
            </a:endParaRPr>
          </a:p>
          <a:p>
            <a:pPr eaLnBrk="0" hangingPunct="0">
              <a:spcBef>
                <a:spcPts val="0"/>
              </a:spcBef>
              <a:buFont typeface="Wingdings" pitchFamily="2" charset="2"/>
              <a:buNone/>
            </a:pPr>
            <a:r>
              <a:rPr lang="sk-SK" altLang="sk-SK" sz="1600" dirty="0">
                <a:solidFill>
                  <a:srgbClr val="00B0F0"/>
                </a:solidFill>
              </a:rPr>
              <a:t>a) do 31. januára vykonať bilanciu spotreby </a:t>
            </a:r>
            <a:r>
              <a:rPr lang="sk-SK" altLang="sk-SK" sz="1600" dirty="0" err="1">
                <a:solidFill>
                  <a:srgbClr val="00B0F0"/>
                </a:solidFill>
              </a:rPr>
              <a:t>biokvapaliny</a:t>
            </a:r>
            <a:r>
              <a:rPr lang="sk-SK" altLang="sk-SK" sz="1600" dirty="0">
                <a:solidFill>
                  <a:srgbClr val="00B0F0"/>
                </a:solidFill>
              </a:rPr>
              <a:t> a palív z biomasy za predchádzajúci kalendárny rok,</a:t>
            </a:r>
          </a:p>
          <a:p>
            <a:pPr eaLnBrk="0" hangingPunct="0">
              <a:spcBef>
                <a:spcPts val="0"/>
              </a:spcBef>
              <a:buFont typeface="Wingdings" pitchFamily="2" charset="2"/>
              <a:buNone/>
            </a:pPr>
            <a:r>
              <a:rPr lang="sk-SK" altLang="sk-SK" sz="1600" dirty="0">
                <a:solidFill>
                  <a:srgbClr val="00B0F0"/>
                </a:solidFill>
              </a:rPr>
              <a:t>b) do 31. januára zverejniť na svojom webovom sídle informácie o geografickom pôvode a druhu biomasy použitej na výrobu </a:t>
            </a:r>
            <a:r>
              <a:rPr lang="sk-SK" altLang="sk-SK" sz="1600" dirty="0" err="1">
                <a:solidFill>
                  <a:srgbClr val="00B0F0"/>
                </a:solidFill>
              </a:rPr>
              <a:t>biokvapalín</a:t>
            </a:r>
            <a:r>
              <a:rPr lang="sk-SK" altLang="sk-SK" sz="1600" dirty="0">
                <a:solidFill>
                  <a:srgbClr val="00B0F0"/>
                </a:solidFill>
              </a:rPr>
              <a:t> alebo palív z biomasy za každého dodávateľa paliva a každoročne tieto údaje aktualizovať</a:t>
            </a:r>
            <a:r>
              <a:rPr lang="sk-SK" altLang="sk-SK" sz="1600" dirty="0" smtClean="0">
                <a:solidFill>
                  <a:srgbClr val="00B0F0"/>
                </a:solidFill>
              </a:rPr>
              <a:t>.</a:t>
            </a:r>
          </a:p>
          <a:p>
            <a:pPr eaLnBrk="0" hangingPunct="0">
              <a:spcBef>
                <a:spcPts val="0"/>
              </a:spcBef>
              <a:buFont typeface="Wingdings" pitchFamily="2" charset="2"/>
              <a:buNone/>
            </a:pPr>
            <a:endParaRPr lang="sk-SK" altLang="sk-SK" sz="1600" dirty="0">
              <a:solidFill>
                <a:srgbClr val="00B0F0"/>
              </a:solidFill>
            </a:endParaRPr>
          </a:p>
          <a:p>
            <a:pPr eaLnBrk="0" hangingPunct="0">
              <a:spcBef>
                <a:spcPts val="0"/>
              </a:spcBef>
              <a:buFont typeface="Wingdings" pitchFamily="2" charset="2"/>
              <a:buNone/>
            </a:pPr>
            <a:r>
              <a:rPr lang="sk-SK" altLang="sk-SK" sz="1600" dirty="0" smtClean="0">
                <a:solidFill>
                  <a:srgbClr val="00B0F0"/>
                </a:solidFill>
              </a:rPr>
              <a:t>(</a:t>
            </a:r>
            <a:r>
              <a:rPr lang="sk-SK" altLang="sk-SK" sz="1600" dirty="0">
                <a:solidFill>
                  <a:srgbClr val="00B0F0"/>
                </a:solidFill>
              </a:rPr>
              <a:t>2) Výrobca elektriny a výrobca tepla podľa odseku 1 preukazuje splnenie kritérií trvalej udržateľnosti</a:t>
            </a:r>
          </a:p>
          <a:p>
            <a:pPr eaLnBrk="0" hangingPunct="0">
              <a:spcBef>
                <a:spcPts val="0"/>
              </a:spcBef>
              <a:buFont typeface="Wingdings" pitchFamily="2" charset="2"/>
              <a:buNone/>
            </a:pPr>
            <a:r>
              <a:rPr lang="sk-SK" altLang="sk-SK" sz="1600" dirty="0">
                <a:solidFill>
                  <a:srgbClr val="00B0F0"/>
                </a:solidFill>
              </a:rPr>
              <a:t>a) potvrdením o udržateľnosti získaným od dodávateľa palív z biomasy alebo</a:t>
            </a:r>
          </a:p>
          <a:p>
            <a:pPr eaLnBrk="0" hangingPunct="0">
              <a:spcBef>
                <a:spcPts val="0"/>
              </a:spcBef>
              <a:buFont typeface="Wingdings" pitchFamily="2" charset="2"/>
              <a:buNone/>
            </a:pPr>
            <a:r>
              <a:rPr lang="sk-SK" altLang="sk-SK" sz="1600" dirty="0">
                <a:solidFill>
                  <a:srgbClr val="00B0F0"/>
                </a:solidFill>
              </a:rPr>
              <a:t>b) potvrdením o udržateľnosti, ktoré výrobca elektriny alebo výrobca tepla vydal pre </a:t>
            </a:r>
            <a:r>
              <a:rPr lang="sk-SK" altLang="sk-SK" sz="1600" dirty="0" err="1">
                <a:solidFill>
                  <a:srgbClr val="00B0F0"/>
                </a:solidFill>
              </a:rPr>
              <a:t>biokvapalinu</a:t>
            </a:r>
            <a:r>
              <a:rPr lang="sk-SK" altLang="sk-SK" sz="1600" dirty="0">
                <a:solidFill>
                  <a:srgbClr val="00B0F0"/>
                </a:solidFill>
              </a:rPr>
              <a:t> alebo palivo z biomasy, ktoré ním boli vyrobené a využité v jeho zariadení. </a:t>
            </a:r>
            <a:endParaRPr lang="sk-SK" altLang="sk-SK" sz="1600" dirty="0" smtClean="0">
              <a:solidFill>
                <a:srgbClr val="00B0F0"/>
              </a:solidFill>
            </a:endParaRPr>
          </a:p>
          <a:p>
            <a:pPr eaLnBrk="0" hangingPunct="0">
              <a:spcBef>
                <a:spcPts val="0"/>
              </a:spcBef>
              <a:buFont typeface="Wingdings" pitchFamily="2" charset="2"/>
              <a:buNone/>
            </a:pPr>
            <a:endParaRPr lang="sk-SK" altLang="sk-SK" sz="1600" dirty="0">
              <a:solidFill>
                <a:srgbClr val="00B0F0"/>
              </a:solidFill>
            </a:endParaRPr>
          </a:p>
          <a:p>
            <a:pPr eaLnBrk="0" hangingPunct="0">
              <a:spcBef>
                <a:spcPts val="0"/>
              </a:spcBef>
              <a:buFont typeface="Wingdings" pitchFamily="2" charset="2"/>
              <a:buNone/>
            </a:pPr>
            <a:r>
              <a:rPr lang="sk-SK" altLang="sk-SK" sz="1600" dirty="0" smtClean="0">
                <a:solidFill>
                  <a:srgbClr val="00B0F0"/>
                </a:solidFill>
              </a:rPr>
              <a:t>(</a:t>
            </a:r>
            <a:r>
              <a:rPr lang="sk-SK" altLang="sk-SK" sz="1600" dirty="0">
                <a:solidFill>
                  <a:srgbClr val="00B0F0"/>
                </a:solidFill>
              </a:rPr>
              <a:t>3) Výrobca elektriny a výrobca tepla je povinný päť rokov archivovať </a:t>
            </a:r>
          </a:p>
          <a:p>
            <a:pPr eaLnBrk="0" hangingPunct="0">
              <a:spcBef>
                <a:spcPts val="0"/>
              </a:spcBef>
              <a:buFont typeface="Wingdings" pitchFamily="2" charset="2"/>
              <a:buNone/>
            </a:pPr>
            <a:r>
              <a:rPr lang="sk-SK" altLang="sk-SK" sz="1600" dirty="0">
                <a:solidFill>
                  <a:srgbClr val="00B0F0"/>
                </a:solidFill>
              </a:rPr>
              <a:t>a) potvrdenie o udržateľnosti a </a:t>
            </a:r>
          </a:p>
          <a:p>
            <a:pPr eaLnBrk="0" hangingPunct="0">
              <a:spcBef>
                <a:spcPts val="0"/>
              </a:spcBef>
              <a:buFont typeface="Wingdings" pitchFamily="2" charset="2"/>
              <a:buNone/>
            </a:pPr>
            <a:r>
              <a:rPr lang="sk-SK" altLang="sk-SK" sz="1600" dirty="0">
                <a:solidFill>
                  <a:srgbClr val="00B0F0"/>
                </a:solidFill>
              </a:rPr>
              <a:t>b) vyhlásenia pestovateľa alebo dodávateľa biomasy, ak na ich základe vydal potvrdenie o udržateľnosti. </a:t>
            </a:r>
            <a:endParaRPr lang="sk-SK" altLang="sk-SK" sz="1600" dirty="0" smtClean="0">
              <a:solidFill>
                <a:srgbClr val="00B0F0"/>
              </a:solidFill>
            </a:endParaRPr>
          </a:p>
          <a:p>
            <a:pPr eaLnBrk="0" hangingPunct="0">
              <a:spcBef>
                <a:spcPts val="0"/>
              </a:spcBef>
              <a:buFont typeface="Wingdings" pitchFamily="2" charset="2"/>
              <a:buNone/>
            </a:pPr>
            <a:endParaRPr lang="sk-SK" altLang="sk-SK" sz="1600" dirty="0">
              <a:solidFill>
                <a:srgbClr val="00B0F0"/>
              </a:solidFill>
            </a:endParaRPr>
          </a:p>
          <a:p>
            <a:pPr eaLnBrk="0" hangingPunct="0">
              <a:spcBef>
                <a:spcPts val="0"/>
              </a:spcBef>
              <a:buFont typeface="Wingdings" pitchFamily="2" charset="2"/>
              <a:buNone/>
            </a:pPr>
            <a:r>
              <a:rPr lang="sk-SK" altLang="sk-SK" sz="1600" dirty="0" smtClean="0">
                <a:solidFill>
                  <a:srgbClr val="FF0000"/>
                </a:solidFill>
              </a:rPr>
              <a:t>(</a:t>
            </a:r>
            <a:r>
              <a:rPr lang="sk-SK" altLang="sk-SK" sz="1600" dirty="0">
                <a:solidFill>
                  <a:srgbClr val="FF0000"/>
                </a:solidFill>
              </a:rPr>
              <a:t>4) </a:t>
            </a:r>
            <a:r>
              <a:rPr lang="sk-SK" altLang="sk-SK" sz="1600" b="1" dirty="0">
                <a:solidFill>
                  <a:srgbClr val="FF0000"/>
                </a:solidFill>
              </a:rPr>
              <a:t>Výrobca elektriny a výrobca tepla môže preukázať splnenie kritérií trvalej udržateľnosti aj vyhlásením pestovateľa alebo dodávateľa biomasy, ak bolo zariadenie uvedené do prevádzky pred  1. januárom 2021</a:t>
            </a:r>
            <a:r>
              <a:rPr lang="sk-SK" altLang="sk-SK" sz="1600" dirty="0">
                <a:solidFill>
                  <a:srgbClr val="00B0F0"/>
                </a:solidFill>
              </a:rPr>
              <a:t>. Vyhlásenie pestovateľa alebo dodávateľa biomasy je povinný archivovať päť rokov</a:t>
            </a:r>
            <a:r>
              <a:rPr lang="sk-SK" altLang="sk-SK" sz="1600" dirty="0" smtClean="0">
                <a:solidFill>
                  <a:srgbClr val="00B0F0"/>
                </a:solidFill>
              </a:rPr>
              <a:t>.</a:t>
            </a:r>
            <a:endParaRPr lang="sk-SK" altLang="sk-SK" sz="1600" b="1" dirty="0">
              <a:solidFill>
                <a:srgbClr val="00B0F0"/>
              </a:solidFill>
            </a:endParaRPr>
          </a:p>
        </p:txBody>
      </p:sp>
    </p:spTree>
    <p:extLst>
      <p:ext uri="{BB962C8B-B14F-4D97-AF65-F5344CB8AC3E}">
        <p14:creationId xmlns:p14="http://schemas.microsoft.com/office/powerpoint/2010/main" val="38395164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dpis 1"/>
          <p:cNvSpPr>
            <a:spLocks noGrp="1"/>
          </p:cNvSpPr>
          <p:nvPr>
            <p:ph type="title"/>
          </p:nvPr>
        </p:nvSpPr>
        <p:spPr>
          <a:xfrm>
            <a:off x="684213" y="404813"/>
            <a:ext cx="7772400" cy="1143000"/>
          </a:xfrm>
        </p:spPr>
        <p:txBody>
          <a:bodyPr/>
          <a:lstStyle/>
          <a:p>
            <a:pPr eaLnBrk="1" hangingPunct="1"/>
            <a:r>
              <a:rPr lang="sk-SK" altLang="sk-SK" smtClean="0"/>
              <a:t>Vyhlášky k zákonu</a:t>
            </a:r>
          </a:p>
        </p:txBody>
      </p:sp>
      <p:sp>
        <p:nvSpPr>
          <p:cNvPr id="3" name="Zástupný symbol obsahu 2"/>
          <p:cNvSpPr>
            <a:spLocks noGrp="1"/>
          </p:cNvSpPr>
          <p:nvPr>
            <p:ph idx="1"/>
          </p:nvPr>
        </p:nvSpPr>
        <p:spPr>
          <a:xfrm>
            <a:off x="755650" y="1844675"/>
            <a:ext cx="7989888" cy="4114800"/>
          </a:xfrm>
        </p:spPr>
        <p:txBody>
          <a:bodyPr rtlCol="0">
            <a:normAutofit fontScale="92500" lnSpcReduction="10000"/>
          </a:bodyPr>
          <a:lstStyle/>
          <a:p>
            <a:pPr marL="0" indent="0" eaLnBrk="1" fontAlgn="auto" hangingPunct="1">
              <a:spcAft>
                <a:spcPts val="0"/>
              </a:spcAft>
              <a:buFontTx/>
              <a:buNone/>
              <a:defRPr/>
            </a:pPr>
            <a:r>
              <a:rPr lang="sk-SK" dirty="0" smtClean="0"/>
              <a:t>MH SR :</a:t>
            </a:r>
          </a:p>
          <a:p>
            <a:pPr lvl="1" eaLnBrk="1" fontAlgn="auto" hangingPunct="1">
              <a:spcAft>
                <a:spcPts val="0"/>
              </a:spcAft>
              <a:buFont typeface="Arial" panose="020B0604020202020204" pitchFamily="34" charset="0"/>
              <a:buChar char="–"/>
              <a:defRPr/>
            </a:pPr>
            <a:r>
              <a:rPr lang="sk-SK" sz="2400" b="1" dirty="0"/>
              <a:t> 599/2009 </a:t>
            </a:r>
            <a:r>
              <a:rPr lang="sk-SK" sz="2400" b="1" dirty="0" err="1"/>
              <a:t>Z.z</a:t>
            </a:r>
            <a:r>
              <a:rPr lang="sk-SK" sz="2400" b="1" dirty="0"/>
              <a:t>. </a:t>
            </a:r>
            <a:r>
              <a:rPr lang="sk-SK" sz="2400" dirty="0"/>
              <a:t>(o spôsobe výpočtu množstva elektriny vyrobenej kombinovanou výrobou)</a:t>
            </a:r>
          </a:p>
          <a:p>
            <a:pPr lvl="1" eaLnBrk="1" fontAlgn="auto" hangingPunct="1">
              <a:spcAft>
                <a:spcPts val="0"/>
              </a:spcAft>
              <a:buFont typeface="Arial" panose="020B0604020202020204" pitchFamily="34" charset="0"/>
              <a:buChar char="–"/>
              <a:defRPr/>
            </a:pPr>
            <a:r>
              <a:rPr lang="sk-SK" sz="2400" b="1" dirty="0" smtClean="0">
                <a:solidFill>
                  <a:srgbClr val="00B050"/>
                </a:solidFill>
              </a:rPr>
              <a:t>15/2016 Z. z. </a:t>
            </a:r>
            <a:r>
              <a:rPr lang="sk-SK" sz="2400" dirty="0">
                <a:solidFill>
                  <a:srgbClr val="00B050"/>
                </a:solidFill>
              </a:rPr>
              <a:t>(o spôsobe výpočtu ročnej výroby tepla pri výrobe </a:t>
            </a:r>
            <a:r>
              <a:rPr lang="sk-SK" sz="2400" dirty="0" smtClean="0">
                <a:solidFill>
                  <a:srgbClr val="00B050"/>
                </a:solidFill>
              </a:rPr>
              <a:t>elektriny spaľovaním bioplynu)</a:t>
            </a:r>
            <a:endParaRPr lang="sk-SK" sz="2400" dirty="0">
              <a:solidFill>
                <a:srgbClr val="00B050"/>
              </a:solidFill>
            </a:endParaRPr>
          </a:p>
          <a:p>
            <a:pPr marL="457200" lvl="1" indent="0" eaLnBrk="1" fontAlgn="auto" hangingPunct="1">
              <a:spcAft>
                <a:spcPts val="0"/>
              </a:spcAft>
              <a:buFontTx/>
              <a:buNone/>
              <a:defRPr/>
            </a:pPr>
            <a:r>
              <a:rPr lang="sk-SK" sz="1600" b="1" dirty="0" smtClean="0"/>
              <a:t>	- nahradila vyhlášku 372/2011 </a:t>
            </a:r>
            <a:r>
              <a:rPr lang="sk-SK" sz="1600" b="1" dirty="0" err="1"/>
              <a:t>Z.z</a:t>
            </a:r>
            <a:r>
              <a:rPr lang="sk-SK" sz="1600" b="1" dirty="0"/>
              <a:t>. </a:t>
            </a:r>
            <a:r>
              <a:rPr lang="sk-SK" sz="1600" dirty="0"/>
              <a:t>(o spôsobe výpočtu ročnej výroby tepla pri </a:t>
            </a:r>
            <a:r>
              <a:rPr lang="sk-SK" sz="1600" dirty="0" smtClean="0"/>
              <a:t>	výrobe </a:t>
            </a:r>
            <a:r>
              <a:rPr lang="sk-SK" sz="1600" dirty="0"/>
              <a:t>elektriny spaľovaním bioplynu</a:t>
            </a:r>
            <a:endParaRPr lang="sk-SK" sz="1600" dirty="0" smtClean="0"/>
          </a:p>
          <a:p>
            <a:pPr marL="0" indent="0" eaLnBrk="1" fontAlgn="auto" hangingPunct="1">
              <a:spcAft>
                <a:spcPts val="0"/>
              </a:spcAft>
              <a:buFontTx/>
              <a:buNone/>
              <a:defRPr/>
            </a:pPr>
            <a:r>
              <a:rPr lang="sk-SK" sz="2800" dirty="0" smtClean="0"/>
              <a:t>URSO :</a:t>
            </a:r>
          </a:p>
          <a:p>
            <a:pPr lvl="1" eaLnBrk="1" fontAlgn="auto" hangingPunct="1">
              <a:spcAft>
                <a:spcPts val="0"/>
              </a:spcAft>
              <a:buFont typeface="Arial" panose="020B0604020202020204" pitchFamily="34" charset="0"/>
              <a:buChar char="–"/>
              <a:defRPr/>
            </a:pPr>
            <a:r>
              <a:rPr lang="sk-SK" sz="2400" b="1" dirty="0" smtClean="0"/>
              <a:t>490/2009 </a:t>
            </a:r>
            <a:r>
              <a:rPr lang="sk-SK" sz="2400" b="1" dirty="0" err="1"/>
              <a:t>Z.z</a:t>
            </a:r>
            <a:r>
              <a:rPr lang="sk-SK" sz="2400" b="1" dirty="0" smtClean="0"/>
              <a:t>. </a:t>
            </a:r>
            <a:r>
              <a:rPr lang="sk-SK" sz="2400" dirty="0" smtClean="0"/>
              <a:t>(o údajoch a kvalite biomasy a </a:t>
            </a:r>
            <a:r>
              <a:rPr lang="sk-SK" sz="2400" dirty="0" err="1" smtClean="0"/>
              <a:t>biometáne</a:t>
            </a:r>
            <a:r>
              <a:rPr lang="sk-SK" sz="2400" dirty="0" smtClean="0"/>
              <a:t>)</a:t>
            </a:r>
          </a:p>
          <a:p>
            <a:pPr lvl="2" eaLnBrk="1" fontAlgn="auto" hangingPunct="1">
              <a:spcAft>
                <a:spcPts val="0"/>
              </a:spcAft>
              <a:buFont typeface="Arial" panose="020B0604020202020204" pitchFamily="34" charset="0"/>
              <a:buChar char="•"/>
              <a:defRPr/>
            </a:pPr>
            <a:r>
              <a:rPr lang="sk-SK" sz="2000" dirty="0" smtClean="0"/>
              <a:t>novela </a:t>
            </a:r>
            <a:r>
              <a:rPr lang="sk-SK" sz="2000" dirty="0"/>
              <a:t>437/2011 </a:t>
            </a:r>
            <a:r>
              <a:rPr lang="sk-SK" sz="2000" dirty="0" err="1"/>
              <a:t>Z.z</a:t>
            </a:r>
            <a:r>
              <a:rPr lang="sk-SK" sz="2000" dirty="0" smtClean="0"/>
              <a:t>.   </a:t>
            </a:r>
          </a:p>
          <a:p>
            <a:pPr lvl="2" eaLnBrk="1" fontAlgn="auto" hangingPunct="1">
              <a:spcAft>
                <a:spcPts val="0"/>
              </a:spcAft>
              <a:buFont typeface="Arial" panose="020B0604020202020204" pitchFamily="34" charset="0"/>
              <a:buChar char="•"/>
              <a:defRPr/>
            </a:pPr>
            <a:r>
              <a:rPr lang="sk-SK" sz="2000" dirty="0" smtClean="0">
                <a:solidFill>
                  <a:srgbClr val="00B050"/>
                </a:solidFill>
              </a:rPr>
              <a:t>novela 80/2015 </a:t>
            </a:r>
            <a:r>
              <a:rPr lang="sk-SK" sz="2000" dirty="0" err="1">
                <a:solidFill>
                  <a:srgbClr val="00B050"/>
                </a:solidFill>
              </a:rPr>
              <a:t>Z.z</a:t>
            </a:r>
            <a:r>
              <a:rPr lang="sk-SK" sz="2000" dirty="0">
                <a:solidFill>
                  <a:srgbClr val="00B050"/>
                </a:solidFill>
              </a:rPr>
              <a:t>. </a:t>
            </a:r>
            <a:r>
              <a:rPr lang="sk-SK" sz="2000" dirty="0" smtClean="0">
                <a:solidFill>
                  <a:srgbClr val="00B050"/>
                </a:solidFill>
              </a:rPr>
              <a:t>účinná od 1. 5. 2015</a:t>
            </a:r>
          </a:p>
          <a:p>
            <a:pPr lvl="2" eaLnBrk="1" fontAlgn="auto" hangingPunct="1">
              <a:spcAft>
                <a:spcPts val="0"/>
              </a:spcAft>
              <a:buFont typeface="Arial" panose="020B0604020202020204" pitchFamily="34" charset="0"/>
              <a:buChar char="•"/>
              <a:defRPr/>
            </a:pPr>
            <a:r>
              <a:rPr lang="sk-SK" sz="2000" dirty="0">
                <a:solidFill>
                  <a:srgbClr val="00B0F0"/>
                </a:solidFill>
              </a:rPr>
              <a:t>n</a:t>
            </a:r>
            <a:r>
              <a:rPr lang="sk-SK" sz="2000" dirty="0" smtClean="0">
                <a:solidFill>
                  <a:srgbClr val="00B0F0"/>
                </a:solidFill>
              </a:rPr>
              <a:t>ovela 291/2019 </a:t>
            </a:r>
            <a:r>
              <a:rPr lang="sk-SK" sz="2000" dirty="0" err="1" smtClean="0">
                <a:solidFill>
                  <a:srgbClr val="00B0F0"/>
                </a:solidFill>
              </a:rPr>
              <a:t>Z.z</a:t>
            </a:r>
            <a:r>
              <a:rPr lang="sk-SK" sz="2000" dirty="0" smtClean="0">
                <a:solidFill>
                  <a:srgbClr val="00B0F0"/>
                </a:solidFill>
              </a:rPr>
              <a:t>. účinná od 1. 1. 2020</a:t>
            </a:r>
          </a:p>
          <a:p>
            <a:pPr eaLnBrk="1" fontAlgn="auto" hangingPunct="1">
              <a:spcAft>
                <a:spcPts val="0"/>
              </a:spcAft>
              <a:buFont typeface="Arial" panose="020B0604020202020204" pitchFamily="34" charset="0"/>
              <a:buChar char="•"/>
              <a:defRPr/>
            </a:pPr>
            <a:endParaRPr lang="sk-SK" sz="2800" dirty="0"/>
          </a:p>
          <a:p>
            <a:pPr eaLnBrk="1" fontAlgn="auto" hangingPunct="1">
              <a:spcAft>
                <a:spcPts val="0"/>
              </a:spcAft>
              <a:buFont typeface="Arial" panose="020B0604020202020204" pitchFamily="34" charset="0"/>
              <a:buChar char="•"/>
              <a:defRPr/>
            </a:pPr>
            <a:endParaRPr lang="sk-SK" dirty="0" smtClean="0"/>
          </a:p>
          <a:p>
            <a:pPr eaLnBrk="1" fontAlgn="auto" hangingPunct="1">
              <a:spcAft>
                <a:spcPts val="0"/>
              </a:spcAft>
              <a:buFont typeface="Arial" panose="020B0604020202020204" pitchFamily="34" charset="0"/>
              <a:buChar char="•"/>
              <a:defRPr/>
            </a:pPr>
            <a:endParaRPr lang="sk-SK"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p:txBody>
          <a:bodyPr/>
          <a:lstStyle/>
          <a:p>
            <a:pPr eaLnBrk="1" hangingPunct="1"/>
            <a:r>
              <a:rPr lang="sk-SK" altLang="sk-SK" sz="4000" smtClean="0"/>
              <a:t>Vyhláška MH SR </a:t>
            </a:r>
            <a:r>
              <a:rPr lang="sk-SK" altLang="sk-SK" sz="4000" b="1" smtClean="0"/>
              <a:t>č. 599/2009 Z. z.</a:t>
            </a:r>
          </a:p>
        </p:txBody>
      </p:sp>
      <p:sp>
        <p:nvSpPr>
          <p:cNvPr id="27651" name="Zástupný symbol obsahu 2"/>
          <p:cNvSpPr>
            <a:spLocks noGrp="1"/>
          </p:cNvSpPr>
          <p:nvPr>
            <p:ph idx="1"/>
          </p:nvPr>
        </p:nvSpPr>
        <p:spPr>
          <a:xfrm>
            <a:off x="685800" y="1981200"/>
            <a:ext cx="8134350" cy="4114800"/>
          </a:xfrm>
        </p:spPr>
        <p:txBody>
          <a:bodyPr/>
          <a:lstStyle/>
          <a:p>
            <a:pPr marL="0" indent="0" eaLnBrk="1" hangingPunct="1">
              <a:buFontTx/>
              <a:buNone/>
            </a:pPr>
            <a:r>
              <a:rPr lang="sk-SK" altLang="sk-SK" sz="1600" smtClean="0"/>
              <a:t>Vyhláška ustanovuje</a:t>
            </a:r>
          </a:p>
          <a:p>
            <a:pPr marL="0" indent="0" eaLnBrk="1" hangingPunct="1">
              <a:buFontTx/>
              <a:buNone/>
            </a:pPr>
            <a:r>
              <a:rPr lang="sk-SK" altLang="sk-SK" sz="1600" smtClean="0"/>
              <a:t>a) spôsob výpočtu množstva elektriny vyrobenej kombinovanou výrobou,</a:t>
            </a:r>
          </a:p>
          <a:p>
            <a:pPr marL="0" indent="0" eaLnBrk="1" hangingPunct="1">
              <a:buFontTx/>
              <a:buNone/>
            </a:pPr>
            <a:r>
              <a:rPr lang="sk-SK" altLang="sk-SK" sz="1600" smtClean="0"/>
              <a:t>b) spôsob určenia pomeru elektriny a tepla vyrobených </a:t>
            </a:r>
            <a:r>
              <a:rPr lang="pl-PL" altLang="sk-SK" sz="1600" smtClean="0"/>
              <a:t>na zariadeniach na vysoko účinnú kombinovanú výrobu,</a:t>
            </a:r>
          </a:p>
          <a:p>
            <a:pPr marL="0" indent="0" eaLnBrk="1" hangingPunct="1">
              <a:buFontTx/>
              <a:buNone/>
            </a:pPr>
            <a:r>
              <a:rPr lang="sk-SK" altLang="sk-SK" sz="1600" smtClean="0"/>
              <a:t>c) hraničné a harmonizované referenčné hodnoty na výpočet množstva elektriny vyrobenej kombinovanou výrobou,</a:t>
            </a:r>
          </a:p>
          <a:p>
            <a:pPr marL="0" indent="0" eaLnBrk="1" hangingPunct="1">
              <a:buFontTx/>
              <a:buNone/>
            </a:pPr>
            <a:r>
              <a:rPr lang="sk-SK" altLang="sk-SK" sz="1600" smtClean="0"/>
              <a:t>d) spôsob výpočtu úspor primárnej energie,</a:t>
            </a:r>
          </a:p>
          <a:p>
            <a:pPr marL="0" indent="0" eaLnBrk="1" hangingPunct="1">
              <a:buFontTx/>
              <a:buNone/>
            </a:pPr>
            <a:r>
              <a:rPr lang="sk-SK" altLang="sk-SK" sz="1600" smtClean="0"/>
              <a:t>e) harmonizované referenčné hodnoty na výpočet účinnosti kombinovanej výroby a na výpočet úspor primárnej energie pri kombinovanej výrobe,</a:t>
            </a:r>
          </a:p>
          <a:p>
            <a:pPr marL="0" indent="0" eaLnBrk="1" hangingPunct="1">
              <a:buFontTx/>
              <a:buNone/>
            </a:pPr>
            <a:r>
              <a:rPr lang="sk-SK" altLang="sk-SK" sz="1600" smtClean="0"/>
              <a:t>f) kritériá pre vysoko účinnú kombinovanú výrobu,</a:t>
            </a:r>
          </a:p>
          <a:p>
            <a:pPr marL="0" indent="0" eaLnBrk="1" hangingPunct="1">
              <a:buFontTx/>
              <a:buNone/>
            </a:pPr>
            <a:r>
              <a:rPr lang="sk-SK" altLang="sk-SK" sz="1600" smtClean="0"/>
              <a:t>g) spôsob vykonávania mesačnej bilancie výroby a dodávky elektriny, výroby a dodávky tepla a využívania mechanickej energie vyrobenej kombinovanou výrobou.</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Nadpis 1"/>
          <p:cNvSpPr>
            <a:spLocks noGrp="1"/>
          </p:cNvSpPr>
          <p:nvPr>
            <p:ph type="title"/>
          </p:nvPr>
        </p:nvSpPr>
        <p:spPr/>
        <p:txBody>
          <a:bodyPr/>
          <a:lstStyle/>
          <a:p>
            <a:pPr algn="l" eaLnBrk="1" hangingPunct="1"/>
            <a:r>
              <a:rPr lang="sk-SK" altLang="sk-SK" sz="2800" b="1" smtClean="0"/>
              <a:t>Spôsob výpočtu elektriny (§2) a úspor (§3) – </a:t>
            </a:r>
            <a:br>
              <a:rPr lang="sk-SK" altLang="sk-SK" sz="2800" b="1" smtClean="0"/>
            </a:br>
            <a:r>
              <a:rPr lang="sk-SK" altLang="sk-SK" sz="2800" b="1" smtClean="0"/>
              <a:t>vyhláška č. 599/2009 Z.z.</a:t>
            </a:r>
          </a:p>
        </p:txBody>
      </p:sp>
      <p:sp>
        <p:nvSpPr>
          <p:cNvPr id="3" name="Zástupný symbol obsahu 2"/>
          <p:cNvSpPr>
            <a:spLocks noGrp="1"/>
          </p:cNvSpPr>
          <p:nvPr>
            <p:ph idx="1"/>
          </p:nvPr>
        </p:nvSpPr>
        <p:spPr/>
        <p:txBody>
          <a:bodyPr rtlCol="0">
            <a:normAutofit/>
          </a:bodyPr>
          <a:lstStyle/>
          <a:p>
            <a:pPr marL="0" indent="0" eaLnBrk="1" fontAlgn="auto" hangingPunct="1">
              <a:spcAft>
                <a:spcPts val="0"/>
              </a:spcAft>
              <a:buFontTx/>
              <a:buNone/>
              <a:defRPr/>
            </a:pPr>
            <a:r>
              <a:rPr lang="sk-SK" sz="1400" dirty="0" smtClean="0"/>
              <a:t>Podľa prílohy </a:t>
            </a:r>
            <a:r>
              <a:rPr lang="sk-SK" sz="1400" dirty="0"/>
              <a:t>Rozhodnutia Komisie </a:t>
            </a:r>
            <a:r>
              <a:rPr lang="sk-SK" sz="1400" dirty="0" smtClean="0"/>
              <a:t>2008/952/ES sa určí:</a:t>
            </a:r>
          </a:p>
          <a:p>
            <a:pPr eaLnBrk="1" fontAlgn="auto" hangingPunct="1">
              <a:spcAft>
                <a:spcPts val="0"/>
              </a:spcAft>
              <a:buFont typeface="Arial" panose="020B0604020202020204" pitchFamily="34" charset="0"/>
              <a:buChar char="•"/>
              <a:defRPr/>
            </a:pPr>
            <a:r>
              <a:rPr lang="sk-SK" sz="1400" dirty="0" smtClean="0"/>
              <a:t>množstvo </a:t>
            </a:r>
            <a:r>
              <a:rPr lang="sk-SK" sz="1400" dirty="0"/>
              <a:t>elektriny vyrobenej kombinovanou </a:t>
            </a:r>
            <a:r>
              <a:rPr lang="sk-SK" sz="1400" dirty="0" smtClean="0"/>
              <a:t>výrobou </a:t>
            </a:r>
            <a:r>
              <a:rPr lang="pl-PL" sz="1400" dirty="0" smtClean="0"/>
              <a:t>z </a:t>
            </a:r>
            <a:r>
              <a:rPr lang="pl-PL" sz="1400" dirty="0"/>
              <a:t>nameraných údajov za kalendárny rok</a:t>
            </a:r>
            <a:r>
              <a:rPr lang="pl-PL" sz="1400" dirty="0" smtClean="0"/>
              <a:t>,</a:t>
            </a:r>
          </a:p>
          <a:p>
            <a:pPr eaLnBrk="1" fontAlgn="auto" hangingPunct="1">
              <a:spcAft>
                <a:spcPts val="0"/>
              </a:spcAft>
              <a:buFont typeface="Arial" panose="020B0604020202020204" pitchFamily="34" charset="0"/>
              <a:buChar char="•"/>
              <a:defRPr/>
            </a:pPr>
            <a:r>
              <a:rPr lang="pl-PL" sz="1400" dirty="0"/>
              <a:t>pomer elektriny a tepla vyrobených na </a:t>
            </a:r>
            <a:r>
              <a:rPr lang="pl-PL" sz="1400" dirty="0" smtClean="0"/>
              <a:t>zariadeniach</a:t>
            </a:r>
            <a:r>
              <a:rPr lang="sk-SK" sz="1400" dirty="0"/>
              <a:t> na vysoko účinnú kombinovanú výrobu z </a:t>
            </a:r>
            <a:r>
              <a:rPr lang="sk-SK" sz="1400" dirty="0" smtClean="0"/>
              <a:t>nameraných </a:t>
            </a:r>
            <a:r>
              <a:rPr lang="pl-PL" sz="1400" dirty="0" smtClean="0"/>
              <a:t>údajov </a:t>
            </a:r>
            <a:r>
              <a:rPr lang="pl-PL" sz="1400" dirty="0"/>
              <a:t>najmenej za jednu hodinu</a:t>
            </a:r>
            <a:r>
              <a:rPr lang="pl-PL" sz="1400" dirty="0" smtClean="0"/>
              <a:t>.</a:t>
            </a:r>
          </a:p>
          <a:p>
            <a:pPr marL="0" indent="0" eaLnBrk="1" fontAlgn="auto" hangingPunct="1">
              <a:spcAft>
                <a:spcPts val="0"/>
              </a:spcAft>
              <a:buFontTx/>
              <a:buNone/>
              <a:defRPr/>
            </a:pPr>
            <a:endParaRPr lang="sk-SK" sz="1400" dirty="0" smtClean="0"/>
          </a:p>
          <a:p>
            <a:pPr marL="0" indent="0" eaLnBrk="1" fontAlgn="auto" hangingPunct="1">
              <a:spcAft>
                <a:spcPts val="0"/>
              </a:spcAft>
              <a:buFontTx/>
              <a:buNone/>
              <a:defRPr/>
            </a:pPr>
            <a:r>
              <a:rPr lang="sk-SK" sz="1400" dirty="0"/>
              <a:t>Hraničné a harmonizované referenčné hodnoty na výpočet množstva elektriny vyrobenej kombinovanou</a:t>
            </a:r>
          </a:p>
          <a:p>
            <a:pPr marL="0" indent="0" eaLnBrk="1" fontAlgn="auto" hangingPunct="1">
              <a:spcAft>
                <a:spcPts val="0"/>
              </a:spcAft>
              <a:buFontTx/>
              <a:buNone/>
              <a:defRPr/>
            </a:pPr>
            <a:r>
              <a:rPr lang="sk-SK" sz="1400" dirty="0"/>
              <a:t>výrobou podľa prílohy č. 1 </a:t>
            </a:r>
            <a:r>
              <a:rPr lang="sk-SK" sz="1400" dirty="0" smtClean="0"/>
              <a:t>(</a:t>
            </a:r>
            <a:r>
              <a:rPr lang="sk-SK" sz="1400" b="1" dirty="0" smtClean="0"/>
              <a:t>Ukazovatele </a:t>
            </a:r>
            <a:r>
              <a:rPr lang="sk-SK" sz="1400" b="1" dirty="0"/>
              <a:t>kombinovanej výroby </a:t>
            </a:r>
            <a:r>
              <a:rPr lang="sk-SK" sz="1400" b="1" dirty="0" smtClean="0"/>
              <a:t>– C) </a:t>
            </a:r>
            <a:r>
              <a:rPr lang="sk-SK" sz="1400" dirty="0" smtClean="0"/>
              <a:t>sa </a:t>
            </a:r>
            <a:r>
              <a:rPr lang="sk-SK" sz="1400" dirty="0"/>
              <a:t>uplatňujú </a:t>
            </a:r>
            <a:r>
              <a:rPr lang="sk-SK" sz="1400" dirty="0" smtClean="0"/>
              <a:t>podľa  prílohy Rozhodnutia Komisie 2008/952/ES </a:t>
            </a:r>
          </a:p>
          <a:p>
            <a:pPr marL="0" indent="0" eaLnBrk="1" fontAlgn="auto" hangingPunct="1">
              <a:spcAft>
                <a:spcPts val="0"/>
              </a:spcAft>
              <a:buFontTx/>
              <a:buNone/>
              <a:defRPr/>
            </a:pPr>
            <a:endParaRPr lang="pl-PL" sz="1400" dirty="0" smtClean="0"/>
          </a:p>
          <a:p>
            <a:pPr marL="0" indent="0" eaLnBrk="1" fontAlgn="auto" hangingPunct="1">
              <a:spcAft>
                <a:spcPts val="0"/>
              </a:spcAft>
              <a:buFontTx/>
              <a:buNone/>
              <a:defRPr/>
            </a:pPr>
            <a:r>
              <a:rPr lang="pl-PL" sz="1400" b="1" dirty="0" smtClean="0"/>
              <a:t>Úspora </a:t>
            </a:r>
            <a:r>
              <a:rPr lang="pl-PL" sz="1400" b="1" dirty="0"/>
              <a:t>primárnej energie </a:t>
            </a:r>
            <a:r>
              <a:rPr lang="pl-PL" sz="1400" dirty="0"/>
              <a:t>na zariadeniach </a:t>
            </a:r>
            <a:r>
              <a:rPr lang="pl-PL" sz="1400" dirty="0" smtClean="0"/>
              <a:t>na </a:t>
            </a:r>
            <a:r>
              <a:rPr lang="sk-SK" sz="1400" dirty="0" smtClean="0"/>
              <a:t>kombinovanú </a:t>
            </a:r>
            <a:r>
              <a:rPr lang="sk-SK" sz="1400" dirty="0"/>
              <a:t>výrobu sa vypočíta podľa </a:t>
            </a:r>
            <a:r>
              <a:rPr lang="sk-SK" sz="1400" dirty="0" smtClean="0"/>
              <a:t>vzorca v prílohe </a:t>
            </a:r>
            <a:r>
              <a:rPr lang="sk-SK" sz="1400" dirty="0"/>
              <a:t>č. 2</a:t>
            </a:r>
            <a:r>
              <a:rPr lang="sk-SK" sz="1400" dirty="0" smtClean="0"/>
              <a:t>.  Vo vzorci sa použije </a:t>
            </a:r>
            <a:r>
              <a:rPr lang="sk-SK" sz="1400" b="1" dirty="0" smtClean="0"/>
              <a:t>harmonizovaná referenčná hodnota </a:t>
            </a:r>
            <a:r>
              <a:rPr lang="sk-SK" sz="1400" dirty="0" smtClean="0"/>
              <a:t>: </a:t>
            </a:r>
          </a:p>
          <a:p>
            <a:pPr lvl="1" eaLnBrk="1" fontAlgn="auto" hangingPunct="1">
              <a:spcAft>
                <a:spcPts val="0"/>
              </a:spcAft>
              <a:buFont typeface="Arial" panose="020B0604020202020204" pitchFamily="34" charset="0"/>
              <a:buChar char="–"/>
              <a:defRPr/>
            </a:pPr>
            <a:r>
              <a:rPr lang="sk-SK" sz="1400" dirty="0" smtClean="0"/>
              <a:t>účinnosti samostatnej </a:t>
            </a:r>
            <a:r>
              <a:rPr lang="sk-SK" sz="1400" dirty="0"/>
              <a:t>výroby </a:t>
            </a:r>
            <a:r>
              <a:rPr lang="sk-SK" sz="1400" dirty="0" smtClean="0"/>
              <a:t>elektriny,</a:t>
            </a:r>
          </a:p>
          <a:p>
            <a:pPr lvl="1" eaLnBrk="1" fontAlgn="auto" hangingPunct="1">
              <a:spcAft>
                <a:spcPts val="0"/>
              </a:spcAft>
              <a:buFont typeface="Arial" panose="020B0604020202020204" pitchFamily="34" charset="0"/>
              <a:buChar char="–"/>
              <a:defRPr/>
            </a:pPr>
            <a:r>
              <a:rPr lang="sk-SK" sz="1400" dirty="0" smtClean="0"/>
              <a:t>účinnosti </a:t>
            </a:r>
            <a:r>
              <a:rPr lang="sk-SK" sz="1400" dirty="0"/>
              <a:t>samostatnej výroby </a:t>
            </a:r>
            <a:r>
              <a:rPr lang="sk-SK" sz="1400" dirty="0" smtClean="0"/>
              <a:t>tepla</a:t>
            </a:r>
          </a:p>
          <a:p>
            <a:pPr marL="457200" lvl="1" indent="0" eaLnBrk="1" fontAlgn="auto" hangingPunct="1">
              <a:spcAft>
                <a:spcPts val="0"/>
              </a:spcAft>
              <a:buFontTx/>
              <a:buNone/>
              <a:defRPr/>
            </a:pPr>
            <a:endParaRPr lang="sk-SK" sz="1400" dirty="0" smtClean="0"/>
          </a:p>
          <a:p>
            <a:pPr marL="0" indent="0" eaLnBrk="1" fontAlgn="auto" hangingPunct="1">
              <a:spcAft>
                <a:spcPts val="0"/>
              </a:spcAft>
              <a:buFontTx/>
              <a:buNone/>
              <a:defRPr/>
            </a:pPr>
            <a:r>
              <a:rPr lang="sk-SK" sz="1400" dirty="0" smtClean="0"/>
              <a:t>určená  podľa </a:t>
            </a:r>
            <a:r>
              <a:rPr lang="sk-SK" sz="1400" dirty="0"/>
              <a:t>Príloha I a II Rozhodnutia Komisie 2007/74/ES z 21. decembra 2006, ktorým sa ustanovujú harmonizované referenčné hodnoty </a:t>
            </a:r>
            <a:r>
              <a:rPr lang="sk-SK" sz="1400" dirty="0" smtClean="0"/>
              <a:t>účinnosti samostatnej </a:t>
            </a:r>
            <a:r>
              <a:rPr lang="sk-SK" sz="1400" dirty="0"/>
              <a:t>výroby elektriny a tepla pri uplatňovaní smernice Európskeho parlamentu a Rady 2004/8/ES </a:t>
            </a:r>
            <a:endParaRPr lang="sk-SK" sz="1400" dirty="0" smtClean="0"/>
          </a:p>
          <a:p>
            <a:pPr marL="0" indent="0" eaLnBrk="1" fontAlgn="auto" hangingPunct="1">
              <a:spcAft>
                <a:spcPts val="0"/>
              </a:spcAft>
              <a:buFontTx/>
              <a:buNone/>
              <a:defRPr/>
            </a:pPr>
            <a:endParaRPr lang="sk-SK" sz="1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dpis 1"/>
          <p:cNvSpPr>
            <a:spLocks noGrp="1"/>
          </p:cNvSpPr>
          <p:nvPr>
            <p:ph type="title"/>
          </p:nvPr>
        </p:nvSpPr>
        <p:spPr/>
        <p:txBody>
          <a:bodyPr/>
          <a:lstStyle/>
          <a:p>
            <a:pPr algn="l" eaLnBrk="1" hangingPunct="1"/>
            <a:r>
              <a:rPr lang="sk-SK" altLang="sk-SK" sz="2800" b="1" smtClean="0"/>
              <a:t>Korekcie harmonizovaných referenčných </a:t>
            </a:r>
            <a:br>
              <a:rPr lang="sk-SK" altLang="sk-SK" sz="2800" b="1" smtClean="0"/>
            </a:br>
            <a:r>
              <a:rPr lang="sk-SK" altLang="sk-SK" sz="2800" b="1" smtClean="0"/>
              <a:t>hodnôt (§ 3) – vyhláška č. 599/2009 Z.z.</a:t>
            </a:r>
          </a:p>
        </p:txBody>
      </p:sp>
      <p:sp>
        <p:nvSpPr>
          <p:cNvPr id="29699" name="Zástupný symbol obsahu 2"/>
          <p:cNvSpPr>
            <a:spLocks noGrp="1"/>
          </p:cNvSpPr>
          <p:nvPr>
            <p:ph idx="1"/>
          </p:nvPr>
        </p:nvSpPr>
        <p:spPr/>
        <p:txBody>
          <a:bodyPr rtlCol="0">
            <a:normAutofit/>
          </a:bodyPr>
          <a:lstStyle/>
          <a:p>
            <a:pPr marL="0" indent="0" eaLnBrk="1" fontAlgn="auto" hangingPunct="1">
              <a:spcAft>
                <a:spcPts val="0"/>
              </a:spcAft>
              <a:buFontTx/>
              <a:buNone/>
              <a:defRPr/>
            </a:pPr>
            <a:r>
              <a:rPr lang="pl-PL" altLang="sk-SK" sz="1800" dirty="0" smtClean="0"/>
              <a:t>Vzhľadom na hodnotu dlhodobej priemernej ročnej </a:t>
            </a:r>
            <a:r>
              <a:rPr lang="sk-SK" altLang="sk-SK" sz="1800" dirty="0" smtClean="0"/>
              <a:t>teploty vzduchu na území Slovenskej republiky + 9 °C sa uplatní korekčný faktor (Príloha III Rozhodnutia Komisie 2007/74/ES), ktorým sa harmonizovaná referenčná hodnota </a:t>
            </a:r>
            <a:r>
              <a:rPr lang="pl-PL" altLang="sk-SK" sz="1800" dirty="0" smtClean="0"/>
              <a:t>účinnosti samostatnej výroby elektriny podľa odseku </a:t>
            </a:r>
            <a:r>
              <a:rPr lang="sk-SK" altLang="sk-SK" sz="1800" dirty="0" smtClean="0"/>
              <a:t>2 zvýši o 0,6 %.</a:t>
            </a:r>
          </a:p>
          <a:p>
            <a:pPr marL="0" indent="0" eaLnBrk="1" fontAlgn="auto" hangingPunct="1">
              <a:spcAft>
                <a:spcPts val="0"/>
              </a:spcAft>
              <a:buFontTx/>
              <a:buNone/>
              <a:defRPr/>
            </a:pPr>
            <a:endParaRPr lang="sk-SK" altLang="sk-SK" sz="1800" dirty="0" smtClean="0"/>
          </a:p>
          <a:p>
            <a:pPr marL="0" indent="0" eaLnBrk="1" fontAlgn="auto" hangingPunct="1">
              <a:spcAft>
                <a:spcPts val="0"/>
              </a:spcAft>
              <a:buFontTx/>
              <a:buNone/>
              <a:defRPr/>
            </a:pPr>
            <a:r>
              <a:rPr lang="sk-SK" altLang="sk-SK" sz="1800" dirty="0" smtClean="0"/>
              <a:t>Referenčná účinnosť samostatnej výroby elektriny vypočítaná podľa odseku 3 sa vynásobí korekčným faktorom (Príloha IV Rozhodnutia Komisie 2007/74/ES) podľa napäťovej úrovne elektrickej sústavy, </a:t>
            </a:r>
            <a:r>
              <a:rPr lang="pl-PL" altLang="sk-SK" sz="1800" dirty="0" smtClean="0"/>
              <a:t>do ktorej je zariadenie na kombinovanú výrobu pripojené.</a:t>
            </a:r>
            <a:endParaRPr lang="sk-SK" altLang="sk-SK" sz="1800" dirty="0" smtClean="0"/>
          </a:p>
          <a:p>
            <a:pPr marL="0" indent="0" eaLnBrk="1" fontAlgn="auto" hangingPunct="1">
              <a:spcAft>
                <a:spcPts val="0"/>
              </a:spcAft>
              <a:buFontTx/>
              <a:buNone/>
              <a:defRPr/>
            </a:pPr>
            <a:endParaRPr lang="sk-SK" sz="1800" dirty="0" smtClean="0"/>
          </a:p>
          <a:p>
            <a:pPr eaLnBrk="1" fontAlgn="auto" hangingPunct="1">
              <a:spcAft>
                <a:spcPts val="0"/>
              </a:spcAft>
              <a:buFont typeface="Wingdings" panose="05000000000000000000" pitchFamily="2" charset="2"/>
              <a:buChar char="Ø"/>
              <a:defRPr/>
            </a:pPr>
            <a:r>
              <a:rPr lang="sk-SK" sz="1600" dirty="0" smtClean="0"/>
              <a:t>Rozhodnutie Komisie </a:t>
            </a:r>
            <a:r>
              <a:rPr lang="sk-SK" sz="1600" b="1" dirty="0" smtClean="0"/>
              <a:t>2007/74/ES</a:t>
            </a:r>
            <a:r>
              <a:rPr lang="sk-SK" sz="1600" dirty="0" smtClean="0"/>
              <a:t> (hodnoty do r. 2011) </a:t>
            </a:r>
          </a:p>
          <a:p>
            <a:pPr eaLnBrk="1" fontAlgn="auto" hangingPunct="1">
              <a:spcAft>
                <a:spcPts val="0"/>
              </a:spcAft>
              <a:buFont typeface="Wingdings" panose="05000000000000000000" pitchFamily="2" charset="2"/>
              <a:buChar char="Ø"/>
              <a:defRPr/>
            </a:pPr>
            <a:r>
              <a:rPr lang="sk-SK" sz="1600" dirty="0" smtClean="0"/>
              <a:t>Vykonávacie rozhodnutie Komisie </a:t>
            </a:r>
            <a:r>
              <a:rPr lang="sk-SK" sz="1600" b="1" dirty="0" smtClean="0"/>
              <a:t>2011/877/EU</a:t>
            </a:r>
            <a:r>
              <a:rPr lang="sk-SK" sz="1600" dirty="0" smtClean="0"/>
              <a:t> (hodnoty 2012-2015)</a:t>
            </a:r>
          </a:p>
          <a:p>
            <a:pPr eaLnBrk="1" fontAlgn="auto" hangingPunct="1">
              <a:spcAft>
                <a:spcPts val="0"/>
              </a:spcAft>
              <a:buFont typeface="Wingdings" panose="05000000000000000000" pitchFamily="2" charset="2"/>
              <a:buChar char="Ø"/>
              <a:defRPr/>
            </a:pPr>
            <a:r>
              <a:rPr lang="sk-SK" altLang="sk-SK" sz="1600" b="1" dirty="0"/>
              <a:t>Delegované rozhodnutie EU </a:t>
            </a:r>
            <a:r>
              <a:rPr lang="sk-SK" altLang="sk-SK" sz="1600" b="1" dirty="0" smtClean="0"/>
              <a:t>2015/2402  </a:t>
            </a:r>
            <a:r>
              <a:rPr lang="sk-SK" altLang="sk-SK" sz="1600" dirty="0"/>
              <a:t>(hodnoty 2016-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a:xfrm>
            <a:off x="684213" y="476250"/>
            <a:ext cx="7772400" cy="1143000"/>
          </a:xfrm>
        </p:spPr>
        <p:txBody>
          <a:bodyPr rtlCol="0">
            <a:normAutofit fontScale="90000"/>
          </a:bodyPr>
          <a:lstStyle/>
          <a:p>
            <a:pPr eaLnBrk="1" fontAlgn="auto" hangingPunct="1">
              <a:spcAft>
                <a:spcPts val="0"/>
              </a:spcAft>
              <a:defRPr/>
            </a:pPr>
            <a:r>
              <a:rPr lang="sk-SK" altLang="sk-SK" sz="4000" dirty="0" smtClean="0">
                <a:solidFill>
                  <a:srgbClr val="00B050"/>
                </a:solidFill>
              </a:rPr>
              <a:t>Vyhláška MH SR </a:t>
            </a:r>
            <a:r>
              <a:rPr lang="sk-SK" altLang="sk-SK" sz="4000" b="1" dirty="0" smtClean="0">
                <a:solidFill>
                  <a:srgbClr val="00B050"/>
                </a:solidFill>
              </a:rPr>
              <a:t>č. 15/2016 Z. z.</a:t>
            </a:r>
            <a:br>
              <a:rPr lang="sk-SK" altLang="sk-SK" sz="4000" b="1" dirty="0" smtClean="0">
                <a:solidFill>
                  <a:srgbClr val="00B050"/>
                </a:solidFill>
              </a:rPr>
            </a:br>
            <a:r>
              <a:rPr lang="sk-SK" altLang="sk-SK" sz="2000" dirty="0" smtClean="0">
                <a:solidFill>
                  <a:srgbClr val="00B050"/>
                </a:solidFill>
              </a:rPr>
              <a:t>(o spôsobe výpočtu ročnej výroby tepla pri výrobe elektriny)</a:t>
            </a:r>
            <a:r>
              <a:rPr lang="sk-SK" altLang="sk-SK" sz="1600" dirty="0" smtClean="0">
                <a:solidFill>
                  <a:srgbClr val="00B050"/>
                </a:solidFill>
              </a:rPr>
              <a:t/>
            </a:r>
            <a:br>
              <a:rPr lang="sk-SK" altLang="sk-SK" sz="1600" dirty="0" smtClean="0">
                <a:solidFill>
                  <a:srgbClr val="00B050"/>
                </a:solidFill>
              </a:rPr>
            </a:br>
            <a:endParaRPr lang="sk-SK" altLang="sk-SK" sz="1600" dirty="0" smtClean="0">
              <a:solidFill>
                <a:srgbClr val="00B050"/>
              </a:solidFill>
            </a:endParaRPr>
          </a:p>
        </p:txBody>
      </p:sp>
      <p:sp>
        <p:nvSpPr>
          <p:cNvPr id="30723" name="Zástupný symbol obsahu 2"/>
          <p:cNvSpPr>
            <a:spLocks noGrp="1"/>
          </p:cNvSpPr>
          <p:nvPr>
            <p:ph idx="1"/>
          </p:nvPr>
        </p:nvSpPr>
        <p:spPr>
          <a:xfrm>
            <a:off x="684213" y="1773238"/>
            <a:ext cx="7772400" cy="4114800"/>
          </a:xfrm>
        </p:spPr>
        <p:txBody>
          <a:bodyPr/>
          <a:lstStyle/>
          <a:p>
            <a:pPr eaLnBrk="1" hangingPunct="1">
              <a:lnSpc>
                <a:spcPct val="80000"/>
              </a:lnSpc>
              <a:buFont typeface="Wingdings" pitchFamily="2" charset="2"/>
              <a:buNone/>
            </a:pPr>
            <a:endParaRPr lang="sk-SK" altLang="sk-SK" smtClean="0"/>
          </a:p>
          <a:p>
            <a:pPr eaLnBrk="1" hangingPunct="1">
              <a:lnSpc>
                <a:spcPct val="80000"/>
              </a:lnSpc>
              <a:buFont typeface="Wingdings" pitchFamily="2" charset="2"/>
              <a:buNone/>
            </a:pPr>
            <a:r>
              <a:rPr lang="sk-SK" altLang="sk-SK" sz="1600" smtClean="0"/>
              <a:t>(1) Ročná výroba tepla pre zariadenie výrobcu elektriny sa na účely posúdenia percentuálneho podielu dodávky využiteľného tepla vypočíta podľa vzorca</a:t>
            </a:r>
          </a:p>
          <a:p>
            <a:pPr eaLnBrk="1" hangingPunct="1">
              <a:lnSpc>
                <a:spcPct val="80000"/>
              </a:lnSpc>
              <a:buFont typeface="Wingdings" pitchFamily="2" charset="2"/>
              <a:buNone/>
            </a:pPr>
            <a:r>
              <a:rPr lang="sk-SK" altLang="sk-SK" sz="1600" smtClean="0"/>
              <a:t>				Q=Ae*(Pq/Pe)</a:t>
            </a:r>
          </a:p>
          <a:p>
            <a:pPr eaLnBrk="1" hangingPunct="1">
              <a:lnSpc>
                <a:spcPct val="80000"/>
              </a:lnSpc>
              <a:buFont typeface="Wingdings" pitchFamily="2" charset="2"/>
              <a:buNone/>
            </a:pPr>
            <a:endParaRPr lang="sk-SK" altLang="sk-SK" sz="1600" smtClean="0"/>
          </a:p>
          <a:p>
            <a:pPr eaLnBrk="1" hangingPunct="1">
              <a:lnSpc>
                <a:spcPct val="80000"/>
              </a:lnSpc>
              <a:buFont typeface="Wingdings" pitchFamily="2" charset="2"/>
              <a:buNone/>
            </a:pPr>
            <a:r>
              <a:rPr lang="sk-SK" altLang="sk-SK" sz="1600" smtClean="0"/>
              <a:t>	Q - 	výroba tepla v MWh za rok</a:t>
            </a:r>
          </a:p>
          <a:p>
            <a:pPr eaLnBrk="1" hangingPunct="1">
              <a:lnSpc>
                <a:spcPct val="80000"/>
              </a:lnSpc>
              <a:buFont typeface="Wingdings" pitchFamily="2" charset="2"/>
              <a:buNone/>
            </a:pPr>
            <a:endParaRPr lang="sk-SK" altLang="sk-SK" sz="1600" smtClean="0"/>
          </a:p>
          <a:p>
            <a:pPr eaLnBrk="1" hangingPunct="1">
              <a:lnSpc>
                <a:spcPct val="80000"/>
              </a:lnSpc>
              <a:buFont typeface="Wingdings" pitchFamily="2" charset="2"/>
              <a:buNone/>
            </a:pPr>
            <a:r>
              <a:rPr lang="sk-SK" altLang="sk-SK" sz="1600" smtClean="0"/>
              <a:t>	Ae - 	výroba elektriny v  MWh za rok, meraná na svorkách generátora zariadenia</a:t>
            </a:r>
          </a:p>
          <a:p>
            <a:pPr eaLnBrk="1" hangingPunct="1">
              <a:lnSpc>
                <a:spcPct val="80000"/>
              </a:lnSpc>
              <a:buFont typeface="Wingdings" pitchFamily="2" charset="2"/>
              <a:buNone/>
            </a:pPr>
            <a:endParaRPr lang="sk-SK" altLang="sk-SK" sz="1600" smtClean="0"/>
          </a:p>
          <a:p>
            <a:pPr eaLnBrk="1" hangingPunct="1">
              <a:lnSpc>
                <a:spcPct val="80000"/>
              </a:lnSpc>
              <a:buFont typeface="Wingdings" pitchFamily="2" charset="2"/>
              <a:buNone/>
            </a:pPr>
            <a:r>
              <a:rPr lang="sk-SK" altLang="sk-SK" sz="1600" smtClean="0"/>
              <a:t>	Pq - 	projektovaný inštalovaný tepelný výkon zariadenia v  MW; pri spaľovacom motore uvedený ako súčet využiteľného tepelného výkonu meraného na výstupe chladiacej kvapaliny motora a výstupe výfukových plynov z motora</a:t>
            </a:r>
          </a:p>
          <a:p>
            <a:pPr eaLnBrk="1" hangingPunct="1">
              <a:lnSpc>
                <a:spcPct val="80000"/>
              </a:lnSpc>
              <a:buFont typeface="Wingdings" pitchFamily="2" charset="2"/>
              <a:buNone/>
            </a:pPr>
            <a:endParaRPr lang="sk-SK" altLang="sk-SK" sz="1600" smtClean="0"/>
          </a:p>
          <a:p>
            <a:pPr eaLnBrk="1" hangingPunct="1">
              <a:lnSpc>
                <a:spcPct val="80000"/>
              </a:lnSpc>
              <a:buFont typeface="Wingdings" pitchFamily="2" charset="2"/>
              <a:buNone/>
            </a:pPr>
            <a:r>
              <a:rPr lang="sk-SK" altLang="sk-SK" sz="1600" smtClean="0"/>
              <a:t>	Pe - 	projektovaný inštalovaný elektrický výkon zariadenia v MW</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09600"/>
            <a:ext cx="7772400" cy="890588"/>
          </a:xfrm>
        </p:spPr>
        <p:txBody>
          <a:bodyPr/>
          <a:lstStyle/>
          <a:p>
            <a:pPr algn="l" eaLnBrk="1" hangingPunct="1"/>
            <a:r>
              <a:rPr lang="sk-SK" altLang="sk-SK" sz="2800" b="1" smtClean="0"/>
              <a:t>§ 2  Základné pojmy</a:t>
            </a:r>
          </a:p>
        </p:txBody>
      </p:sp>
      <p:sp>
        <p:nvSpPr>
          <p:cNvPr id="6147" name="Rectangle 3"/>
          <p:cNvSpPr>
            <a:spLocks noGrp="1" noChangeArrowheads="1"/>
          </p:cNvSpPr>
          <p:nvPr>
            <p:ph idx="1"/>
          </p:nvPr>
        </p:nvSpPr>
        <p:spPr>
          <a:xfrm>
            <a:off x="685800" y="1428750"/>
            <a:ext cx="7847013" cy="4667250"/>
          </a:xfrm>
        </p:spPr>
        <p:txBody>
          <a:bodyPr rtlCol="0">
            <a:normAutofit/>
          </a:bodyPr>
          <a:lstStyle/>
          <a:p>
            <a:pPr>
              <a:buNone/>
            </a:pPr>
            <a:r>
              <a:rPr lang="sk-SK" sz="2000" dirty="0" smtClean="0"/>
              <a:t>	</a:t>
            </a:r>
            <a:r>
              <a:rPr lang="sk-SK" sz="2000" b="1" dirty="0" smtClean="0"/>
              <a:t>Obnoviteľným zdrojom energie </a:t>
            </a:r>
            <a:r>
              <a:rPr lang="sk-SK" sz="2000" dirty="0" smtClean="0"/>
              <a:t>nefosílny zdroj energie, ktorého energetický potenciál sa trvalo obnovuje prírodnými procesmi alebo činnosťou ľudí, a ide o tieto zdroje:</a:t>
            </a:r>
          </a:p>
          <a:p>
            <a:pPr>
              <a:buNone/>
            </a:pPr>
            <a:r>
              <a:rPr lang="sk-SK" sz="2000" dirty="0" smtClean="0"/>
              <a:t>1. vodná energia,</a:t>
            </a:r>
          </a:p>
          <a:p>
            <a:pPr>
              <a:buNone/>
            </a:pPr>
            <a:r>
              <a:rPr lang="sk-SK" sz="2000" dirty="0" smtClean="0"/>
              <a:t>2. slnečná energia,</a:t>
            </a:r>
          </a:p>
          <a:p>
            <a:pPr>
              <a:buNone/>
            </a:pPr>
            <a:r>
              <a:rPr lang="sk-SK" sz="2000" dirty="0" smtClean="0"/>
              <a:t>3. veterná energia,</a:t>
            </a:r>
          </a:p>
          <a:p>
            <a:pPr>
              <a:buNone/>
            </a:pPr>
            <a:r>
              <a:rPr lang="sk-SK" sz="2000" dirty="0" smtClean="0"/>
              <a:t>4. geotermálna energia,</a:t>
            </a:r>
          </a:p>
          <a:p>
            <a:pPr>
              <a:buNone/>
            </a:pPr>
            <a:r>
              <a:rPr lang="sk-SK" sz="2000" dirty="0" smtClean="0"/>
              <a:t>5. biomasa, </a:t>
            </a:r>
          </a:p>
          <a:p>
            <a:pPr>
              <a:buNone/>
            </a:pPr>
            <a:r>
              <a:rPr lang="sk-SK" sz="2000" dirty="0" smtClean="0"/>
              <a:t>6. bioplyn, skládkový plyn, plyn z čističiek odpadových vôd,</a:t>
            </a:r>
          </a:p>
          <a:p>
            <a:pPr>
              <a:buNone/>
            </a:pPr>
            <a:r>
              <a:rPr lang="sk-SK" sz="2000" dirty="0" smtClean="0"/>
              <a:t>7. </a:t>
            </a:r>
            <a:r>
              <a:rPr lang="sk-SK" sz="2000" dirty="0">
                <a:solidFill>
                  <a:srgbClr val="00B0F0"/>
                </a:solidFill>
              </a:rPr>
              <a:t>e</a:t>
            </a:r>
            <a:r>
              <a:rPr lang="sk-SK" sz="2000" dirty="0" smtClean="0">
                <a:solidFill>
                  <a:srgbClr val="00B0F0"/>
                </a:solidFill>
              </a:rPr>
              <a:t>nergia z okolia,</a:t>
            </a:r>
          </a:p>
          <a:p>
            <a:pPr eaLnBrk="1" fontAlgn="auto" hangingPunct="1">
              <a:lnSpc>
                <a:spcPct val="90000"/>
              </a:lnSpc>
              <a:spcAft>
                <a:spcPts val="0"/>
              </a:spcAft>
              <a:buFont typeface="Wingdings" pitchFamily="2" charset="2"/>
              <a:buNone/>
              <a:defRPr/>
            </a:pPr>
            <a:r>
              <a:rPr lang="sk-SK" altLang="sk-SK" sz="2000" dirty="0" smtClean="0">
                <a:solidFill>
                  <a:srgbClr val="000000"/>
                </a:solidFill>
                <a:cs typeface="Times New Roman" pitchFamily="18" charset="0"/>
              </a:rPr>
              <a:t>8. </a:t>
            </a:r>
            <a:r>
              <a:rPr lang="sk-SK" altLang="sk-SK" sz="2000" dirty="0" smtClean="0">
                <a:solidFill>
                  <a:srgbClr val="00B0F0"/>
                </a:solidFill>
                <a:cs typeface="Times New Roman" pitchFamily="18" charset="0"/>
              </a:rPr>
              <a:t>energia prílivu, vĺn a iná energia oceánu.</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dpis 1"/>
          <p:cNvSpPr>
            <a:spLocks noGrp="1"/>
          </p:cNvSpPr>
          <p:nvPr>
            <p:ph type="title"/>
          </p:nvPr>
        </p:nvSpPr>
        <p:spPr/>
        <p:txBody>
          <a:bodyPr rtlCol="0">
            <a:normAutofit fontScale="90000"/>
          </a:bodyPr>
          <a:lstStyle/>
          <a:p>
            <a:pPr algn="l" eaLnBrk="1" fontAlgn="auto" hangingPunct="1">
              <a:spcAft>
                <a:spcPts val="0"/>
              </a:spcAft>
              <a:defRPr/>
            </a:pPr>
            <a:r>
              <a:rPr lang="sk-SK" altLang="sk-SK" sz="4000" dirty="0" smtClean="0">
                <a:solidFill>
                  <a:srgbClr val="00B050"/>
                </a:solidFill>
              </a:rPr>
              <a:t>Vyhláška MH SR </a:t>
            </a:r>
            <a:r>
              <a:rPr lang="sk-SK" altLang="sk-SK" sz="4000" b="1" dirty="0" smtClean="0">
                <a:solidFill>
                  <a:srgbClr val="00B050"/>
                </a:solidFill>
              </a:rPr>
              <a:t>č. 15/2016 Z. z.</a:t>
            </a:r>
            <a:r>
              <a:rPr lang="sk-SK" altLang="sk-SK" sz="4800" b="1" dirty="0" smtClean="0">
                <a:solidFill>
                  <a:srgbClr val="00B050"/>
                </a:solidFill>
              </a:rPr>
              <a:t/>
            </a:r>
            <a:br>
              <a:rPr lang="sk-SK" altLang="sk-SK" sz="4800" b="1" dirty="0" smtClean="0">
                <a:solidFill>
                  <a:srgbClr val="00B050"/>
                </a:solidFill>
              </a:rPr>
            </a:br>
            <a:r>
              <a:rPr lang="sk-SK" altLang="sk-SK" sz="2400" b="1" dirty="0" smtClean="0"/>
              <a:t> </a:t>
            </a:r>
            <a:br>
              <a:rPr lang="sk-SK" altLang="sk-SK" sz="2400" b="1" dirty="0" smtClean="0"/>
            </a:br>
            <a:r>
              <a:rPr lang="sk-SK" altLang="sk-SK" sz="2400" b="1" dirty="0" smtClean="0"/>
              <a:t>(technologická spotreba tepla) </a:t>
            </a:r>
            <a:br>
              <a:rPr lang="sk-SK" altLang="sk-SK" sz="2400" b="1" dirty="0" smtClean="0"/>
            </a:br>
            <a:endParaRPr lang="sk-SK" altLang="sk-SK" sz="2400" dirty="0" smtClean="0"/>
          </a:p>
        </p:txBody>
      </p:sp>
      <p:sp>
        <p:nvSpPr>
          <p:cNvPr id="3" name="Zástupný symbol obsahu 2"/>
          <p:cNvSpPr>
            <a:spLocks noGrp="1"/>
          </p:cNvSpPr>
          <p:nvPr>
            <p:ph idx="1"/>
          </p:nvPr>
        </p:nvSpPr>
        <p:spPr>
          <a:xfrm>
            <a:off x="685800" y="1773238"/>
            <a:ext cx="7772400" cy="4322762"/>
          </a:xfrm>
        </p:spPr>
        <p:txBody>
          <a:bodyPr rtlCol="0">
            <a:normAutofit lnSpcReduction="10000"/>
          </a:bodyPr>
          <a:lstStyle/>
          <a:p>
            <a:pPr eaLnBrk="1" fontAlgn="auto" hangingPunct="1">
              <a:lnSpc>
                <a:spcPct val="80000"/>
              </a:lnSpc>
              <a:spcAft>
                <a:spcPts val="0"/>
              </a:spcAft>
              <a:buFont typeface="Wingdings" pitchFamily="2" charset="2"/>
              <a:buNone/>
              <a:defRPr/>
            </a:pPr>
            <a:r>
              <a:rPr lang="sk-SK" altLang="sk-SK" sz="1800" dirty="0" smtClean="0"/>
              <a:t>2) </a:t>
            </a:r>
            <a:r>
              <a:rPr lang="sk-SK" altLang="sk-SK" sz="1600" dirty="0" smtClean="0"/>
              <a:t>Do percentuálneho posúdenia podielu dodávky využiteľného tepla z ročnej výroby tepla sa započítava technologická spotreba tepla, najviac však </a:t>
            </a:r>
            <a:r>
              <a:rPr lang="sk-SK" altLang="sk-SK" sz="1600" b="1" dirty="0" smtClean="0"/>
              <a:t>do 25% z ročnej výroby tepla</a:t>
            </a:r>
          </a:p>
          <a:p>
            <a:pPr eaLnBrk="1" fontAlgn="auto" hangingPunct="1">
              <a:lnSpc>
                <a:spcPct val="80000"/>
              </a:lnSpc>
              <a:spcAft>
                <a:spcPts val="0"/>
              </a:spcAft>
              <a:buFont typeface="Arial" panose="020B0604020202020204" pitchFamily="34" charset="0"/>
              <a:buChar char="•"/>
              <a:defRPr/>
            </a:pPr>
            <a:endParaRPr lang="sk-SK" altLang="sk-SK" sz="1600" dirty="0" smtClean="0"/>
          </a:p>
          <a:p>
            <a:pPr eaLnBrk="1" fontAlgn="auto" hangingPunct="1">
              <a:lnSpc>
                <a:spcPct val="80000"/>
              </a:lnSpc>
              <a:spcAft>
                <a:spcPts val="0"/>
              </a:spcAft>
              <a:buFont typeface="Wingdings" pitchFamily="2" charset="2"/>
              <a:buNone/>
              <a:defRPr/>
            </a:pPr>
            <a:r>
              <a:rPr lang="sk-SK" altLang="sk-SK" sz="1600" dirty="0" smtClean="0"/>
              <a:t>(3) Ak nie je technologická spotreba tepla zariadenia meraná, vypočíta sa podľa vzorca</a:t>
            </a:r>
          </a:p>
          <a:p>
            <a:pPr eaLnBrk="1" fontAlgn="auto" hangingPunct="1">
              <a:lnSpc>
                <a:spcPct val="80000"/>
              </a:lnSpc>
              <a:spcAft>
                <a:spcPts val="0"/>
              </a:spcAft>
              <a:buFont typeface="Wingdings" pitchFamily="2" charset="2"/>
              <a:buNone/>
              <a:defRPr/>
            </a:pPr>
            <a:r>
              <a:rPr lang="sk-SK" altLang="sk-SK" sz="1600" dirty="0" smtClean="0"/>
              <a:t>				</a:t>
            </a:r>
            <a:r>
              <a:rPr lang="sk-SK" altLang="sk-SK" sz="1600" b="1" dirty="0" smtClean="0">
                <a:solidFill>
                  <a:srgbClr val="00B050"/>
                </a:solidFill>
              </a:rPr>
              <a:t>Qts=0,10*Q</a:t>
            </a:r>
          </a:p>
          <a:p>
            <a:pPr marL="0" indent="0" eaLnBrk="1" fontAlgn="auto" hangingPunct="1">
              <a:lnSpc>
                <a:spcPct val="80000"/>
              </a:lnSpc>
              <a:spcAft>
                <a:spcPts val="0"/>
              </a:spcAft>
              <a:buFontTx/>
              <a:buNone/>
              <a:defRPr/>
            </a:pPr>
            <a:endParaRPr lang="sk-SK" altLang="sk-SK" sz="1600" dirty="0" smtClean="0"/>
          </a:p>
          <a:p>
            <a:pPr eaLnBrk="1" fontAlgn="auto" hangingPunct="1">
              <a:lnSpc>
                <a:spcPct val="80000"/>
              </a:lnSpc>
              <a:spcAft>
                <a:spcPts val="0"/>
              </a:spcAft>
              <a:buFont typeface="Wingdings" pitchFamily="2" charset="2"/>
              <a:buNone/>
              <a:defRPr/>
            </a:pPr>
            <a:r>
              <a:rPr lang="sk-SK" altLang="sk-SK" sz="1600" dirty="0" smtClean="0"/>
              <a:t>	</a:t>
            </a:r>
            <a:r>
              <a:rPr lang="sk-SK" altLang="sk-SK" sz="1600" dirty="0" err="1" smtClean="0"/>
              <a:t>Qts</a:t>
            </a:r>
            <a:r>
              <a:rPr lang="sk-SK" altLang="sk-SK" sz="1600" dirty="0" smtClean="0"/>
              <a:t> - technologická spotreba tepla zariadenia v </a:t>
            </a:r>
            <a:r>
              <a:rPr lang="sk-SK" altLang="sk-SK" sz="1600" dirty="0" err="1" smtClean="0"/>
              <a:t>megawatthodinách</a:t>
            </a:r>
            <a:r>
              <a:rPr lang="sk-SK" altLang="sk-SK" sz="1600" dirty="0" smtClean="0"/>
              <a:t> za rok</a:t>
            </a:r>
          </a:p>
          <a:p>
            <a:pPr eaLnBrk="1" fontAlgn="auto" hangingPunct="1">
              <a:lnSpc>
                <a:spcPct val="80000"/>
              </a:lnSpc>
              <a:spcAft>
                <a:spcPts val="0"/>
              </a:spcAft>
              <a:buFont typeface="Arial" panose="020B0604020202020204" pitchFamily="34" charset="0"/>
              <a:buChar char="•"/>
              <a:defRPr/>
            </a:pPr>
            <a:endParaRPr lang="sk-SK" altLang="sk-SK" sz="1600" dirty="0" smtClean="0"/>
          </a:p>
          <a:p>
            <a:pPr marL="0" indent="0" eaLnBrk="1" fontAlgn="auto" hangingPunct="1">
              <a:spcAft>
                <a:spcPts val="0"/>
              </a:spcAft>
              <a:buFontTx/>
              <a:buNone/>
              <a:defRPr/>
            </a:pPr>
            <a:r>
              <a:rPr lang="sk-SK" sz="1600" dirty="0" smtClean="0">
                <a:solidFill>
                  <a:srgbClr val="00B050"/>
                </a:solidFill>
              </a:rPr>
              <a:t>(</a:t>
            </a:r>
            <a:r>
              <a:rPr lang="sk-SK" sz="1600" dirty="0">
                <a:solidFill>
                  <a:srgbClr val="00B050"/>
                </a:solidFill>
              </a:rPr>
              <a:t>4) Technologickou </a:t>
            </a:r>
            <a:r>
              <a:rPr lang="sk-SK" sz="1600" dirty="0" smtClean="0">
                <a:solidFill>
                  <a:srgbClr val="00B050"/>
                </a:solidFill>
              </a:rPr>
              <a:t>spotrebou tepla je teplo vyrobené v zariadení, ktoré sa spotrebuje na</a:t>
            </a:r>
            <a:endParaRPr lang="sk-SK" sz="1600" dirty="0">
              <a:solidFill>
                <a:srgbClr val="00B050"/>
              </a:solidFill>
            </a:endParaRPr>
          </a:p>
          <a:p>
            <a:pPr marL="0" indent="0" eaLnBrk="1" fontAlgn="auto" hangingPunct="1">
              <a:spcAft>
                <a:spcPts val="0"/>
              </a:spcAft>
              <a:buFontTx/>
              <a:buNone/>
              <a:defRPr/>
            </a:pPr>
            <a:r>
              <a:rPr lang="sk-SK" sz="1600" dirty="0">
                <a:solidFill>
                  <a:srgbClr val="00B050"/>
                </a:solidFill>
              </a:rPr>
              <a:t>a) výrobu </a:t>
            </a:r>
            <a:r>
              <a:rPr lang="sk-SK" sz="1600" dirty="0" smtClean="0">
                <a:solidFill>
                  <a:srgbClr val="00B050"/>
                </a:solidFill>
              </a:rPr>
              <a:t>alebo uskladnenie bioplynu získaného anaeróbnou fermentáciou</a:t>
            </a:r>
            <a:r>
              <a:rPr lang="sk-SK" sz="1600" dirty="0">
                <a:solidFill>
                  <a:srgbClr val="00B050"/>
                </a:solidFill>
              </a:rPr>
              <a:t>,</a:t>
            </a:r>
          </a:p>
          <a:p>
            <a:pPr marL="0" indent="0" eaLnBrk="1" fontAlgn="auto" hangingPunct="1">
              <a:spcAft>
                <a:spcPts val="0"/>
              </a:spcAft>
              <a:buFontTx/>
              <a:buNone/>
              <a:defRPr/>
            </a:pPr>
            <a:r>
              <a:rPr lang="sk-SK" sz="1600" dirty="0">
                <a:solidFill>
                  <a:srgbClr val="00B050"/>
                </a:solidFill>
              </a:rPr>
              <a:t>b) výrobu </a:t>
            </a:r>
            <a:r>
              <a:rPr lang="sk-SK" sz="1600" dirty="0" smtClean="0">
                <a:solidFill>
                  <a:srgbClr val="00B050"/>
                </a:solidFill>
              </a:rPr>
              <a:t>alebo uskladnenie bioplynu vyrobeného </a:t>
            </a:r>
            <a:r>
              <a:rPr lang="sk-SK" sz="1600" dirty="0" err="1" smtClean="0">
                <a:solidFill>
                  <a:srgbClr val="00B050"/>
                </a:solidFill>
              </a:rPr>
              <a:t>termochemickým</a:t>
            </a:r>
            <a:r>
              <a:rPr lang="sk-SK" sz="1600" dirty="0" smtClean="0">
                <a:solidFill>
                  <a:srgbClr val="00B050"/>
                </a:solidFill>
              </a:rPr>
              <a:t> splyňovaním biomasy alebo</a:t>
            </a:r>
            <a:endParaRPr lang="sk-SK" sz="1600" dirty="0">
              <a:solidFill>
                <a:srgbClr val="00B050"/>
              </a:solidFill>
            </a:endParaRPr>
          </a:p>
          <a:p>
            <a:pPr marL="0" indent="0" eaLnBrk="1" fontAlgn="auto" hangingPunct="1">
              <a:spcAft>
                <a:spcPts val="0"/>
              </a:spcAft>
              <a:buFontTx/>
              <a:buNone/>
              <a:defRPr/>
            </a:pPr>
            <a:r>
              <a:rPr lang="sk-SK" sz="1600" dirty="0">
                <a:solidFill>
                  <a:srgbClr val="00B050"/>
                </a:solidFill>
              </a:rPr>
              <a:t>c) úpravu </a:t>
            </a:r>
            <a:r>
              <a:rPr lang="sk-SK" sz="1600" dirty="0" smtClean="0">
                <a:solidFill>
                  <a:srgbClr val="00B050"/>
                </a:solidFill>
              </a:rPr>
              <a:t>fyzikálnych vlastností biomasy, ktorá vstupuje ako palivo do procesu výroby elektriny v tomto </a:t>
            </a:r>
            <a:r>
              <a:rPr lang="sk-SK" sz="1600" dirty="0">
                <a:solidFill>
                  <a:srgbClr val="00B050"/>
                </a:solidFill>
              </a:rPr>
              <a:t>zariadení</a:t>
            </a:r>
            <a:r>
              <a:rPr lang="sk-SK" sz="1600" dirty="0" smtClean="0">
                <a:solidFill>
                  <a:srgbClr val="00B050"/>
                </a:solidFill>
              </a:rPr>
              <a:t>, bez ohľadu na to, kto túto úpravu vykonáva.</a:t>
            </a:r>
          </a:p>
          <a:p>
            <a:pPr marL="0" indent="0" eaLnBrk="1" fontAlgn="auto" hangingPunct="1">
              <a:spcAft>
                <a:spcPts val="0"/>
              </a:spcAft>
              <a:buFontTx/>
              <a:buNone/>
              <a:defRPr/>
            </a:pPr>
            <a:endParaRPr lang="sk-SK" altLang="sk-SK" sz="1600" dirty="0" smtClean="0"/>
          </a:p>
          <a:p>
            <a:pPr eaLnBrk="1" fontAlgn="auto" hangingPunct="1">
              <a:lnSpc>
                <a:spcPct val="80000"/>
              </a:lnSpc>
              <a:spcAft>
                <a:spcPts val="0"/>
              </a:spcAft>
              <a:buFont typeface="Wingdings" pitchFamily="2" charset="2"/>
              <a:buNone/>
              <a:defRPr/>
            </a:pPr>
            <a:r>
              <a:rPr lang="sk-SK" altLang="sk-SK" sz="1600" dirty="0" smtClean="0"/>
              <a:t>(5)  Do percentuálneho posúdenia podielu dodávky využiteľného tepla z ročnej výroby tepla sa nezapočítava teplo využité pri výrobe elektriny</a:t>
            </a:r>
          </a:p>
          <a:p>
            <a:pPr marL="0" indent="0" eaLnBrk="1" fontAlgn="auto" hangingPunct="1">
              <a:spcAft>
                <a:spcPts val="0"/>
              </a:spcAft>
              <a:buFontTx/>
              <a:buNone/>
              <a:defRPr/>
            </a:pPr>
            <a:endParaRPr lang="sk-SK"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Nadpis 1"/>
          <p:cNvSpPr>
            <a:spLocks noGrp="1"/>
          </p:cNvSpPr>
          <p:nvPr>
            <p:ph type="title"/>
          </p:nvPr>
        </p:nvSpPr>
        <p:spPr/>
        <p:txBody>
          <a:bodyPr rtlCol="0">
            <a:normAutofit fontScale="90000"/>
          </a:bodyPr>
          <a:lstStyle/>
          <a:p>
            <a:pPr eaLnBrk="1" fontAlgn="auto" hangingPunct="1">
              <a:spcAft>
                <a:spcPts val="0"/>
              </a:spcAft>
              <a:defRPr/>
            </a:pPr>
            <a:r>
              <a:rPr lang="sk-SK" altLang="sk-SK" sz="4000" dirty="0" smtClean="0"/>
              <a:t/>
            </a:r>
            <a:br>
              <a:rPr lang="sk-SK" altLang="sk-SK" sz="4000" dirty="0" smtClean="0"/>
            </a:br>
            <a:r>
              <a:rPr lang="sk-SK" altLang="sk-SK" sz="4000" dirty="0" smtClean="0"/>
              <a:t>Vyhláška URSO </a:t>
            </a:r>
            <a:r>
              <a:rPr lang="sk-SK" altLang="sk-SK" sz="4000" b="1" dirty="0" smtClean="0"/>
              <a:t>č. 490/2009 </a:t>
            </a:r>
            <a:r>
              <a:rPr lang="sk-SK" altLang="sk-SK" sz="4000" b="1" dirty="0" err="1" smtClean="0"/>
              <a:t>Z.z</a:t>
            </a:r>
            <a:r>
              <a:rPr lang="sk-SK" altLang="sk-SK" sz="4000" b="1" dirty="0" smtClean="0"/>
              <a:t>.</a:t>
            </a:r>
            <a:br>
              <a:rPr lang="sk-SK" altLang="sk-SK" sz="4000" b="1" dirty="0" smtClean="0"/>
            </a:br>
            <a:r>
              <a:rPr lang="sk-SK" altLang="sk-SK" sz="2800" dirty="0" smtClean="0">
                <a:solidFill>
                  <a:srgbClr val="00B050"/>
                </a:solidFill>
              </a:rPr>
              <a:t>(novela účinná od 1.1.2020)</a:t>
            </a:r>
            <a:r>
              <a:rPr lang="sk-SK" altLang="sk-SK" dirty="0" smtClean="0">
                <a:solidFill>
                  <a:srgbClr val="00B050"/>
                </a:solidFill>
              </a:rPr>
              <a:t/>
            </a:r>
            <a:br>
              <a:rPr lang="sk-SK" altLang="sk-SK" dirty="0" smtClean="0">
                <a:solidFill>
                  <a:srgbClr val="00B050"/>
                </a:solidFill>
              </a:rPr>
            </a:br>
            <a:endParaRPr lang="sk-SK" altLang="sk-SK" dirty="0" smtClean="0">
              <a:solidFill>
                <a:srgbClr val="00B050"/>
              </a:solidFill>
            </a:endParaRPr>
          </a:p>
        </p:txBody>
      </p:sp>
      <p:sp>
        <p:nvSpPr>
          <p:cNvPr id="33795" name="Zástupný symbol obsahu 2"/>
          <p:cNvSpPr>
            <a:spLocks noGrp="1"/>
          </p:cNvSpPr>
          <p:nvPr>
            <p:ph idx="1"/>
          </p:nvPr>
        </p:nvSpPr>
        <p:spPr>
          <a:xfrm>
            <a:off x="684212" y="1700213"/>
            <a:ext cx="8002587" cy="4609108"/>
          </a:xfrm>
        </p:spPr>
        <p:txBody>
          <a:bodyPr rtlCol="0">
            <a:normAutofit lnSpcReduction="10000"/>
          </a:bodyPr>
          <a:lstStyle/>
          <a:p>
            <a:pPr marL="0" indent="0" eaLnBrk="1" fontAlgn="auto" hangingPunct="1">
              <a:spcAft>
                <a:spcPts val="0"/>
              </a:spcAft>
              <a:buFontTx/>
              <a:buNone/>
              <a:defRPr/>
            </a:pPr>
            <a:r>
              <a:rPr lang="sk-SK" altLang="sk-SK" sz="2000" dirty="0" smtClean="0"/>
              <a:t>Vyhláška upravuje:</a:t>
            </a:r>
          </a:p>
          <a:p>
            <a:pPr marL="0" indent="0" eaLnBrk="1" fontAlgn="auto" hangingPunct="1">
              <a:spcAft>
                <a:spcPts val="0"/>
              </a:spcAft>
              <a:buFontTx/>
              <a:buNone/>
              <a:defRPr/>
            </a:pPr>
            <a:r>
              <a:rPr lang="sk-SK" altLang="sk-SK" sz="2000" dirty="0" smtClean="0"/>
              <a:t>a) spôsob </a:t>
            </a:r>
            <a:r>
              <a:rPr lang="sk-SK" altLang="sk-SK" sz="2000" b="1" dirty="0" smtClean="0"/>
              <a:t>vedenia evidencie údajov a termín oznamovania údajov </a:t>
            </a:r>
          </a:p>
          <a:p>
            <a:pPr marL="0" indent="0" eaLnBrk="1" fontAlgn="auto" hangingPunct="1">
              <a:spcAft>
                <a:spcPts val="0"/>
              </a:spcAft>
              <a:buFontTx/>
              <a:buNone/>
              <a:defRPr/>
            </a:pPr>
            <a:r>
              <a:rPr lang="sk-SK" altLang="sk-SK" sz="2000" dirty="0" smtClean="0"/>
              <a:t>	</a:t>
            </a:r>
            <a:r>
              <a:rPr lang="sk-SK" altLang="sk-SK" sz="2000" dirty="0" smtClean="0">
                <a:solidFill>
                  <a:srgbClr val="00B0F0"/>
                </a:solidFill>
              </a:rPr>
              <a:t>1. o nadobudnutí skutočného množstva biomasy,</a:t>
            </a:r>
          </a:p>
          <a:p>
            <a:pPr marL="0" indent="0" eaLnBrk="1" fontAlgn="auto" hangingPunct="1">
              <a:spcAft>
                <a:spcPts val="0"/>
              </a:spcAft>
              <a:buFontTx/>
              <a:buNone/>
              <a:defRPr/>
            </a:pPr>
            <a:r>
              <a:rPr lang="sk-SK" altLang="sk-SK" sz="2000" dirty="0" smtClean="0">
                <a:solidFill>
                  <a:srgbClr val="00B0F0"/>
                </a:solidFill>
              </a:rPr>
              <a:t>	2. o kvalite biomasy a jej skutočného využitia na výrobu elektriny,</a:t>
            </a:r>
          </a:p>
          <a:p>
            <a:pPr marL="0" indent="0" eaLnBrk="1" fontAlgn="auto" hangingPunct="1">
              <a:spcAft>
                <a:spcPts val="0"/>
              </a:spcAft>
              <a:buFontTx/>
              <a:buNone/>
              <a:defRPr/>
            </a:pPr>
            <a:r>
              <a:rPr lang="sk-SK" altLang="sk-SK" sz="2000" dirty="0" smtClean="0">
                <a:solidFill>
                  <a:srgbClr val="00B0F0"/>
                </a:solidFill>
              </a:rPr>
              <a:t>	3. druhu a množstve neobnoviteľného zdroja energie a jeho kvalite</a:t>
            </a:r>
            <a:endParaRPr lang="pl-PL" altLang="sk-SK" sz="2000" dirty="0" smtClean="0">
              <a:solidFill>
                <a:srgbClr val="00B0F0"/>
              </a:solidFill>
            </a:endParaRPr>
          </a:p>
          <a:p>
            <a:pPr marL="0" indent="0" eaLnBrk="1" fontAlgn="auto" hangingPunct="1">
              <a:spcAft>
                <a:spcPts val="0"/>
              </a:spcAft>
              <a:buFontTx/>
              <a:buNone/>
              <a:defRPr/>
            </a:pPr>
            <a:r>
              <a:rPr lang="sk-SK" altLang="sk-SK" sz="2000" dirty="0" smtClean="0"/>
              <a:t>b) podmienky pri vydaní potvrdenia o množstve </a:t>
            </a:r>
            <a:r>
              <a:rPr lang="sk-SK" altLang="sk-SK" sz="2000" dirty="0" err="1" smtClean="0"/>
              <a:t>biometánu</a:t>
            </a:r>
            <a:r>
              <a:rPr lang="sk-SK" altLang="sk-SK" sz="2000" dirty="0" smtClean="0"/>
              <a:t> výrobcovi </a:t>
            </a:r>
            <a:r>
              <a:rPr lang="sk-SK" altLang="sk-SK" sz="2000" dirty="0" err="1" smtClean="0"/>
              <a:t>biometánu</a:t>
            </a:r>
            <a:r>
              <a:rPr lang="sk-SK" altLang="sk-SK" sz="2000" dirty="0" smtClean="0"/>
              <a:t>,</a:t>
            </a:r>
          </a:p>
          <a:p>
            <a:pPr marL="0" indent="0" eaLnBrk="1" fontAlgn="auto" hangingPunct="1">
              <a:spcAft>
                <a:spcPts val="0"/>
              </a:spcAft>
              <a:buFontTx/>
              <a:buNone/>
              <a:defRPr/>
            </a:pPr>
            <a:r>
              <a:rPr lang="sk-SK" altLang="sk-SK" sz="2000" dirty="0" smtClean="0"/>
              <a:t>c) spôsob učenia a použitia koeficientu na výpočet množstva </a:t>
            </a:r>
            <a:r>
              <a:rPr lang="sk-SK" altLang="sk-SK" sz="2000" dirty="0" err="1" smtClean="0"/>
              <a:t>biometánu</a:t>
            </a:r>
            <a:r>
              <a:rPr lang="sk-SK" altLang="sk-SK" sz="2000" dirty="0" smtClean="0"/>
              <a:t>, </a:t>
            </a:r>
            <a:br>
              <a:rPr lang="sk-SK" altLang="sk-SK" sz="2000" dirty="0" smtClean="0"/>
            </a:br>
            <a:r>
              <a:rPr lang="sk-SK" altLang="sk-SK" sz="2000" dirty="0" smtClean="0"/>
              <a:t>d) výpočet množstva elektriny vyrobenej z </a:t>
            </a:r>
            <a:r>
              <a:rPr lang="sk-SK" altLang="sk-SK" sz="2000" dirty="0" err="1" smtClean="0"/>
              <a:t>biometánu</a:t>
            </a:r>
            <a:r>
              <a:rPr lang="sk-SK" altLang="sk-SK" sz="2000" dirty="0" smtClean="0"/>
              <a:t>, </a:t>
            </a:r>
            <a:br>
              <a:rPr lang="sk-SK" altLang="sk-SK" sz="2000" dirty="0" smtClean="0"/>
            </a:br>
            <a:r>
              <a:rPr lang="sk-SK" altLang="sk-SK" sz="2000" dirty="0" smtClean="0"/>
              <a:t>e) požiadavky </a:t>
            </a:r>
            <a:r>
              <a:rPr lang="sk-SK" altLang="sk-SK" sz="2000" b="1" dirty="0" smtClean="0"/>
              <a:t>na kvalitu a parametre biomasy </a:t>
            </a:r>
            <a:r>
              <a:rPr lang="sk-SK" altLang="sk-SK" sz="2000" dirty="0" smtClean="0"/>
              <a:t>využitej na (spolu)spaľovanie alebo jej spracovanie na jej energetické využitie,</a:t>
            </a:r>
          </a:p>
          <a:p>
            <a:pPr marL="0" indent="0" eaLnBrk="1" fontAlgn="auto" hangingPunct="1">
              <a:spcAft>
                <a:spcPts val="0"/>
              </a:spcAft>
              <a:buFontTx/>
              <a:buNone/>
              <a:defRPr/>
            </a:pPr>
            <a:r>
              <a:rPr lang="sk-SK" altLang="sk-SK" sz="2000" dirty="0" smtClean="0"/>
              <a:t>f) výpočet </a:t>
            </a:r>
            <a:r>
              <a:rPr lang="sk-SK" altLang="sk-SK" sz="2000" b="1" dirty="0" smtClean="0"/>
              <a:t>rozsahu podpory doplatkom/príplatkom,</a:t>
            </a:r>
          </a:p>
          <a:p>
            <a:pPr marL="0" indent="0" eaLnBrk="1" fontAlgn="auto" hangingPunct="1">
              <a:spcAft>
                <a:spcPts val="0"/>
              </a:spcAft>
              <a:buFontTx/>
              <a:buNone/>
              <a:defRPr/>
            </a:pPr>
            <a:r>
              <a:rPr lang="sk-SK" altLang="sk-SK" sz="2000" dirty="0" smtClean="0">
                <a:solidFill>
                  <a:srgbClr val="00B0F0"/>
                </a:solidFill>
              </a:rPr>
              <a:t>g) podrobnosti o meraní a určení </a:t>
            </a:r>
            <a:r>
              <a:rPr lang="sk-SK" altLang="sk-SK" sz="2000" b="1" dirty="0" smtClean="0">
                <a:solidFill>
                  <a:srgbClr val="00B0F0"/>
                </a:solidFill>
              </a:rPr>
              <a:t>vyrobenej elektriny a technologickej vlastnej spotreby elektriny</a:t>
            </a:r>
            <a:r>
              <a:rPr lang="sk-SK" altLang="sk-SK" sz="2000" dirty="0" smtClean="0">
                <a:solidFill>
                  <a:srgbClr val="00B0F0"/>
                </a:solidFill>
              </a:rPr>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Nadpis 1"/>
          <p:cNvSpPr>
            <a:spLocks noGrp="1"/>
          </p:cNvSpPr>
          <p:nvPr>
            <p:ph type="title"/>
          </p:nvPr>
        </p:nvSpPr>
        <p:spPr/>
        <p:txBody>
          <a:bodyPr/>
          <a:lstStyle/>
          <a:p>
            <a:pPr algn="l" eaLnBrk="1" hangingPunct="1"/>
            <a:r>
              <a:rPr lang="sk-SK" altLang="sk-SK" sz="2800" b="1" smtClean="0"/>
              <a:t>Evidencia množstva a kvality biomasy</a:t>
            </a:r>
            <a:br>
              <a:rPr lang="sk-SK" altLang="sk-SK" sz="2800" b="1" smtClean="0"/>
            </a:br>
            <a:r>
              <a:rPr lang="sk-SK" altLang="sk-SK" sz="2800" b="1" smtClean="0"/>
              <a:t>a oznamovanie údajov (§ 2)</a:t>
            </a:r>
          </a:p>
        </p:txBody>
      </p:sp>
      <p:sp>
        <p:nvSpPr>
          <p:cNvPr id="34819" name="Zástupný symbol obsahu 2"/>
          <p:cNvSpPr>
            <a:spLocks noGrp="1"/>
          </p:cNvSpPr>
          <p:nvPr>
            <p:ph idx="1"/>
          </p:nvPr>
        </p:nvSpPr>
        <p:spPr>
          <a:xfrm>
            <a:off x="685800" y="1556792"/>
            <a:ext cx="8001000" cy="4616152"/>
          </a:xfrm>
        </p:spPr>
        <p:txBody>
          <a:bodyPr rtlCol="0">
            <a:noAutofit/>
          </a:bodyPr>
          <a:lstStyle/>
          <a:p>
            <a:pPr eaLnBrk="1" fontAlgn="auto" hangingPunct="1">
              <a:spcAft>
                <a:spcPts val="0"/>
              </a:spcAft>
              <a:defRPr/>
            </a:pPr>
            <a:r>
              <a:rPr lang="sk-SK" altLang="sk-SK" sz="1500" dirty="0" smtClean="0"/>
              <a:t>Údaje poskytuje výrobca elektriny, ktorý si uplatňuje podporu výkupom elektriny, doplatkom alebo príplatkom</a:t>
            </a:r>
          </a:p>
          <a:p>
            <a:pPr marL="0" indent="0">
              <a:buNone/>
            </a:pPr>
            <a:endParaRPr lang="sk-SK" sz="1500" dirty="0" smtClean="0"/>
          </a:p>
          <a:p>
            <a:r>
              <a:rPr lang="sk-SK" sz="1500" dirty="0" smtClean="0">
                <a:solidFill>
                  <a:srgbClr val="00B0F0"/>
                </a:solidFill>
              </a:rPr>
              <a:t>Ak ide o drevnú biomasu obstaranú výrobcom elektriny nákupom od dodávateľa biomasy, eviduje sa a oznamuje úradu vyhlásenie dodávateľa biomasy v rozsahu údajov podľa </a:t>
            </a:r>
            <a:r>
              <a:rPr lang="sk-SK" sz="1500" i="1" dirty="0" smtClean="0">
                <a:solidFill>
                  <a:srgbClr val="00B0F0"/>
                </a:solidFill>
                <a:hlinkClick r:id="rId2" tooltip="Odkaz na predpis alebo ustanovenie"/>
              </a:rPr>
              <a:t>prílohy č. 1</a:t>
            </a:r>
            <a:r>
              <a:rPr lang="sk-SK" sz="1500" i="1" dirty="0" smtClean="0">
                <a:solidFill>
                  <a:srgbClr val="00B0F0"/>
                </a:solidFill>
              </a:rPr>
              <a:t> </a:t>
            </a:r>
            <a:r>
              <a:rPr lang="sk-SK" sz="1500" dirty="0" smtClean="0">
                <a:solidFill>
                  <a:srgbClr val="00B0F0"/>
                </a:solidFill>
              </a:rPr>
              <a:t>preukazujúce, že biomasa pochádza z energetických porastov alebo je odpadom z drevospracujúceho priemyslu; za drevospracujúci priemysel sa považuje spracovanie dreva technologickými procesmi po jeho vyťažení</a:t>
            </a:r>
            <a:r>
              <a:rPr lang="sk-SK" sz="1500" b="1" i="1" baseline="30000" dirty="0" smtClean="0">
                <a:solidFill>
                  <a:srgbClr val="00B0F0"/>
                </a:solidFill>
              </a:rPr>
              <a:t>*</a:t>
            </a:r>
            <a:endParaRPr lang="sk-SK" sz="1500" dirty="0" smtClean="0">
              <a:solidFill>
                <a:srgbClr val="00B0F0"/>
              </a:solidFill>
            </a:endParaRPr>
          </a:p>
          <a:p>
            <a:endParaRPr lang="sk-SK" sz="1500" dirty="0" smtClean="0">
              <a:solidFill>
                <a:srgbClr val="00B0F0"/>
              </a:solidFill>
            </a:endParaRPr>
          </a:p>
          <a:p>
            <a:r>
              <a:rPr lang="sk-SK" sz="1500" dirty="0" smtClean="0">
                <a:solidFill>
                  <a:srgbClr val="00B0F0"/>
                </a:solidFill>
              </a:rPr>
              <a:t>Ak ide o drevnú biomasu vyrobenú vlastnou výrobou výrobcu elektriny, evidujú sa a oznamujú úradu informácie o procese, v ktorom je biomasa vyrobená, a to čestným vyhlásením výrobcu elektriny v rozsahu údajov podľa </a:t>
            </a:r>
            <a:r>
              <a:rPr lang="sk-SK" sz="1500" i="1" dirty="0" smtClean="0">
                <a:solidFill>
                  <a:srgbClr val="00B0F0"/>
                </a:solidFill>
                <a:hlinkClick r:id="rId3" tooltip="Odkaz na predpis alebo ustanovenie"/>
              </a:rPr>
              <a:t>prílohy č. 2</a:t>
            </a:r>
            <a:r>
              <a:rPr lang="sk-SK" sz="1500" dirty="0" smtClean="0">
                <a:solidFill>
                  <a:srgbClr val="00B0F0"/>
                </a:solidFill>
              </a:rPr>
              <a:t>, ktoré preukazuje, že biomasa pochádza z energetických porastov alebo je odpadom z drevospracujúceho priemyslu*</a:t>
            </a:r>
          </a:p>
          <a:p>
            <a:pPr eaLnBrk="1" fontAlgn="auto" hangingPunct="1">
              <a:spcAft>
                <a:spcPts val="0"/>
              </a:spcAft>
              <a:defRPr/>
            </a:pPr>
            <a:endParaRPr lang="sk-SK" altLang="sk-SK" sz="1500" dirty="0" smtClean="0"/>
          </a:p>
          <a:p>
            <a:pPr eaLnBrk="1" fontAlgn="auto" hangingPunct="1">
              <a:spcAft>
                <a:spcPts val="0"/>
              </a:spcAft>
              <a:defRPr/>
            </a:pPr>
            <a:r>
              <a:rPr lang="sk-SK" altLang="sk-SK" sz="1500" dirty="0" smtClean="0"/>
              <a:t>Údaje oznamujú URSO každoročne </a:t>
            </a:r>
            <a:r>
              <a:rPr lang="sk-SK" altLang="sk-SK" sz="1500" b="1" dirty="0" smtClean="0"/>
              <a:t>do 31. januára </a:t>
            </a:r>
            <a:r>
              <a:rPr lang="sk-SK" altLang="sk-SK" sz="1500" dirty="0" smtClean="0"/>
              <a:t>za predchádzajúci kalendárny rok. </a:t>
            </a:r>
            <a:br>
              <a:rPr lang="sk-SK" altLang="sk-SK" sz="1500" dirty="0" smtClean="0"/>
            </a:br>
            <a:r>
              <a:rPr lang="sk-SK" altLang="sk-SK" sz="1500" dirty="0" smtClean="0"/>
              <a:t/>
            </a:r>
            <a:br>
              <a:rPr lang="sk-SK" altLang="sk-SK" sz="1500" dirty="0" smtClean="0"/>
            </a:br>
            <a:r>
              <a:rPr lang="sk-SK" altLang="sk-SK" sz="1500" dirty="0" smtClean="0"/>
              <a:t>*</a:t>
            </a:r>
            <a:r>
              <a:rPr lang="sk-SK" sz="1500" dirty="0" smtClean="0"/>
              <a:t>Čl. 2 písm. a) nariadenia Európskeho parlamentu a Rady (EÚ) č. 995/2010 z 20. októbra 2010, ktorým sa ustanovujú povinnosti hospodárskych subjektov uvádzajúcich na trh drevo a výrobky z dreva (Ú. v. EÚ L 295, 12. 11. 2010). </a:t>
            </a:r>
            <a:endParaRPr lang="sk-SK" altLang="sk-SK" sz="1500" dirty="0" smtClean="0">
              <a:solidFill>
                <a:srgbClr val="FFFF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Nadpis 1"/>
          <p:cNvSpPr>
            <a:spLocks noGrp="1"/>
          </p:cNvSpPr>
          <p:nvPr>
            <p:ph type="title"/>
          </p:nvPr>
        </p:nvSpPr>
        <p:spPr/>
        <p:txBody>
          <a:bodyPr rtlCol="0">
            <a:normAutofit fontScale="90000"/>
          </a:bodyPr>
          <a:lstStyle/>
          <a:p>
            <a:pPr algn="l" eaLnBrk="1" fontAlgn="auto" hangingPunct="1">
              <a:spcAft>
                <a:spcPts val="0"/>
              </a:spcAft>
              <a:defRPr/>
            </a:pPr>
            <a:r>
              <a:rPr lang="sk-SK" altLang="sk-SK" sz="2800" b="1" smtClean="0"/>
              <a:t>Kvalita a parametre biomasy (§6)</a:t>
            </a:r>
            <a:r>
              <a:rPr lang="sk-SK" altLang="sk-SK" smtClean="0"/>
              <a:t/>
            </a:r>
            <a:br>
              <a:rPr lang="sk-SK" altLang="sk-SK" smtClean="0"/>
            </a:br>
            <a:endParaRPr lang="sk-SK" altLang="sk-SK" smtClean="0"/>
          </a:p>
        </p:txBody>
      </p:sp>
      <p:sp>
        <p:nvSpPr>
          <p:cNvPr id="35843" name="Zástupný symbol obsahu 2"/>
          <p:cNvSpPr>
            <a:spLocks noGrp="1"/>
          </p:cNvSpPr>
          <p:nvPr>
            <p:ph idx="1"/>
          </p:nvPr>
        </p:nvSpPr>
        <p:spPr>
          <a:xfrm>
            <a:off x="611188" y="1484313"/>
            <a:ext cx="7772400" cy="4114800"/>
          </a:xfrm>
        </p:spPr>
        <p:txBody>
          <a:bodyPr rtlCol="0">
            <a:normAutofit fontScale="92500" lnSpcReduction="20000"/>
          </a:bodyPr>
          <a:lstStyle/>
          <a:p>
            <a:pPr marL="0" indent="0" eaLnBrk="1" fontAlgn="auto" hangingPunct="1">
              <a:spcAft>
                <a:spcPts val="0"/>
              </a:spcAft>
              <a:buFontTx/>
              <a:buNone/>
              <a:defRPr/>
            </a:pPr>
            <a:r>
              <a:rPr lang="sk-SK" altLang="sk-SK" sz="2000" dirty="0" smtClean="0"/>
              <a:t>(1) Kvalitu biomasy používanej v zariadeniach výrobcu elektriny spaľujúcich alebo spoluspaľujúcich biomasu kombinovanou výrobou spĺňa biomasa, ktorá má výhrevnosť v závislosti od relatívnej vlhkosti podľa odseku 2.</a:t>
            </a:r>
            <a:br>
              <a:rPr lang="sk-SK" altLang="sk-SK" sz="2000" dirty="0" smtClean="0"/>
            </a:br>
            <a:r>
              <a:rPr lang="sk-SK" altLang="sk-SK" sz="2000" dirty="0" smtClean="0"/>
              <a:t/>
            </a:r>
            <a:br>
              <a:rPr lang="sk-SK" altLang="sk-SK" sz="2000" dirty="0" smtClean="0"/>
            </a:br>
            <a:r>
              <a:rPr lang="sk-SK" altLang="sk-SK" sz="2000" dirty="0" smtClean="0"/>
              <a:t>(2) Hodnoty minimálnej výhrevnosti biomasy v závislosti od relatívnej vlhkosti určenej na spaľovanie alebo spoluspaľovanie kombinovanou výrobou sú o 15 % nižšie, ako sú hodnoty uvedené v tabuľke.</a:t>
            </a:r>
          </a:p>
          <a:p>
            <a:pPr marL="0" indent="0" eaLnBrk="1" fontAlgn="auto" hangingPunct="1">
              <a:spcAft>
                <a:spcPts val="0"/>
              </a:spcAft>
              <a:buFontTx/>
              <a:buNone/>
              <a:defRPr/>
            </a:pPr>
            <a:r>
              <a:rPr lang="sk-SK" altLang="sk-SK" sz="2000" dirty="0" smtClean="0"/>
              <a:t/>
            </a:r>
            <a:br>
              <a:rPr lang="sk-SK" altLang="sk-SK" sz="2000" dirty="0" smtClean="0"/>
            </a:br>
            <a:r>
              <a:rPr lang="sk-SK" altLang="sk-SK" sz="2000" dirty="0" smtClean="0"/>
              <a:t>(3) Ak je biomasa vyrobená z dreva, musí okrem kvality </a:t>
            </a:r>
            <a:r>
              <a:rPr lang="pl-PL" altLang="sk-SK" sz="2000" dirty="0" smtClean="0"/>
              <a:t>podľa odseku 1 spĺňať aj podmienku zaradenia dreva </a:t>
            </a:r>
            <a:endParaRPr lang="sk-SK" altLang="sk-SK" sz="2000" dirty="0"/>
          </a:p>
          <a:p>
            <a:pPr marL="0" indent="0" eaLnBrk="1" fontAlgn="auto" hangingPunct="1">
              <a:spcAft>
                <a:spcPts val="0"/>
              </a:spcAft>
              <a:buFontTx/>
              <a:buNone/>
              <a:defRPr/>
            </a:pPr>
            <a:r>
              <a:rPr lang="sk-SK" altLang="sk-SK" sz="2000" dirty="0" smtClean="0">
                <a:solidFill>
                  <a:srgbClr val="00B050"/>
                </a:solidFill>
              </a:rPr>
              <a:t>a) medzi energetické štiepky alebo piliny podľa technických noriem, alebo</a:t>
            </a:r>
          </a:p>
          <a:p>
            <a:pPr marL="0" indent="0" eaLnBrk="1" fontAlgn="auto" hangingPunct="1">
              <a:spcAft>
                <a:spcPts val="0"/>
              </a:spcAft>
              <a:buFontTx/>
              <a:buNone/>
              <a:defRPr/>
            </a:pPr>
            <a:r>
              <a:rPr lang="pl-PL" altLang="sk-SK" sz="2000" dirty="0" smtClean="0">
                <a:solidFill>
                  <a:srgbClr val="00B050"/>
                </a:solidFill>
              </a:rPr>
              <a:t>b) do kvalitatívnej triedy D podľa technických noriem.</a:t>
            </a:r>
          </a:p>
          <a:p>
            <a:endParaRPr lang="sk-SK" dirty="0"/>
          </a:p>
          <a:p>
            <a:pPr marL="0" indent="0">
              <a:buNone/>
            </a:pPr>
            <a:r>
              <a:rPr lang="sk-SK" sz="2100" dirty="0" smtClean="0">
                <a:solidFill>
                  <a:srgbClr val="00B050"/>
                </a:solidFill>
              </a:rPr>
              <a:t>(4) Ak </a:t>
            </a:r>
            <a:r>
              <a:rPr lang="sk-SK" sz="2100" dirty="0">
                <a:solidFill>
                  <a:srgbClr val="00B050"/>
                </a:solidFill>
              </a:rPr>
              <a:t>je biomasa vyrobená z dreva, musí pochádzať z energetických porastov alebo byť odpadom z drevospracujúceho priemyslu</a:t>
            </a:r>
          </a:p>
          <a:p>
            <a:pPr marL="0" indent="0" eaLnBrk="1" fontAlgn="auto" hangingPunct="1">
              <a:spcAft>
                <a:spcPts val="0"/>
              </a:spcAft>
              <a:buFontTx/>
              <a:buNone/>
              <a:defRPr/>
            </a:pPr>
            <a:endParaRPr lang="pl-PL" altLang="sk-SK" sz="2000" dirty="0" smtClean="0">
              <a:solidFill>
                <a:srgbClr val="00B050"/>
              </a:solidFill>
            </a:endParaRPr>
          </a:p>
          <a:p>
            <a:pPr marL="0" indent="0" eaLnBrk="1" fontAlgn="auto" hangingPunct="1">
              <a:spcAft>
                <a:spcPts val="0"/>
              </a:spcAft>
              <a:buFontTx/>
              <a:buNone/>
              <a:defRPr/>
            </a:pPr>
            <a:endParaRPr lang="pl-PL" altLang="sk-SK" sz="20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a:xfrm>
            <a:off x="685800" y="2133600"/>
            <a:ext cx="7772400" cy="3962400"/>
          </a:xfrm>
        </p:spPr>
        <p:txBody>
          <a:bodyPr/>
          <a:lstStyle/>
          <a:p>
            <a:pPr algn="ctr" eaLnBrk="1" hangingPunct="1">
              <a:buFontTx/>
              <a:buNone/>
            </a:pPr>
            <a:r>
              <a:rPr lang="sk-SK" altLang="sk-SK" sz="3600" dirty="0" smtClean="0"/>
              <a:t>Ďakujem za pozornosť!</a:t>
            </a:r>
          </a:p>
          <a:p>
            <a:pPr algn="ctr" eaLnBrk="1" hangingPunct="1">
              <a:buFontTx/>
              <a:buNone/>
            </a:pPr>
            <a:endParaRPr lang="sk-SK" altLang="sk-SK" sz="3600" dirty="0" smtClean="0"/>
          </a:p>
          <a:p>
            <a:pPr algn="ctr" eaLnBrk="1" hangingPunct="1">
              <a:buFontTx/>
              <a:buNone/>
            </a:pPr>
            <a:endParaRPr lang="sk-SK" altLang="sk-SK" sz="3600" dirty="0" smtClean="0"/>
          </a:p>
          <a:p>
            <a:pPr algn="ctr" eaLnBrk="1" hangingPunct="1">
              <a:buFontTx/>
              <a:buNone/>
            </a:pPr>
            <a:r>
              <a:rPr lang="sk-SK" altLang="sk-SK" sz="2400" dirty="0" err="1" smtClean="0"/>
              <a:t>juraj.novak</a:t>
            </a:r>
            <a:r>
              <a:rPr lang="en-US" altLang="sk-SK" sz="2400" dirty="0" smtClean="0"/>
              <a:t>@</a:t>
            </a:r>
            <a:r>
              <a:rPr lang="sk-SK" altLang="sk-SK" sz="2400" dirty="0" err="1" smtClean="0"/>
              <a:t>mhsr</a:t>
            </a:r>
            <a:r>
              <a:rPr lang="en-US" altLang="sk-SK" sz="2400" dirty="0" smtClean="0"/>
              <a:t>.</a:t>
            </a:r>
            <a:r>
              <a:rPr lang="en-US" altLang="sk-SK" sz="2400" dirty="0" err="1" smtClean="0"/>
              <a:t>sk</a:t>
            </a:r>
            <a:endParaRPr lang="sk-SK" altLang="sk-SK"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09600"/>
            <a:ext cx="7772400" cy="890588"/>
          </a:xfrm>
        </p:spPr>
        <p:txBody>
          <a:bodyPr/>
          <a:lstStyle/>
          <a:p>
            <a:pPr algn="l" eaLnBrk="1" hangingPunct="1"/>
            <a:r>
              <a:rPr lang="sk-SK" altLang="sk-SK" sz="2800" b="1" smtClean="0"/>
              <a:t>§ 2  Základné pojmy</a:t>
            </a:r>
          </a:p>
        </p:txBody>
      </p:sp>
      <p:sp>
        <p:nvSpPr>
          <p:cNvPr id="6147" name="Rectangle 3"/>
          <p:cNvSpPr>
            <a:spLocks noGrp="1" noChangeArrowheads="1"/>
          </p:cNvSpPr>
          <p:nvPr>
            <p:ph idx="1"/>
          </p:nvPr>
        </p:nvSpPr>
        <p:spPr>
          <a:xfrm>
            <a:off x="685800" y="1428750"/>
            <a:ext cx="7847013" cy="4667250"/>
          </a:xfrm>
        </p:spPr>
        <p:txBody>
          <a:bodyPr rtlCol="0">
            <a:normAutofit lnSpcReduction="10000"/>
          </a:bodyPr>
          <a:lstStyle/>
          <a:p>
            <a:pPr>
              <a:buNone/>
            </a:pPr>
            <a:r>
              <a:rPr lang="sk-SK" sz="2000" dirty="0" smtClean="0"/>
              <a:t>	</a:t>
            </a:r>
            <a:r>
              <a:rPr lang="sk-SK" sz="2000" b="1" dirty="0" smtClean="0"/>
              <a:t>Biomasa</a:t>
            </a:r>
            <a:r>
              <a:rPr lang="sk-SK" sz="2000" dirty="0" smtClean="0"/>
              <a:t> </a:t>
            </a:r>
            <a:r>
              <a:rPr lang="sk-SK" sz="2000" dirty="0" smtClean="0">
                <a:solidFill>
                  <a:srgbClr val="00B0F0"/>
                </a:solidFill>
              </a:rPr>
              <a:t>- </a:t>
            </a:r>
            <a:r>
              <a:rPr lang="sk-SK" sz="2000" dirty="0">
                <a:solidFill>
                  <a:srgbClr val="00B0F0"/>
                </a:solidFill>
              </a:rPr>
              <a:t>biomasou biologicky rozložiteľné časti výrobkov, odpadu a zvyškov biologického pôvodu z poľnohospodárstva vrátane rastlinných a živočíšnych látok, z lesného hospodárstva a príbuzných odvetví vrátane rybného hospodárstva a </a:t>
            </a:r>
            <a:r>
              <a:rPr lang="sk-SK" sz="2000" dirty="0" err="1">
                <a:solidFill>
                  <a:srgbClr val="00B0F0"/>
                </a:solidFill>
              </a:rPr>
              <a:t>akvakultúry</a:t>
            </a:r>
            <a:r>
              <a:rPr lang="sk-SK" sz="2000" dirty="0">
                <a:solidFill>
                  <a:srgbClr val="00B0F0"/>
                </a:solidFill>
              </a:rPr>
              <a:t> a biologicky rozložiteľné časti odpadu vrátane priemyselného a komunálneho odpadu biologického pôvodu,</a:t>
            </a:r>
            <a:endParaRPr lang="sk-SK" sz="2000" dirty="0" smtClean="0">
              <a:solidFill>
                <a:srgbClr val="00B0F0"/>
              </a:solidFill>
            </a:endParaRPr>
          </a:p>
          <a:p>
            <a:pPr>
              <a:buNone/>
            </a:pPr>
            <a:r>
              <a:rPr lang="sk-SK" sz="2000" dirty="0" smtClean="0"/>
              <a:t>	</a:t>
            </a:r>
            <a:r>
              <a:rPr lang="sk-SK" sz="2000" b="1" dirty="0" smtClean="0"/>
              <a:t>Bioplyn</a:t>
            </a:r>
            <a:r>
              <a:rPr lang="sk-SK" sz="2000" dirty="0" smtClean="0"/>
              <a:t> – </a:t>
            </a:r>
            <a:r>
              <a:rPr lang="sk-SK" sz="2000" dirty="0" smtClean="0">
                <a:solidFill>
                  <a:srgbClr val="00B0F0"/>
                </a:solidFill>
              </a:rPr>
              <a:t>plynné palivo vyrobené z biomasy </a:t>
            </a:r>
            <a:r>
              <a:rPr lang="sk-SK" sz="2000" strike="sngStrike" dirty="0" smtClean="0"/>
              <a:t>plyn určený na energetické využitie, vznikajúci z biomasy fermentáciou</a:t>
            </a:r>
          </a:p>
          <a:p>
            <a:pPr>
              <a:buNone/>
            </a:pPr>
            <a:r>
              <a:rPr lang="sk-SK" sz="2000" dirty="0" smtClean="0"/>
              <a:t>	</a:t>
            </a:r>
            <a:r>
              <a:rPr lang="sk-SK" sz="2000" b="1" dirty="0" err="1" smtClean="0"/>
              <a:t>Biometán</a:t>
            </a:r>
            <a:r>
              <a:rPr lang="sk-SK" sz="2000" dirty="0" smtClean="0"/>
              <a:t> - upravený bioplyn, ktorý má technické parametre porovnateľné s technickými parametrami zemného plynu</a:t>
            </a:r>
          </a:p>
          <a:p>
            <a:pPr>
              <a:buNone/>
            </a:pPr>
            <a:r>
              <a:rPr lang="sk-SK" sz="2000" b="1" dirty="0" smtClean="0"/>
              <a:t>	</a:t>
            </a:r>
            <a:r>
              <a:rPr lang="sk-SK" sz="2000" b="1" dirty="0" err="1" smtClean="0"/>
              <a:t>Biokvapalina</a:t>
            </a:r>
            <a:r>
              <a:rPr lang="sk-SK" sz="2000" dirty="0" smtClean="0"/>
              <a:t> - kvapalné palivo vyrobené z biomasy použité na energetické účely iné ako dopravné účely</a:t>
            </a:r>
          </a:p>
          <a:p>
            <a:pPr>
              <a:buNone/>
            </a:pPr>
            <a:r>
              <a:rPr lang="sk-SK" sz="2000" dirty="0" smtClean="0"/>
              <a:t>      </a:t>
            </a:r>
            <a:r>
              <a:rPr lang="sk-SK" sz="2000" b="1" dirty="0" smtClean="0">
                <a:solidFill>
                  <a:srgbClr val="00B0F0"/>
                </a:solidFill>
              </a:rPr>
              <a:t>Palivom </a:t>
            </a:r>
            <a:r>
              <a:rPr lang="sk-SK" sz="2000" b="1" dirty="0">
                <a:solidFill>
                  <a:srgbClr val="00B0F0"/>
                </a:solidFill>
              </a:rPr>
              <a:t>z biomasy </a:t>
            </a:r>
            <a:r>
              <a:rPr lang="sk-SK" sz="2000" b="1" dirty="0" smtClean="0">
                <a:solidFill>
                  <a:srgbClr val="00B0F0"/>
                </a:solidFill>
              </a:rPr>
              <a:t>- </a:t>
            </a:r>
            <a:r>
              <a:rPr lang="sk-SK" sz="2000" dirty="0" smtClean="0">
                <a:solidFill>
                  <a:srgbClr val="00B0F0"/>
                </a:solidFill>
              </a:rPr>
              <a:t>plynné </a:t>
            </a:r>
            <a:r>
              <a:rPr lang="sk-SK" sz="2000" dirty="0">
                <a:solidFill>
                  <a:srgbClr val="00B0F0"/>
                </a:solidFill>
              </a:rPr>
              <a:t>palivo a tuhé palivo vyrobené z biomasy</a:t>
            </a:r>
            <a:endParaRPr lang="sk-SK" sz="2000" dirty="0" smtClean="0">
              <a:solidFill>
                <a:srgbClr val="00B0F0"/>
              </a:solidFill>
            </a:endParaRPr>
          </a:p>
          <a:p>
            <a:pPr eaLnBrk="1" fontAlgn="auto" hangingPunct="1">
              <a:lnSpc>
                <a:spcPct val="90000"/>
              </a:lnSpc>
              <a:spcAft>
                <a:spcPts val="0"/>
              </a:spcAft>
              <a:buFont typeface="Wingdings" pitchFamily="2" charset="2"/>
              <a:buNone/>
              <a:defRPr/>
            </a:pPr>
            <a:r>
              <a:rPr lang="sk-SK" sz="2000" b="1" dirty="0" smtClean="0"/>
              <a:t>	</a:t>
            </a:r>
            <a:r>
              <a:rPr lang="sk-SK" sz="2000" b="1" dirty="0" err="1" smtClean="0"/>
              <a:t>Biopalivo</a:t>
            </a:r>
            <a:r>
              <a:rPr lang="sk-SK" sz="2000" dirty="0" smtClean="0"/>
              <a:t> - pohonná látka (v doprave) vyrobená z obnoviteľných zdrojov</a:t>
            </a:r>
            <a:endParaRPr lang="sk-SK" altLang="sk-SK" sz="2000" dirty="0" smtClean="0">
              <a:solidFill>
                <a:srgbClr val="000000"/>
              </a:solidFill>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09600"/>
            <a:ext cx="7772400" cy="890588"/>
          </a:xfrm>
        </p:spPr>
        <p:txBody>
          <a:bodyPr/>
          <a:lstStyle/>
          <a:p>
            <a:pPr algn="l" eaLnBrk="1" hangingPunct="1"/>
            <a:r>
              <a:rPr lang="sk-SK" altLang="sk-SK" sz="2800" b="1" dirty="0" smtClean="0"/>
              <a:t>§ 2  Základné pojmy</a:t>
            </a:r>
          </a:p>
        </p:txBody>
      </p:sp>
      <p:sp>
        <p:nvSpPr>
          <p:cNvPr id="6147" name="Rectangle 3"/>
          <p:cNvSpPr>
            <a:spLocks noGrp="1" noChangeArrowheads="1"/>
          </p:cNvSpPr>
          <p:nvPr>
            <p:ph idx="1"/>
          </p:nvPr>
        </p:nvSpPr>
        <p:spPr>
          <a:xfrm>
            <a:off x="685800" y="1428750"/>
            <a:ext cx="7847013" cy="4667250"/>
          </a:xfrm>
        </p:spPr>
        <p:txBody>
          <a:bodyPr rtlCol="0">
            <a:normAutofit fontScale="85000" lnSpcReduction="20000"/>
          </a:bodyPr>
          <a:lstStyle/>
          <a:p>
            <a:pPr eaLnBrk="1" hangingPunct="1">
              <a:lnSpc>
                <a:spcPct val="120000"/>
              </a:lnSpc>
              <a:buFontTx/>
              <a:buNone/>
            </a:pPr>
            <a:r>
              <a:rPr lang="sk-SK" altLang="sk-SK" sz="2000" b="1" u="sng" dirty="0" smtClean="0">
                <a:solidFill>
                  <a:srgbClr val="000000"/>
                </a:solidFill>
                <a:cs typeface="Times New Roman" pitchFamily="18" charset="0"/>
              </a:rPr>
              <a:t>kombinovaná výroba</a:t>
            </a:r>
          </a:p>
          <a:p>
            <a:pPr eaLnBrk="1" hangingPunct="1">
              <a:lnSpc>
                <a:spcPct val="120000"/>
              </a:lnSpc>
              <a:buFontTx/>
              <a:buNone/>
            </a:pPr>
            <a:r>
              <a:rPr lang="sk-SK" altLang="sk-SK" sz="2000" dirty="0" smtClean="0">
                <a:solidFill>
                  <a:srgbClr val="000000"/>
                </a:solidFill>
                <a:cs typeface="Times New Roman" pitchFamily="18" charset="0"/>
              </a:rPr>
              <a:t>technologický proces, pri ktorom súčasne prebieha výroba</a:t>
            </a:r>
          </a:p>
          <a:p>
            <a:pPr lvl="1" eaLnBrk="1" hangingPunct="1">
              <a:lnSpc>
                <a:spcPct val="120000"/>
              </a:lnSpc>
              <a:spcBef>
                <a:spcPct val="0"/>
              </a:spcBef>
            </a:pPr>
            <a:r>
              <a:rPr lang="sk-SK" altLang="sk-SK" sz="2000" dirty="0" smtClean="0">
                <a:solidFill>
                  <a:srgbClr val="000000"/>
                </a:solidFill>
                <a:cs typeface="Times New Roman" pitchFamily="18" charset="0"/>
              </a:rPr>
              <a:t>elektriny a tepla</a:t>
            </a:r>
          </a:p>
          <a:p>
            <a:pPr lvl="1" eaLnBrk="1" hangingPunct="1">
              <a:lnSpc>
                <a:spcPct val="120000"/>
              </a:lnSpc>
              <a:spcBef>
                <a:spcPct val="0"/>
              </a:spcBef>
            </a:pPr>
            <a:r>
              <a:rPr lang="sk-SK" altLang="sk-SK" sz="2000" dirty="0" smtClean="0">
                <a:solidFill>
                  <a:srgbClr val="000000"/>
                </a:solidFill>
                <a:cs typeface="Times New Roman" pitchFamily="18" charset="0"/>
              </a:rPr>
              <a:t>mechanickej energie a tepla</a:t>
            </a:r>
          </a:p>
          <a:p>
            <a:pPr lvl="1" eaLnBrk="1" hangingPunct="1">
              <a:lnSpc>
                <a:spcPct val="120000"/>
              </a:lnSpc>
              <a:spcBef>
                <a:spcPct val="0"/>
              </a:spcBef>
            </a:pPr>
            <a:r>
              <a:rPr lang="sk-SK" altLang="sk-SK" sz="2000" dirty="0" smtClean="0">
                <a:solidFill>
                  <a:srgbClr val="000000"/>
                </a:solidFill>
                <a:cs typeface="Times New Roman" pitchFamily="18" charset="0"/>
              </a:rPr>
              <a:t>mechanickej energie, tepla a elektriny</a:t>
            </a:r>
          </a:p>
          <a:p>
            <a:pPr>
              <a:buNone/>
            </a:pPr>
            <a:endParaRPr lang="sk-SK" sz="1200" b="1" dirty="0" smtClean="0"/>
          </a:p>
          <a:p>
            <a:pPr>
              <a:buNone/>
            </a:pPr>
            <a:r>
              <a:rPr lang="sk-SK" sz="2000" b="1" u="sng" dirty="0" smtClean="0"/>
              <a:t>technológiou kombinovanej výroby</a:t>
            </a:r>
          </a:p>
          <a:p>
            <a:pPr>
              <a:buNone/>
            </a:pPr>
            <a:r>
              <a:rPr lang="sk-SK" sz="2000" dirty="0" smtClean="0"/>
              <a:t>1. spaľovacia turbína s kombinovaným cyklom,</a:t>
            </a:r>
          </a:p>
          <a:p>
            <a:pPr>
              <a:buNone/>
            </a:pPr>
            <a:r>
              <a:rPr lang="sk-SK" sz="2000" dirty="0" smtClean="0"/>
              <a:t>2. protitlaková parná turbína,</a:t>
            </a:r>
          </a:p>
          <a:p>
            <a:pPr>
              <a:buNone/>
            </a:pPr>
            <a:r>
              <a:rPr lang="sk-SK" sz="2000" dirty="0" smtClean="0"/>
              <a:t>3. kondenzačná parná turbína s odberom pary,</a:t>
            </a:r>
          </a:p>
          <a:p>
            <a:pPr>
              <a:buNone/>
            </a:pPr>
            <a:r>
              <a:rPr lang="sk-SK" sz="2000" dirty="0" smtClean="0"/>
              <a:t>4. spaľovacia turbína s regeneráciou tepla,</a:t>
            </a:r>
          </a:p>
          <a:p>
            <a:pPr>
              <a:buNone/>
            </a:pPr>
            <a:r>
              <a:rPr lang="sk-SK" sz="2000" dirty="0" smtClean="0"/>
              <a:t>5. spaľovací motor,</a:t>
            </a:r>
          </a:p>
          <a:p>
            <a:pPr>
              <a:buNone/>
            </a:pPr>
            <a:r>
              <a:rPr lang="sk-SK" sz="2000" dirty="0" smtClean="0"/>
              <a:t>6. </a:t>
            </a:r>
            <a:r>
              <a:rPr lang="sk-SK" sz="2000" dirty="0" err="1" smtClean="0"/>
              <a:t>mikroturbína</a:t>
            </a:r>
            <a:r>
              <a:rPr lang="sk-SK" sz="2000" dirty="0" smtClean="0"/>
              <a:t>,</a:t>
            </a:r>
          </a:p>
          <a:p>
            <a:pPr>
              <a:buNone/>
            </a:pPr>
            <a:r>
              <a:rPr lang="sk-SK" sz="2000" dirty="0" smtClean="0"/>
              <a:t>7. </a:t>
            </a:r>
            <a:r>
              <a:rPr lang="sk-SK" sz="2000" dirty="0" err="1" smtClean="0"/>
              <a:t>Stirlingov</a:t>
            </a:r>
            <a:r>
              <a:rPr lang="sk-SK" sz="2000" dirty="0" smtClean="0"/>
              <a:t> motor,</a:t>
            </a:r>
          </a:p>
          <a:p>
            <a:pPr>
              <a:buNone/>
            </a:pPr>
            <a:r>
              <a:rPr lang="sk-SK" sz="2000" dirty="0" smtClean="0"/>
              <a:t>8. palivový článok,</a:t>
            </a:r>
          </a:p>
          <a:p>
            <a:pPr>
              <a:buNone/>
            </a:pPr>
            <a:r>
              <a:rPr lang="sk-SK" sz="2000" dirty="0" smtClean="0"/>
              <a:t>9. </a:t>
            </a:r>
            <a:r>
              <a:rPr lang="sk-SK" sz="2000" dirty="0" err="1" smtClean="0"/>
              <a:t>Rankinove</a:t>
            </a:r>
            <a:r>
              <a:rPr lang="sk-SK" sz="2000" dirty="0" smtClean="0"/>
              <a:t> organické cykly alebo</a:t>
            </a:r>
          </a:p>
          <a:p>
            <a:pPr>
              <a:buNone/>
            </a:pPr>
            <a:r>
              <a:rPr lang="sk-SK" sz="2000" dirty="0" smtClean="0"/>
              <a:t>10. iný typ technológie, prostredníctvom ktorej je zabezpečená kombinovaná výroba,</a:t>
            </a:r>
          </a:p>
          <a:p>
            <a:pPr eaLnBrk="1" fontAlgn="auto" hangingPunct="1">
              <a:lnSpc>
                <a:spcPct val="90000"/>
              </a:lnSpc>
              <a:spcAft>
                <a:spcPts val="0"/>
              </a:spcAft>
              <a:buFont typeface="Wingdings" pitchFamily="2" charset="2"/>
              <a:buNone/>
              <a:defRPr/>
            </a:pPr>
            <a:endParaRPr lang="sk-SK" altLang="sk-SK" sz="2000" dirty="0" smtClean="0">
              <a:solidFill>
                <a:srgbClr val="000000"/>
              </a:solidFill>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714348" y="428604"/>
            <a:ext cx="7772400" cy="5475287"/>
          </a:xfrm>
        </p:spPr>
        <p:txBody>
          <a:bodyPr/>
          <a:lstStyle/>
          <a:p>
            <a:pPr eaLnBrk="1" hangingPunct="1">
              <a:buFontTx/>
              <a:buNone/>
            </a:pPr>
            <a:r>
              <a:rPr lang="sk-SK" altLang="sk-SK" sz="2000" b="1" u="sng" dirty="0" smtClean="0"/>
              <a:t>vysoko účinnou kombinovanou výrobou kombinovaná výroba</a:t>
            </a:r>
          </a:p>
          <a:p>
            <a:pPr eaLnBrk="1" hangingPunct="1">
              <a:buFontTx/>
              <a:buNone/>
            </a:pPr>
            <a:r>
              <a:rPr lang="sk-SK" altLang="sk-SK" sz="2000" dirty="0" smtClean="0"/>
              <a:t>	1. </a:t>
            </a:r>
            <a:r>
              <a:rPr lang="sk-SK" altLang="sk-SK" sz="2000" dirty="0" smtClean="0">
                <a:solidFill>
                  <a:srgbClr val="000000"/>
                </a:solidFill>
                <a:cs typeface="Times New Roman" pitchFamily="18" charset="0"/>
              </a:rPr>
              <a:t>veľmi malých výkonov (</a:t>
            </a:r>
            <a:r>
              <a:rPr lang="en-US" altLang="sk-SK" sz="2000" dirty="0" smtClean="0">
                <a:solidFill>
                  <a:srgbClr val="000000"/>
                </a:solidFill>
                <a:cs typeface="Times New Roman" pitchFamily="18" charset="0"/>
              </a:rPr>
              <a:t>&lt;50 kW)</a:t>
            </a:r>
            <a:r>
              <a:rPr lang="sk-SK" altLang="sk-SK" sz="2000" dirty="0" smtClean="0">
                <a:solidFill>
                  <a:srgbClr val="000000"/>
                </a:solidFill>
                <a:cs typeface="Times New Roman" pitchFamily="18" charset="0"/>
              </a:rPr>
              <a:t>, </a:t>
            </a:r>
          </a:p>
          <a:p>
            <a:pPr eaLnBrk="1" hangingPunct="1">
              <a:buFontTx/>
              <a:buNone/>
            </a:pPr>
            <a:r>
              <a:rPr lang="sk-SK" altLang="sk-SK" sz="2000" dirty="0" smtClean="0">
                <a:solidFill>
                  <a:srgbClr val="000000"/>
                </a:solidFill>
                <a:cs typeface="Times New Roman" pitchFamily="18" charset="0"/>
              </a:rPr>
              <a:t>	2. malých výkonov</a:t>
            </a:r>
            <a:r>
              <a:rPr lang="en-US" altLang="sk-SK" sz="2000" dirty="0" smtClean="0">
                <a:solidFill>
                  <a:srgbClr val="000000"/>
                </a:solidFill>
                <a:cs typeface="Times New Roman" pitchFamily="18" charset="0"/>
              </a:rPr>
              <a:t> (50 kW</a:t>
            </a:r>
            <a:r>
              <a:rPr lang="sk-SK" altLang="sk-SK" sz="2000" dirty="0" smtClean="0"/>
              <a:t>≤</a:t>
            </a:r>
            <a:r>
              <a:rPr lang="en-US" altLang="sk-SK" sz="2000" dirty="0" err="1" smtClean="0">
                <a:solidFill>
                  <a:srgbClr val="000000"/>
                </a:solidFill>
                <a:cs typeface="Times New Roman" pitchFamily="18" charset="0"/>
              </a:rPr>
              <a:t>P</a:t>
            </a:r>
            <a:r>
              <a:rPr lang="en-US" altLang="sk-SK" sz="1800" dirty="0" err="1" smtClean="0">
                <a:solidFill>
                  <a:srgbClr val="000000"/>
                </a:solidFill>
                <a:cs typeface="Times New Roman" pitchFamily="18" charset="0"/>
              </a:rPr>
              <a:t>e</a:t>
            </a:r>
            <a:r>
              <a:rPr lang="en-US" altLang="sk-SK" sz="2000" dirty="0" smtClean="0">
                <a:solidFill>
                  <a:srgbClr val="000000"/>
                </a:solidFill>
                <a:cs typeface="Times New Roman" pitchFamily="18" charset="0"/>
              </a:rPr>
              <a:t>&lt;</a:t>
            </a:r>
            <a:r>
              <a:rPr lang="sk-SK" altLang="sk-SK" sz="2000" dirty="0" smtClean="0">
                <a:solidFill>
                  <a:srgbClr val="000000"/>
                </a:solidFill>
                <a:cs typeface="Times New Roman" pitchFamily="18" charset="0"/>
              </a:rPr>
              <a:t> </a:t>
            </a:r>
            <a:r>
              <a:rPr lang="en-US" altLang="sk-SK" sz="2000" dirty="0" smtClean="0">
                <a:solidFill>
                  <a:srgbClr val="000000"/>
                </a:solidFill>
                <a:cs typeface="Times New Roman" pitchFamily="18" charset="0"/>
              </a:rPr>
              <a:t>1 MW)</a:t>
            </a:r>
            <a:r>
              <a:rPr lang="sk-SK" altLang="sk-SK" sz="2000" dirty="0" smtClean="0">
                <a:solidFill>
                  <a:srgbClr val="000000"/>
                </a:solidFill>
                <a:cs typeface="Times New Roman" pitchFamily="18" charset="0"/>
              </a:rPr>
              <a:t>, pri ktorej v porovnaní so samostatnou výrobou tepla a samostatnou výrobou elektriny vzniká úspora primárnej energie, </a:t>
            </a:r>
          </a:p>
          <a:p>
            <a:pPr>
              <a:buNone/>
            </a:pPr>
            <a:r>
              <a:rPr lang="sk-SK" altLang="sk-SK" sz="2000" dirty="0" smtClean="0">
                <a:solidFill>
                  <a:srgbClr val="000000"/>
                </a:solidFill>
                <a:cs typeface="Times New Roman" pitchFamily="18" charset="0"/>
              </a:rPr>
              <a:t>	3. veľkých výkonov (</a:t>
            </a:r>
            <a:r>
              <a:rPr lang="sk-SK" altLang="sk-SK" sz="2000" dirty="0" smtClean="0"/>
              <a:t>≥</a:t>
            </a:r>
            <a:r>
              <a:rPr lang="sk-SK" altLang="sk-SK" sz="2000" dirty="0" smtClean="0">
                <a:solidFill>
                  <a:srgbClr val="000000"/>
                </a:solidFill>
                <a:cs typeface="Times New Roman" pitchFamily="18" charset="0"/>
              </a:rPr>
              <a:t>1 MW), pri ktorej v porovnaní so samostatnou výrobou tepla a samostatnou výrobou elektriny vzniká úspora primárnej energie vo výške najmenej 10 %, </a:t>
            </a:r>
          </a:p>
          <a:p>
            <a:pPr>
              <a:buNone/>
            </a:pPr>
            <a:endParaRPr lang="sk-SK" altLang="sk-SK" sz="2000" dirty="0" smtClean="0">
              <a:solidFill>
                <a:srgbClr val="000000"/>
              </a:solidFill>
              <a:cs typeface="Times New Roman" pitchFamily="18" charset="0"/>
            </a:endParaRPr>
          </a:p>
          <a:p>
            <a:pPr>
              <a:buNone/>
            </a:pPr>
            <a:r>
              <a:rPr lang="sk-SK" sz="2000" b="1" u="sng" dirty="0" smtClean="0"/>
              <a:t>celkovou účinnosťou kombinovanej výroby</a:t>
            </a:r>
            <a:r>
              <a:rPr lang="sk-SK" sz="2000" b="1" dirty="0" smtClean="0"/>
              <a:t> </a:t>
            </a:r>
            <a:r>
              <a:rPr lang="sk-SK" sz="2000" dirty="0" smtClean="0"/>
              <a:t>ročný súčet množstva elektriny, tepla a mechanickej energie vyrobenej kombinovanou výrobou delený súčinom výhrevnosti paliva a množstva paliva spotrebovaného na ich výrobu,</a:t>
            </a:r>
          </a:p>
          <a:p>
            <a:pPr>
              <a:buNone/>
            </a:pPr>
            <a:r>
              <a:rPr lang="sk-SK" sz="2000" b="1" u="sng" dirty="0" smtClean="0"/>
              <a:t>ukazovateľom kombinovanej výroby </a:t>
            </a:r>
            <a:r>
              <a:rPr lang="sk-SK" sz="2000" dirty="0" smtClean="0"/>
              <a:t>pomer množstva elektriny vyrobenej kombinovanou výrobou k množstvu využiteľného tepla</a:t>
            </a:r>
          </a:p>
          <a:p>
            <a:pPr>
              <a:buNone/>
            </a:pPr>
            <a:r>
              <a:rPr lang="sk-SK" sz="2000" b="1" u="sng" dirty="0" smtClean="0"/>
              <a:t>využiteľným teplom</a:t>
            </a:r>
            <a:r>
              <a:rPr lang="sk-SK" sz="2000" dirty="0" smtClean="0"/>
              <a:t> teplo vyrobené kombinovanou výrobou, určené na uspokojenie ekonomicky zdôvodneného dopytu po teple alebo po chlade</a:t>
            </a:r>
          </a:p>
          <a:p>
            <a:pPr>
              <a:buNone/>
            </a:pPr>
            <a:r>
              <a:rPr lang="sk-SK" sz="2000" dirty="0" smtClean="0"/>
              <a:t> </a:t>
            </a:r>
          </a:p>
          <a:p>
            <a:pPr eaLnBrk="1" hangingPunct="1">
              <a:buFontTx/>
              <a:buNone/>
            </a:pPr>
            <a:endParaRPr lang="sk-SK" altLang="sk-SK" sz="2000" dirty="0" smtClean="0">
              <a:solidFill>
                <a:srgbClr val="000000"/>
              </a:solidFill>
              <a:cs typeface="Times New Roman" pitchFamily="18" charset="0"/>
            </a:endParaRPr>
          </a:p>
          <a:p>
            <a:pPr eaLnBrk="1" hangingPunct="1">
              <a:lnSpc>
                <a:spcPct val="80000"/>
              </a:lnSpc>
            </a:pPr>
            <a:endParaRPr lang="sk-SK" altLang="sk-SK"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685800" y="620713"/>
            <a:ext cx="7772400" cy="5475287"/>
          </a:xfrm>
        </p:spPr>
        <p:txBody>
          <a:bodyPr/>
          <a:lstStyle/>
          <a:p>
            <a:pPr>
              <a:buNone/>
            </a:pPr>
            <a:r>
              <a:rPr lang="sk-SK" sz="2000" b="1" u="sng" dirty="0" smtClean="0"/>
              <a:t>dodávkou tepla pre verejnosť </a:t>
            </a:r>
            <a:r>
              <a:rPr lang="sk-SK" sz="2000" dirty="0" smtClean="0"/>
              <a:t>dodávka tepla</a:t>
            </a:r>
            <a:r>
              <a:rPr lang="sk-SK" sz="2000" b="1" i="1" baseline="30000" dirty="0" smtClean="0"/>
              <a:t> </a:t>
            </a:r>
            <a:r>
              <a:rPr lang="sk-SK" sz="2000" dirty="0" smtClean="0"/>
              <a:t>okrem predaja tepla na využitie v priemyselných procesoch vrátane výroby elektriny</a:t>
            </a:r>
          </a:p>
          <a:p>
            <a:pPr>
              <a:buNone/>
            </a:pPr>
            <a:endParaRPr lang="sk-SK" sz="2000" dirty="0" smtClean="0"/>
          </a:p>
          <a:p>
            <a:pPr>
              <a:buNone/>
            </a:pPr>
            <a:r>
              <a:rPr lang="sk-SK" sz="2000" b="1" u="sng" dirty="0" smtClean="0"/>
              <a:t>technologickou vlastnou spotrebou elektriny </a:t>
            </a:r>
            <a:r>
              <a:rPr lang="sk-SK" sz="2000" dirty="0" smtClean="0"/>
              <a:t>spotreba elektriny v stavebnej časti zariadenia na výrobu elektriny, technologickej časti zariadenia na výrobu elektriny a v pomocných prevádzkach výrobcu elektriny slúžiacich na účely výroby elektriny v mieste umiestnenia zariadenia výrobcu elektriny, </a:t>
            </a:r>
            <a:r>
              <a:rPr lang="sk-SK" sz="2000" dirty="0" smtClean="0">
                <a:solidFill>
                  <a:srgbClr val="00B0F0"/>
                </a:solidFill>
              </a:rPr>
              <a:t>ktorá </a:t>
            </a:r>
            <a:r>
              <a:rPr lang="sk-SK" sz="2000" dirty="0">
                <a:solidFill>
                  <a:srgbClr val="00B0F0"/>
                </a:solidFill>
              </a:rPr>
              <a:t>nepresahuje výrobu elektriny v zariadení výrobcu elektriny v štvrťhodinovom rozlíšení</a:t>
            </a:r>
            <a:endParaRPr lang="sk-SK" sz="2000" dirty="0" smtClean="0">
              <a:solidFill>
                <a:srgbClr val="00B0F0"/>
              </a:solidFill>
            </a:endParaRPr>
          </a:p>
          <a:p>
            <a:pPr>
              <a:buNone/>
            </a:pPr>
            <a:r>
              <a:rPr lang="sk-SK" sz="2000" b="1" u="sng" dirty="0" smtClean="0"/>
              <a:t>elektrinou pre vlastné využitie</a:t>
            </a:r>
            <a:r>
              <a:rPr lang="sk-SK" sz="2000" dirty="0" smtClean="0"/>
              <a:t> elektrina, ktorá je využitá výrobcom elektriny vrátane technologickej vlastnej spotreby elektriny</a:t>
            </a:r>
          </a:p>
          <a:p>
            <a:pPr>
              <a:buNone/>
            </a:pPr>
            <a:endParaRPr lang="sk-SK" sz="2000" dirty="0" smtClean="0"/>
          </a:p>
          <a:p>
            <a:pPr eaLnBrk="1" hangingPunct="1">
              <a:lnSpc>
                <a:spcPct val="80000"/>
              </a:lnSpc>
              <a:buFont typeface="Wingdings" pitchFamily="2" charset="2"/>
              <a:buNone/>
            </a:pPr>
            <a:r>
              <a:rPr lang="sk-SK" altLang="sk-SK" sz="2000" b="1" u="sng" dirty="0" smtClean="0">
                <a:solidFill>
                  <a:srgbClr val="000000"/>
                </a:solidFill>
                <a:cs typeface="Times New Roman" pitchFamily="18" charset="0"/>
              </a:rPr>
              <a:t>zariaden</a:t>
            </a:r>
            <a:r>
              <a:rPr lang="sk-SK" altLang="sk-SK" sz="2000" b="1" u="sng" dirty="0" smtClean="0">
                <a:solidFill>
                  <a:srgbClr val="000000"/>
                </a:solidFill>
              </a:rPr>
              <a:t>ie</a:t>
            </a:r>
            <a:r>
              <a:rPr lang="sk-SK" altLang="sk-SK" sz="2000" b="1" u="sng" dirty="0" smtClean="0">
                <a:solidFill>
                  <a:srgbClr val="000000"/>
                </a:solidFill>
                <a:cs typeface="Times New Roman" pitchFamily="18" charset="0"/>
              </a:rPr>
              <a:t> výrobcu elektriny </a:t>
            </a:r>
            <a:endParaRPr lang="sk-SK" altLang="sk-SK" sz="2000" b="1" u="sng" dirty="0" smtClean="0">
              <a:solidFill>
                <a:srgbClr val="000000"/>
              </a:solidFill>
            </a:endParaRPr>
          </a:p>
          <a:p>
            <a:pPr eaLnBrk="1" hangingPunct="1">
              <a:lnSpc>
                <a:spcPct val="80000"/>
              </a:lnSpc>
              <a:buFont typeface="Wingdings" pitchFamily="2" charset="2"/>
              <a:buNone/>
            </a:pPr>
            <a:r>
              <a:rPr lang="sk-SK" altLang="sk-SK" sz="2000" b="1" dirty="0" smtClean="0">
                <a:solidFill>
                  <a:srgbClr val="000000"/>
                </a:solidFill>
              </a:rPr>
              <a:t>	</a:t>
            </a:r>
            <a:r>
              <a:rPr lang="sk-SK" altLang="sk-SK" sz="2000" dirty="0" smtClean="0">
                <a:solidFill>
                  <a:srgbClr val="000000"/>
                </a:solidFill>
                <a:cs typeface="Times New Roman" pitchFamily="18" charset="0"/>
              </a:rPr>
              <a:t>jedno zariadenie alebo skupina zariadení, ktoré sú v spoločnom mieste pripojené priamo alebo cez transformátor na priame vedenie, </a:t>
            </a:r>
            <a:r>
              <a:rPr lang="sk-SK" altLang="sk-SK" sz="2000" dirty="0" smtClean="0">
                <a:cs typeface="Times New Roman" pitchFamily="18" charset="0"/>
              </a:rPr>
              <a:t>do distribučnej sústavy alebo do prenosovej sústavy a slúžia na výrobu elektriny z OZE a kombinovanou výrobou</a:t>
            </a:r>
            <a:endParaRPr lang="sk-SK"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685800" y="620713"/>
            <a:ext cx="7772400" cy="5475287"/>
          </a:xfrm>
        </p:spPr>
        <p:txBody>
          <a:bodyPr/>
          <a:lstStyle/>
          <a:p>
            <a:pPr eaLnBrk="1" hangingPunct="1">
              <a:lnSpc>
                <a:spcPct val="80000"/>
              </a:lnSpc>
              <a:buNone/>
            </a:pPr>
            <a:r>
              <a:rPr lang="sk-SK" sz="2000" b="1" u="sng" dirty="0" smtClean="0"/>
              <a:t>časom uvedenia zariadenia výrobcu elektriny do prevádzky</a:t>
            </a:r>
          </a:p>
          <a:p>
            <a:pPr eaLnBrk="1" hangingPunct="1">
              <a:lnSpc>
                <a:spcPct val="80000"/>
              </a:lnSpc>
              <a:buNone/>
            </a:pPr>
            <a:r>
              <a:rPr lang="sk-SK" sz="2000" b="1" dirty="0" smtClean="0"/>
              <a:t>	</a:t>
            </a:r>
            <a:r>
              <a:rPr lang="sk-SK" sz="2000" dirty="0" smtClean="0"/>
              <a:t>dátum, kedy bolo na základe právoplatného kolaudačného rozhodnutia povolené trvalé užívanie zariadenia výrobcu elektriny alebo kedy bola úspešne vykonaná funkčná skúška pripojenia zariadenia výrobcu elektriny do sústavy (ďalej len „funkčná skúška“) podľa toho, ktorý dátum nastane neskôr</a:t>
            </a:r>
          </a:p>
          <a:p>
            <a:pPr eaLnBrk="1" hangingPunct="1">
              <a:lnSpc>
                <a:spcPct val="80000"/>
              </a:lnSpc>
              <a:buNone/>
            </a:pPr>
            <a:endParaRPr lang="sk-SK" sz="2000" dirty="0" smtClean="0"/>
          </a:p>
          <a:p>
            <a:pPr eaLnBrk="1" hangingPunct="1">
              <a:lnSpc>
                <a:spcPct val="80000"/>
              </a:lnSpc>
              <a:buNone/>
            </a:pPr>
            <a:r>
              <a:rPr lang="sk-SK" sz="2000" b="1" u="sng" dirty="0" smtClean="0"/>
              <a:t>prvým uvedením zariadenia výrobcu elektriny do prevádzky </a:t>
            </a:r>
            <a:r>
              <a:rPr lang="sk-SK" sz="2000" dirty="0" smtClean="0"/>
              <a:t>uvedenie do prevádzky zariadenia výrobcu elektriny, ktorého technologická časť nebola rekonštruovaná alebo modernizovaná</a:t>
            </a:r>
          </a:p>
          <a:p>
            <a:pPr eaLnBrk="1" hangingPunct="1">
              <a:lnSpc>
                <a:spcPct val="80000"/>
              </a:lnSpc>
              <a:buNone/>
            </a:pPr>
            <a:endParaRPr lang="sk-SK" sz="2000" dirty="0" smtClean="0"/>
          </a:p>
          <a:p>
            <a:pPr>
              <a:buNone/>
            </a:pPr>
            <a:r>
              <a:rPr lang="sk-SK" sz="2000" b="1" u="sng" dirty="0" smtClean="0"/>
              <a:t>malým zdrojom </a:t>
            </a:r>
            <a:r>
              <a:rPr lang="sk-SK" sz="2000" dirty="0" smtClean="0"/>
              <a:t>zariadenie na výrobu elektriny z obnoviteľného zdroja energie s celkovým inštalovaným výkonom </a:t>
            </a:r>
            <a:r>
              <a:rPr lang="sk-SK" sz="2000" b="1" dirty="0" smtClean="0"/>
              <a:t>do </a:t>
            </a:r>
            <a:r>
              <a:rPr lang="sk-SK" sz="2000" b="1" dirty="0" smtClean="0">
                <a:solidFill>
                  <a:srgbClr val="00B0F0"/>
                </a:solidFill>
              </a:rPr>
              <a:t>10,8 kW</a:t>
            </a:r>
          </a:p>
          <a:p>
            <a:pPr>
              <a:buNone/>
            </a:pPr>
            <a:endParaRPr lang="sk-SK" sz="2000" dirty="0" smtClean="0"/>
          </a:p>
          <a:p>
            <a:pPr>
              <a:buNone/>
            </a:pPr>
            <a:r>
              <a:rPr lang="sk-SK" sz="2000" b="1" u="sng" dirty="0" smtClean="0"/>
              <a:t>lokálnym zdrojom</a:t>
            </a:r>
            <a:r>
              <a:rPr lang="sk-SK" sz="2000" dirty="0" smtClean="0"/>
              <a:t> </a:t>
            </a:r>
            <a:r>
              <a:rPr lang="sk-SK" sz="2000" dirty="0" smtClean="0">
                <a:solidFill>
                  <a:srgbClr val="7030A0"/>
                </a:solidFill>
              </a:rPr>
              <a:t>zariadenie </a:t>
            </a:r>
            <a:r>
              <a:rPr lang="sk-SK" sz="2000" dirty="0">
                <a:solidFill>
                  <a:srgbClr val="7030A0"/>
                </a:solidFill>
              </a:rPr>
              <a:t>na výrobu elektriny z obnoviteľného zdroja energie, ktoré vyrába elektrinu na pokrytie spotreby odberného miesta identického s odovzdávacím miestom tohto zariadenia na výrobu elektriny a ktorého celkový inštalovaný výkon nepresiahne maximálnu rezervovanú kapacitu takéhoto odberného miesta</a:t>
            </a:r>
            <a:r>
              <a:rPr lang="sk-SK" sz="2000" dirty="0"/>
              <a:t>, </a:t>
            </a:r>
            <a:r>
              <a:rPr lang="sk-SK" sz="2000" dirty="0" smtClean="0"/>
              <a:t>(</a:t>
            </a:r>
            <a:r>
              <a:rPr lang="sk-SK" sz="2000" b="1" strike="sngStrike" dirty="0" smtClean="0"/>
              <a:t>do 500 kW)</a:t>
            </a:r>
            <a:endParaRPr lang="sk-SK" altLang="sk-SK" sz="2000"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D9xTDaxdJ0qX_EEMs6rRmw"/>
</p:tagLst>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3136</TotalTime>
  <Words>6415</Words>
  <Application>Microsoft Office PowerPoint</Application>
  <PresentationFormat>Prezentácia na obrazovke (4:3)</PresentationFormat>
  <Paragraphs>492</Paragraphs>
  <Slides>44</Slides>
  <Notes>3</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44</vt:i4>
      </vt:variant>
    </vt:vector>
  </HeadingPairs>
  <TitlesOfParts>
    <vt:vector size="49" baseType="lpstr">
      <vt:lpstr>Arial</vt:lpstr>
      <vt:lpstr>Calibri</vt:lpstr>
      <vt:lpstr>Times New Roman</vt:lpstr>
      <vt:lpstr>Wingdings</vt:lpstr>
      <vt:lpstr>Motív Office</vt:lpstr>
      <vt:lpstr>Prezentácia programu PowerPoint</vt:lpstr>
      <vt:lpstr>Zákon a jeho novely</vt:lpstr>
      <vt:lpstr>Súhrn najdôležitejších ustanovení</vt:lpstr>
      <vt:lpstr>§ 2  Základné pojmy</vt:lpstr>
      <vt:lpstr>§ 2  Základné pojmy</vt:lpstr>
      <vt:lpstr>§ 2  Základné pojmy</vt:lpstr>
      <vt:lpstr>Prezentácia programu PowerPoint</vt:lpstr>
      <vt:lpstr>Prezentácia programu PowerPoint</vt:lpstr>
      <vt:lpstr>Prezentácia programu PowerPoint</vt:lpstr>
      <vt:lpstr>Prezentácia programu PowerPoint</vt:lpstr>
      <vt:lpstr>§ 3  Spôsob podpory a podmienky podpory (1)</vt:lpstr>
      <vt:lpstr>Prezentácia programu PowerPoint</vt:lpstr>
      <vt:lpstr>Prezentácia programu PowerPoint</vt:lpstr>
      <vt:lpstr>Podpora výkupom a prevzatie zodpovednosti za odchýlku</vt:lpstr>
      <vt:lpstr>Podpora  doplatkom</vt:lpstr>
      <vt:lpstr>Podpora príplatkom</vt:lpstr>
      <vt:lpstr>§ 3  Spôsob podpory a podmienky podpory (3)</vt:lpstr>
      <vt:lpstr>§ 3  Spôsob podpory a podmienky podpory (4)</vt:lpstr>
      <vt:lpstr>§ 3  Spôsob podpory a podmienky podpory (5)</vt:lpstr>
      <vt:lpstr> § 3a  Spôsob podpory a podmienky podpory biometánu </vt:lpstr>
      <vt:lpstr> § 3a  Spôsob podpory a podmienky podpory biometánu </vt:lpstr>
      <vt:lpstr>§ 3b Strata podpory</vt:lpstr>
      <vt:lpstr>§ 3b Ďalšie možnosti straty podpory</vt:lpstr>
      <vt:lpstr>§ 3c  Podpora pre rekonštruované alebo modernizované zariadenia  (končí 31. 12. 2025 podľa §18i ods. 22)</vt:lpstr>
      <vt:lpstr>§ 4 Práva a povinnosti výrobcu elektriny (1)</vt:lpstr>
      <vt:lpstr>§ 4 Práva a povinnosti výrobcu elektriny (2)</vt:lpstr>
      <vt:lpstr>§ 4 Práva a povinnosti výrobcu elektriny (3)</vt:lpstr>
      <vt:lpstr>§ 4 Práva a povinnosti výrobcu elektriny (4)</vt:lpstr>
      <vt:lpstr>§ 4 Práva a povinnosti výrobcu elektriny (5)</vt:lpstr>
      <vt:lpstr> §4a Výroba elektriny z malého zdroja</vt:lpstr>
      <vt:lpstr>§ 4b Výroba elektriny v lokálnom zdroji</vt:lpstr>
      <vt:lpstr>Prezentácia programu PowerPoint</vt:lpstr>
      <vt:lpstr>Prezentácia programu PowerPoint</vt:lpstr>
      <vt:lpstr>Prezentácia programu PowerPoint</vt:lpstr>
      <vt:lpstr>Vyhlášky k zákonu</vt:lpstr>
      <vt:lpstr>Vyhláška MH SR č. 599/2009 Z. z.</vt:lpstr>
      <vt:lpstr>Spôsob výpočtu elektriny (§2) a úspor (§3) –  vyhláška č. 599/2009 Z.z.</vt:lpstr>
      <vt:lpstr>Korekcie harmonizovaných referenčných  hodnôt (§ 3) – vyhláška č. 599/2009 Z.z.</vt:lpstr>
      <vt:lpstr>Vyhláška MH SR č. 15/2016 Z. z. (o spôsobe výpočtu ročnej výroby tepla pri výrobe elektriny) </vt:lpstr>
      <vt:lpstr>Vyhláška MH SR č. 15/2016 Z. z.   (technologická spotreba tepla)  </vt:lpstr>
      <vt:lpstr> Vyhláška URSO č. 490/2009 Z.z. (novela účinná od 1.1.2020) </vt:lpstr>
      <vt:lpstr>Evidencia množstva a kvality biomasy a oznamovanie údajov (§ 2)</vt:lpstr>
      <vt:lpstr>Kvalita a parametre biomasy (§6) </vt:lpstr>
      <vt:lpstr>Prezentácia programu PowerPoint</vt:lpstr>
    </vt:vector>
  </TitlesOfParts>
  <Company>MH 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Návrh zákona o podpore obnoviteľných zdrojov energie a kombinovanej výroby elektriny a tepla</dc:title>
  <dc:creator>Novak</dc:creator>
  <cp:lastModifiedBy>juraj.novak</cp:lastModifiedBy>
  <cp:revision>220</cp:revision>
  <dcterms:created xsi:type="dcterms:W3CDTF">2008-11-18T15:37:32Z</dcterms:created>
  <dcterms:modified xsi:type="dcterms:W3CDTF">2024-10-14T11:46:19Z</dcterms:modified>
</cp:coreProperties>
</file>