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8" r:id="rId5"/>
  </p:sldMasterIdLst>
  <p:notesMasterIdLst>
    <p:notesMasterId r:id="rId80"/>
  </p:notesMasterIdLst>
  <p:sldIdLst>
    <p:sldId id="669" r:id="rId6"/>
    <p:sldId id="257" r:id="rId7"/>
    <p:sldId id="460" r:id="rId8"/>
    <p:sldId id="430" r:id="rId9"/>
    <p:sldId id="455" r:id="rId10"/>
    <p:sldId id="398" r:id="rId11"/>
    <p:sldId id="461" r:id="rId12"/>
    <p:sldId id="470" r:id="rId13"/>
    <p:sldId id="264" r:id="rId14"/>
    <p:sldId id="626" r:id="rId15"/>
    <p:sldId id="467" r:id="rId16"/>
    <p:sldId id="486" r:id="rId17"/>
    <p:sldId id="496" r:id="rId18"/>
    <p:sldId id="289" r:id="rId19"/>
    <p:sldId id="481" r:id="rId20"/>
    <p:sldId id="661" r:id="rId21"/>
    <p:sldId id="660" r:id="rId22"/>
    <p:sldId id="663" r:id="rId23"/>
    <p:sldId id="456" r:id="rId24"/>
    <p:sldId id="650" r:id="rId25"/>
    <p:sldId id="647" r:id="rId26"/>
    <p:sldId id="610" r:id="rId27"/>
    <p:sldId id="495" r:id="rId28"/>
    <p:sldId id="677" r:id="rId29"/>
    <p:sldId id="527" r:id="rId30"/>
    <p:sldId id="643" r:id="rId31"/>
    <p:sldId id="644" r:id="rId32"/>
    <p:sldId id="450" r:id="rId33"/>
    <p:sldId id="532" r:id="rId34"/>
    <p:sldId id="531" r:id="rId35"/>
    <p:sldId id="422" r:id="rId36"/>
    <p:sldId id="419" r:id="rId37"/>
    <p:sldId id="454" r:id="rId38"/>
    <p:sldId id="439" r:id="rId39"/>
    <p:sldId id="442" r:id="rId40"/>
    <p:sldId id="678" r:id="rId41"/>
    <p:sldId id="478" r:id="rId42"/>
    <p:sldId id="511" r:id="rId43"/>
    <p:sldId id="651" r:id="rId44"/>
    <p:sldId id="477" r:id="rId45"/>
    <p:sldId id="645" r:id="rId46"/>
    <p:sldId id="649" r:id="rId47"/>
    <p:sldId id="423" r:id="rId48"/>
    <p:sldId id="426" r:id="rId49"/>
    <p:sldId id="436" r:id="rId50"/>
    <p:sldId id="443" r:id="rId51"/>
    <p:sldId id="646" r:id="rId52"/>
    <p:sldId id="485" r:id="rId53"/>
    <p:sldId id="672" r:id="rId54"/>
    <p:sldId id="497" r:id="rId55"/>
    <p:sldId id="476" r:id="rId56"/>
    <p:sldId id="628" r:id="rId57"/>
    <p:sldId id="676" r:id="rId58"/>
    <p:sldId id="633" r:id="rId59"/>
    <p:sldId id="636" r:id="rId60"/>
    <p:sldId id="637" r:id="rId61"/>
    <p:sldId id="638" r:id="rId62"/>
    <p:sldId id="640" r:id="rId63"/>
    <p:sldId id="630" r:id="rId64"/>
    <p:sldId id="631" r:id="rId65"/>
    <p:sldId id="671" r:id="rId66"/>
    <p:sldId id="632" r:id="rId67"/>
    <p:sldId id="652" r:id="rId68"/>
    <p:sldId id="668" r:id="rId69"/>
    <p:sldId id="675" r:id="rId70"/>
    <p:sldId id="673" r:id="rId71"/>
    <p:sldId id="670" r:id="rId72"/>
    <p:sldId id="653" r:id="rId73"/>
    <p:sldId id="536" r:id="rId74"/>
    <p:sldId id="654" r:id="rId75"/>
    <p:sldId id="655" r:id="rId76"/>
    <p:sldId id="674" r:id="rId77"/>
    <p:sldId id="667" r:id="rId78"/>
    <p:sldId id="514" r:id="rId7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888EDC97-B899-4D70-8B95-1E6EDCC60C32}">
          <p14:sldIdLst>
            <p14:sldId id="669"/>
            <p14:sldId id="257"/>
          </p14:sldIdLst>
        </p14:section>
        <p14:section name="Úvod" id="{E8284031-7CC3-44DD-89F6-FC3677DB0E5D}">
          <p14:sldIdLst>
            <p14:sldId id="460"/>
            <p14:sldId id="430"/>
            <p14:sldId id="455"/>
            <p14:sldId id="398"/>
          </p14:sldIdLst>
        </p14:section>
        <p14:section name="Krátkodobý trh" id="{3911037C-98CB-46CF-A79B-C2CBDEBAE0BC}">
          <p14:sldIdLst>
            <p14:sldId id="461"/>
            <p14:sldId id="470"/>
            <p14:sldId id="264"/>
            <p14:sldId id="626"/>
            <p14:sldId id="467"/>
            <p14:sldId id="486"/>
            <p14:sldId id="496"/>
            <p14:sldId id="289"/>
            <p14:sldId id="481"/>
            <p14:sldId id="661"/>
            <p14:sldId id="660"/>
            <p14:sldId id="663"/>
          </p14:sldIdLst>
        </p14:section>
        <p14:section name="Odchýlky" id="{2613D099-AEAF-48E9-B9A5-D972FCB6DADC}">
          <p14:sldIdLst>
            <p14:sldId id="456"/>
            <p14:sldId id="650"/>
            <p14:sldId id="647"/>
            <p14:sldId id="610"/>
            <p14:sldId id="495"/>
            <p14:sldId id="677"/>
            <p14:sldId id="527"/>
            <p14:sldId id="643"/>
            <p14:sldId id="644"/>
            <p14:sldId id="450"/>
            <p14:sldId id="532"/>
            <p14:sldId id="531"/>
          </p14:sldIdLst>
        </p14:section>
        <p14:section name="Zber dát" id="{C469FB63-7FDB-4ABB-804C-7A0FC0B4EEC4}">
          <p14:sldIdLst>
            <p14:sldId id="422"/>
            <p14:sldId id="419"/>
            <p14:sldId id="454"/>
            <p14:sldId id="439"/>
            <p14:sldId id="442"/>
            <p14:sldId id="678"/>
            <p14:sldId id="478"/>
            <p14:sldId id="511"/>
            <p14:sldId id="651"/>
            <p14:sldId id="477"/>
            <p14:sldId id="645"/>
            <p14:sldId id="649"/>
          </p14:sldIdLst>
        </p14:section>
        <p14:section name="CF" id="{F5264F04-E34D-4FDC-8A84-317D7B65AB43}">
          <p14:sldIdLst>
            <p14:sldId id="423"/>
            <p14:sldId id="426"/>
            <p14:sldId id="436"/>
            <p14:sldId id="443"/>
            <p14:sldId id="646"/>
          </p14:sldIdLst>
        </p14:section>
        <p14:section name="REMIT" id="{575FFE06-D7E4-4E48-99FF-36587A7FFF86}">
          <p14:sldIdLst>
            <p14:sldId id="485"/>
            <p14:sldId id="672"/>
            <p14:sldId id="497"/>
            <p14:sldId id="476"/>
          </p14:sldIdLst>
        </p14:section>
        <p14:section name="OZE" id="{298B1FA2-7976-4FBE-881E-30D947B585B1}">
          <p14:sldIdLst>
            <p14:sldId id="628"/>
            <p14:sldId id="676"/>
            <p14:sldId id="633"/>
            <p14:sldId id="636"/>
            <p14:sldId id="637"/>
            <p14:sldId id="638"/>
            <p14:sldId id="640"/>
          </p14:sldIdLst>
        </p14:section>
        <p14:section name="Záruky" id="{839B071C-73B5-4017-A956-A6F18A6CCCA0}">
          <p14:sldIdLst>
            <p14:sldId id="630"/>
            <p14:sldId id="631"/>
            <p14:sldId id="671"/>
            <p14:sldId id="632"/>
          </p14:sldIdLst>
        </p14:section>
        <p14:section name="Agregácia" id="{D9B3B675-5006-44AB-A5EF-FEFB5C9639BA}">
          <p14:sldIdLst>
            <p14:sldId id="652"/>
            <p14:sldId id="668"/>
            <p14:sldId id="675"/>
            <p14:sldId id="673"/>
            <p14:sldId id="670"/>
          </p14:sldIdLst>
        </p14:section>
        <p14:section name="Zdieľanie" id="{A7F057EA-838C-4246-B03A-8CE847445562}">
          <p14:sldIdLst>
            <p14:sldId id="653"/>
            <p14:sldId id="536"/>
          </p14:sldIdLst>
        </p14:section>
        <p14:section name="Akumulácia" id="{37F0ADBB-31C6-4277-B431-6CA2654A3F9C}">
          <p14:sldIdLst>
            <p14:sldId id="654"/>
            <p14:sldId id="655"/>
            <p14:sldId id="674"/>
            <p14:sldId id="667"/>
            <p14:sldId id="51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F1BAF0-829D-F634-4C7F-AF65D55366E1}" name="Smiešny Jakub" initials="SJ" userId="S::jakub.smiesny@okte.sk::edc195d5-1837-4e96-b93f-9c1e7d6834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zorík Samuel Ing." initials="LSI" lastIdx="3" clrIdx="0">
    <p:extLst>
      <p:ext uri="{19B8F6BF-5375-455C-9EA6-DF929625EA0E}">
        <p15:presenceInfo xmlns:p15="http://schemas.microsoft.com/office/powerpoint/2012/main" userId="S::samuel.lazorik@okte.sk::7ac854c3-216c-428a-a1ac-f3c2e4f31c80" providerId="AD"/>
      </p:ext>
    </p:extLst>
  </p:cmAuthor>
  <p:cmAuthor id="2" name="OKTE-LK" initials="OKTE-LK" lastIdx="7" clrIdx="1">
    <p:extLst>
      <p:ext uri="{19B8F6BF-5375-455C-9EA6-DF929625EA0E}">
        <p15:presenceInfo xmlns:p15="http://schemas.microsoft.com/office/powerpoint/2012/main" userId="OKTE-LK" providerId="None"/>
      </p:ext>
    </p:extLst>
  </p:cmAuthor>
  <p:cmAuthor id="3" name="Čulen Peter Ing." initials="ČPI" lastIdx="2" clrIdx="2">
    <p:extLst>
      <p:ext uri="{19B8F6BF-5375-455C-9EA6-DF929625EA0E}">
        <p15:presenceInfo xmlns:p15="http://schemas.microsoft.com/office/powerpoint/2012/main" userId="S::peter.culen@okte.sk::d2dc8d8e-6670-4c84-a954-7bf4158a62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A7482D"/>
    <a:srgbClr val="3A8976"/>
    <a:srgbClr val="174B6F"/>
    <a:srgbClr val="A4448D"/>
    <a:srgbClr val="561F6A"/>
    <a:srgbClr val="2776AD"/>
    <a:srgbClr val="669535"/>
    <a:srgbClr val="BF4C6A"/>
    <a:srgbClr val="FF5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Tmavý štýl 2 - zvýraznenie 5/zvýrazneni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3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8/10/relationships/authors" Target="authors.xml"/><Relationship Id="rId61" Type="http://schemas.openxmlformats.org/officeDocument/2006/relationships/slide" Target="slides/slide56.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Čulen Peter" userId="d2dc8d8e-6670-4c84-a954-7bf4158a62b6" providerId="ADAL" clId="{B015A293-5F90-4295-9267-4D1393253174}"/>
    <pc:docChg chg="delSld modSld modSection">
      <pc:chgData name="Čulen Peter" userId="d2dc8d8e-6670-4c84-a954-7bf4158a62b6" providerId="ADAL" clId="{B015A293-5F90-4295-9267-4D1393253174}" dt="2025-05-26T15:16:54.971" v="53" actId="47"/>
      <pc:docMkLst>
        <pc:docMk/>
      </pc:docMkLst>
      <pc:sldChg chg="modSp mod">
        <pc:chgData name="Čulen Peter" userId="d2dc8d8e-6670-4c84-a954-7bf4158a62b6" providerId="ADAL" clId="{B015A293-5F90-4295-9267-4D1393253174}" dt="2025-05-21T10:01:52.047" v="9" actId="20577"/>
        <pc:sldMkLst>
          <pc:docMk/>
          <pc:sldMk cId="44229381" sldId="398"/>
        </pc:sldMkLst>
        <pc:spChg chg="mod">
          <ac:chgData name="Čulen Peter" userId="d2dc8d8e-6670-4c84-a954-7bf4158a62b6" providerId="ADAL" clId="{B015A293-5F90-4295-9267-4D1393253174}" dt="2025-05-21T10:01:10.981" v="4" actId="20577"/>
          <ac:spMkLst>
            <pc:docMk/>
            <pc:sldMk cId="44229381" sldId="398"/>
            <ac:spMk id="9" creationId="{12EC162A-9712-57E0-8E41-35A8E5A2AF35}"/>
          </ac:spMkLst>
        </pc:spChg>
        <pc:spChg chg="mod">
          <ac:chgData name="Čulen Peter" userId="d2dc8d8e-6670-4c84-a954-7bf4158a62b6" providerId="ADAL" clId="{B015A293-5F90-4295-9267-4D1393253174}" dt="2025-05-21T10:01:27.612" v="5" actId="1076"/>
          <ac:spMkLst>
            <pc:docMk/>
            <pc:sldMk cId="44229381" sldId="398"/>
            <ac:spMk id="13" creationId="{8BFBEB31-69CF-D626-8650-B03867247898}"/>
          </ac:spMkLst>
        </pc:spChg>
        <pc:spChg chg="mod">
          <ac:chgData name="Čulen Peter" userId="d2dc8d8e-6670-4c84-a954-7bf4158a62b6" providerId="ADAL" clId="{B015A293-5F90-4295-9267-4D1393253174}" dt="2025-05-21T10:01:40.910" v="7" actId="20577"/>
          <ac:spMkLst>
            <pc:docMk/>
            <pc:sldMk cId="44229381" sldId="398"/>
            <ac:spMk id="14" creationId="{266C297F-1543-BAFA-DE68-BF22F9348EDD}"/>
          </ac:spMkLst>
        </pc:spChg>
        <pc:spChg chg="mod">
          <ac:chgData name="Čulen Peter" userId="d2dc8d8e-6670-4c84-a954-7bf4158a62b6" providerId="ADAL" clId="{B015A293-5F90-4295-9267-4D1393253174}" dt="2025-05-21T10:01:52.047" v="9" actId="20577"/>
          <ac:spMkLst>
            <pc:docMk/>
            <pc:sldMk cId="44229381" sldId="398"/>
            <ac:spMk id="17" creationId="{9133D140-0427-1910-BF81-C9C954E2F1C2}"/>
          </ac:spMkLst>
        </pc:spChg>
        <pc:spChg chg="mod">
          <ac:chgData name="Čulen Peter" userId="d2dc8d8e-6670-4c84-a954-7bf4158a62b6" providerId="ADAL" clId="{B015A293-5F90-4295-9267-4D1393253174}" dt="2025-05-21T10:01:06.175" v="2" actId="20577"/>
          <ac:spMkLst>
            <pc:docMk/>
            <pc:sldMk cId="44229381" sldId="398"/>
            <ac:spMk id="30" creationId="{193AE342-DE3A-21C0-E62D-039D59525DE2}"/>
          </ac:spMkLst>
        </pc:spChg>
      </pc:sldChg>
      <pc:sldChg chg="del">
        <pc:chgData name="Čulen Peter" userId="d2dc8d8e-6670-4c84-a954-7bf4158a62b6" providerId="ADAL" clId="{B015A293-5F90-4295-9267-4D1393253174}" dt="2025-05-26T15:16:18.141" v="52" actId="47"/>
        <pc:sldMkLst>
          <pc:docMk/>
          <pc:sldMk cId="3421713159" sldId="434"/>
        </pc:sldMkLst>
      </pc:sldChg>
      <pc:sldChg chg="modSp mod">
        <pc:chgData name="Čulen Peter" userId="d2dc8d8e-6670-4c84-a954-7bf4158a62b6" providerId="ADAL" clId="{B015A293-5F90-4295-9267-4D1393253174}" dt="2025-05-26T14:52:46.049" v="27" actId="20577"/>
        <pc:sldMkLst>
          <pc:docMk/>
          <pc:sldMk cId="1897262384" sldId="610"/>
        </pc:sldMkLst>
        <pc:spChg chg="mod">
          <ac:chgData name="Čulen Peter" userId="d2dc8d8e-6670-4c84-a954-7bf4158a62b6" providerId="ADAL" clId="{B015A293-5F90-4295-9267-4D1393253174}" dt="2025-05-26T14:52:46.049" v="27" actId="20577"/>
          <ac:spMkLst>
            <pc:docMk/>
            <pc:sldMk cId="1897262384" sldId="610"/>
            <ac:spMk id="6" creationId="{00000000-0000-0000-0000-000000000000}"/>
          </ac:spMkLst>
        </pc:spChg>
      </pc:sldChg>
      <pc:sldChg chg="modSp mod">
        <pc:chgData name="Čulen Peter" userId="d2dc8d8e-6670-4c84-a954-7bf4158a62b6" providerId="ADAL" clId="{B015A293-5F90-4295-9267-4D1393253174}" dt="2025-05-26T15:15:28.703" v="51" actId="20577"/>
        <pc:sldMkLst>
          <pc:docMk/>
          <pc:sldMk cId="1365798719" sldId="628"/>
        </pc:sldMkLst>
        <pc:spChg chg="mod">
          <ac:chgData name="Čulen Peter" userId="d2dc8d8e-6670-4c84-a954-7bf4158a62b6" providerId="ADAL" clId="{B015A293-5F90-4295-9267-4D1393253174}" dt="2025-05-26T15:15:28.703" v="51" actId="20577"/>
          <ac:spMkLst>
            <pc:docMk/>
            <pc:sldMk cId="1365798719" sldId="628"/>
            <ac:spMk id="128003" creationId="{00000000-0000-0000-0000-000000000000}"/>
          </ac:spMkLst>
        </pc:spChg>
      </pc:sldChg>
      <pc:sldChg chg="del">
        <pc:chgData name="Čulen Peter" userId="d2dc8d8e-6670-4c84-a954-7bf4158a62b6" providerId="ADAL" clId="{B015A293-5F90-4295-9267-4D1393253174}" dt="2025-05-26T15:16:54.971" v="53" actId="47"/>
        <pc:sldMkLst>
          <pc:docMk/>
          <pc:sldMk cId="987737957" sldId="634"/>
        </pc:sldMkLst>
      </pc:sldChg>
      <pc:sldChg chg="del mod modShow">
        <pc:chgData name="Čulen Peter" userId="d2dc8d8e-6670-4c84-a954-7bf4158a62b6" providerId="ADAL" clId="{B015A293-5F90-4295-9267-4D1393253174}" dt="2025-05-21T10:02:17.900" v="10" actId="47"/>
        <pc:sldMkLst>
          <pc:docMk/>
          <pc:sldMk cId="643054245" sldId="6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4AA04-BC95-4911-8655-58B9E9F75CCE}" type="datetimeFigureOut">
              <a:rPr lang="sk-SK" smtClean="0"/>
              <a:t>21. 5. 2025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F283F-DE0D-4A9C-ACBC-E0162802CC3F}" type="slidenum">
              <a:rPr lang="sk-SK" smtClean="0"/>
              <a:t>‹#›</a:t>
            </a:fld>
            <a:endParaRPr lang="sk-SK"/>
          </a:p>
        </p:txBody>
      </p:sp>
    </p:spTree>
    <p:extLst>
      <p:ext uri="{BB962C8B-B14F-4D97-AF65-F5344CB8AC3E}">
        <p14:creationId xmlns:p14="http://schemas.microsoft.com/office/powerpoint/2010/main" val="27876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1</a:t>
            </a:fld>
            <a:endParaRPr lang="sk-SK"/>
          </a:p>
        </p:txBody>
      </p:sp>
    </p:spTree>
    <p:extLst>
      <p:ext uri="{BB962C8B-B14F-4D97-AF65-F5344CB8AC3E}">
        <p14:creationId xmlns:p14="http://schemas.microsoft.com/office/powerpoint/2010/main" val="204751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7270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5C74C9-DA47-42CA-9BFB-0C7437CA5EF4}" type="slidenum">
              <a:rPr lang="sk-SK" altLang="sk-SK" smtClean="0">
                <a:solidFill>
                  <a:srgbClr val="000000"/>
                </a:solidFill>
                <a:latin typeface="Calibri" panose="020F0502020204030204" pitchFamily="34" charset="0"/>
              </a:rPr>
              <a:pPr/>
              <a:t>11</a:t>
            </a:fld>
            <a:endParaRPr lang="sk-SK" altLang="sk-SK">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84996"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04F1EC-F1B8-4937-9931-47DB92112E18}" type="slidenum">
              <a:rPr lang="sk-SK" altLang="sk-SK" smtClean="0">
                <a:latin typeface="Calibri" panose="020F0502020204030204" pitchFamily="34" charset="0"/>
              </a:rPr>
              <a:pPr/>
              <a:t>12</a:t>
            </a:fld>
            <a:endParaRPr lang="sk-SK" altLang="sk-SK">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13</a:t>
            </a:fld>
            <a:endParaRPr lang="sk-SK"/>
          </a:p>
        </p:txBody>
      </p:sp>
    </p:spTree>
    <p:extLst>
      <p:ext uri="{BB962C8B-B14F-4D97-AF65-F5344CB8AC3E}">
        <p14:creationId xmlns:p14="http://schemas.microsoft.com/office/powerpoint/2010/main" val="8029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864B54-5E70-4342-B7AC-78C5ED143F18}" type="slidenum">
              <a:rPr kumimoji="0" lang="sk-SK" altLang="sk-SK"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sk-SK" altLang="sk-SK"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830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79876"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ACE63-06C7-476A-BA6C-BC822CBE4D3C}" type="slidenum">
              <a:rPr lang="sk-SK" altLang="sk-SK" smtClean="0">
                <a:latin typeface="Calibri" panose="020F0502020204030204" pitchFamily="34" charset="0"/>
              </a:rPr>
              <a:pPr/>
              <a:t>15</a:t>
            </a:fld>
            <a:endParaRPr lang="sk-SK" altLang="sk-SK">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19</a:t>
            </a:fld>
            <a:endParaRPr lang="sk-SK"/>
          </a:p>
        </p:txBody>
      </p:sp>
    </p:spTree>
    <p:extLst>
      <p:ext uri="{BB962C8B-B14F-4D97-AF65-F5344CB8AC3E}">
        <p14:creationId xmlns:p14="http://schemas.microsoft.com/office/powerpoint/2010/main" val="2459269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F283F-DE0D-4A9C-ACBC-E0162802CC3F}"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49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21</a:t>
            </a:fld>
            <a:endParaRPr lang="sk-SK"/>
          </a:p>
        </p:txBody>
      </p:sp>
    </p:spTree>
    <p:extLst>
      <p:ext uri="{BB962C8B-B14F-4D97-AF65-F5344CB8AC3E}">
        <p14:creationId xmlns:p14="http://schemas.microsoft.com/office/powerpoint/2010/main" val="173516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3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300" b="0" i="0" u="none" strike="noStrike" kern="1200" cap="none" spc="0" normalizeH="0" baseline="0" noProof="0">
              <a:ln>
                <a:noFill/>
              </a:ln>
              <a:solidFill>
                <a:prstClr val="black"/>
              </a:solidFill>
              <a:effectLst/>
              <a:uLnTx/>
              <a:uFillTx/>
              <a:latin typeface="Calibri"/>
              <a:ea typeface="+mn-ea"/>
              <a:cs typeface="+mn-cs"/>
            </a:endParaRPr>
          </a:p>
        </p:txBody>
      </p:sp>
      <p:sp>
        <p:nvSpPr>
          <p:cNvPr id="846850" name="Rectangle 2"/>
          <p:cNvSpPr>
            <a:spLocks noGrp="1" noRot="1" noChangeAspect="1" noChangeArrowheads="1" noTextEdit="1"/>
          </p:cNvSpPr>
          <p:nvPr>
            <p:ph type="sldImg"/>
          </p:nvPr>
        </p:nvSpPr>
        <p:spPr>
          <a:xfrm>
            <a:off x="685800" y="1143000"/>
            <a:ext cx="5486400" cy="3086100"/>
          </a:xfrm>
          <a:ln/>
        </p:spPr>
      </p:sp>
      <p:sp>
        <p:nvSpPr>
          <p:cNvPr id="846851" name="Rectangle 3"/>
          <p:cNvSpPr>
            <a:spLocks noGrp="1" noChangeArrowheads="1"/>
          </p:cNvSpPr>
          <p:nvPr>
            <p:ph type="body" idx="1"/>
          </p:nvPr>
        </p:nvSpPr>
        <p:spPr>
          <a:xfrm>
            <a:off x="904875" y="4703763"/>
            <a:ext cx="4984750" cy="287337"/>
          </a:xfrm>
          <a:ln/>
        </p:spPr>
        <p:txBody>
          <a:bodyPr/>
          <a:lstStyle/>
          <a:p>
            <a:endParaRPr lang="cs-CZ"/>
          </a:p>
        </p:txBody>
      </p:sp>
    </p:spTree>
    <p:extLst>
      <p:ext uri="{BB962C8B-B14F-4D97-AF65-F5344CB8AC3E}">
        <p14:creationId xmlns:p14="http://schemas.microsoft.com/office/powerpoint/2010/main" val="275549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6246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F58FD1-304B-4AB1-B9CF-E0EA72398549}" type="slidenum">
              <a:rPr kumimoji="0" lang="sk-SK" altLang="sk-SK"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sk-SK" altLang="sk-SK"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2148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2</a:t>
            </a:fld>
            <a:endParaRPr lang="sk-SK"/>
          </a:p>
        </p:txBody>
      </p:sp>
    </p:spTree>
    <p:extLst>
      <p:ext uri="{BB962C8B-B14F-4D97-AF65-F5344CB8AC3E}">
        <p14:creationId xmlns:p14="http://schemas.microsoft.com/office/powerpoint/2010/main" val="111216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3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300" b="0" i="0" u="none" strike="noStrike" kern="1200" cap="none" spc="0" normalizeH="0" baseline="0" noProof="0">
              <a:ln>
                <a:noFill/>
              </a:ln>
              <a:solidFill>
                <a:prstClr val="black"/>
              </a:solidFill>
              <a:effectLst/>
              <a:uLnTx/>
              <a:uFillTx/>
              <a:latin typeface="Calibri"/>
              <a:ea typeface="+mn-ea"/>
              <a:cs typeface="+mn-cs"/>
            </a:endParaRPr>
          </a:p>
        </p:txBody>
      </p:sp>
      <p:sp>
        <p:nvSpPr>
          <p:cNvPr id="846850" name="Rectangle 2"/>
          <p:cNvSpPr>
            <a:spLocks noGrp="1" noRot="1" noChangeAspect="1" noChangeArrowheads="1" noTextEdit="1"/>
          </p:cNvSpPr>
          <p:nvPr>
            <p:ph type="sldImg"/>
          </p:nvPr>
        </p:nvSpPr>
        <p:spPr>
          <a:xfrm>
            <a:off x="685800" y="1143000"/>
            <a:ext cx="5486400" cy="3086100"/>
          </a:xfrm>
          <a:ln/>
        </p:spPr>
      </p:sp>
      <p:sp>
        <p:nvSpPr>
          <p:cNvPr id="846851" name="Rectangle 3"/>
          <p:cNvSpPr>
            <a:spLocks noGrp="1" noChangeArrowheads="1"/>
          </p:cNvSpPr>
          <p:nvPr>
            <p:ph type="body" idx="1"/>
          </p:nvPr>
        </p:nvSpPr>
        <p:spPr>
          <a:xfrm>
            <a:off x="904875" y="4703763"/>
            <a:ext cx="4984750" cy="287337"/>
          </a:xfrm>
          <a:ln/>
        </p:spPr>
        <p:txBody>
          <a:bodyPr/>
          <a:lstStyle/>
          <a:p>
            <a:endParaRPr lang="cs-CZ"/>
          </a:p>
        </p:txBody>
      </p:sp>
    </p:spTree>
    <p:extLst>
      <p:ext uri="{BB962C8B-B14F-4D97-AF65-F5344CB8AC3E}">
        <p14:creationId xmlns:p14="http://schemas.microsoft.com/office/powerpoint/2010/main" val="343471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3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300" b="0" i="0" u="none" strike="noStrike" kern="1200" cap="none" spc="0" normalizeH="0" baseline="0" noProof="0">
              <a:ln>
                <a:noFill/>
              </a:ln>
              <a:solidFill>
                <a:prstClr val="black"/>
              </a:solidFill>
              <a:effectLst/>
              <a:uLnTx/>
              <a:uFillTx/>
              <a:latin typeface="Calibri"/>
              <a:ea typeface="+mn-ea"/>
              <a:cs typeface="+mn-cs"/>
            </a:endParaRPr>
          </a:p>
        </p:txBody>
      </p:sp>
      <p:sp>
        <p:nvSpPr>
          <p:cNvPr id="846850" name="Rectangle 2"/>
          <p:cNvSpPr>
            <a:spLocks noGrp="1" noRot="1" noChangeAspect="1" noChangeArrowheads="1" noTextEdit="1"/>
          </p:cNvSpPr>
          <p:nvPr>
            <p:ph type="sldImg"/>
          </p:nvPr>
        </p:nvSpPr>
        <p:spPr>
          <a:xfrm>
            <a:off x="685800" y="1143000"/>
            <a:ext cx="5486400" cy="3086100"/>
          </a:xfrm>
          <a:ln/>
        </p:spPr>
      </p:sp>
      <p:sp>
        <p:nvSpPr>
          <p:cNvPr id="846851" name="Rectangle 3"/>
          <p:cNvSpPr>
            <a:spLocks noGrp="1" noChangeArrowheads="1"/>
          </p:cNvSpPr>
          <p:nvPr>
            <p:ph type="body" idx="1"/>
          </p:nvPr>
        </p:nvSpPr>
        <p:spPr>
          <a:xfrm>
            <a:off x="904875" y="4703763"/>
            <a:ext cx="4984750" cy="287337"/>
          </a:xfrm>
          <a:ln/>
        </p:spPr>
        <p:txBody>
          <a:bodyPr/>
          <a:lstStyle/>
          <a:p>
            <a:endParaRPr lang="cs-CZ"/>
          </a:p>
        </p:txBody>
      </p:sp>
    </p:spTree>
    <p:extLst>
      <p:ext uri="{BB962C8B-B14F-4D97-AF65-F5344CB8AC3E}">
        <p14:creationId xmlns:p14="http://schemas.microsoft.com/office/powerpoint/2010/main" val="388796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6246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58FD1-304B-4AB1-B9CF-E0EA72398549}" type="slidenum">
              <a:rPr lang="sk-SK" altLang="sk-SK" smtClean="0">
                <a:solidFill>
                  <a:srgbClr val="000000"/>
                </a:solidFill>
                <a:latin typeface="Calibri" panose="020F0502020204030204" pitchFamily="34" charset="0"/>
              </a:rPr>
              <a:pPr/>
              <a:t>29</a:t>
            </a:fld>
            <a:endParaRPr lang="sk-SK" altLang="sk-SK">
              <a:solidFill>
                <a:srgbClr val="000000"/>
              </a:solidFill>
              <a:latin typeface="Calibri" panose="020F0502020204030204" pitchFamily="34" charset="0"/>
            </a:endParaRPr>
          </a:p>
        </p:txBody>
      </p:sp>
    </p:spTree>
    <p:extLst>
      <p:ext uri="{BB962C8B-B14F-4D97-AF65-F5344CB8AC3E}">
        <p14:creationId xmlns:p14="http://schemas.microsoft.com/office/powerpoint/2010/main" val="132187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6246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58FD1-304B-4AB1-B9CF-E0EA72398549}" type="slidenum">
              <a:rPr lang="sk-SK" altLang="sk-SK" smtClean="0">
                <a:solidFill>
                  <a:srgbClr val="000000"/>
                </a:solidFill>
                <a:latin typeface="Calibri" panose="020F0502020204030204" pitchFamily="34" charset="0"/>
              </a:rPr>
              <a:pPr/>
              <a:t>30</a:t>
            </a:fld>
            <a:endParaRPr lang="sk-SK" altLang="sk-SK">
              <a:solidFill>
                <a:srgbClr val="000000"/>
              </a:solidFill>
              <a:latin typeface="Calibri" panose="020F0502020204030204" pitchFamily="34" charset="0"/>
            </a:endParaRPr>
          </a:p>
        </p:txBody>
      </p:sp>
    </p:spTree>
    <p:extLst>
      <p:ext uri="{BB962C8B-B14F-4D97-AF65-F5344CB8AC3E}">
        <p14:creationId xmlns:p14="http://schemas.microsoft.com/office/powerpoint/2010/main" val="1717413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117764"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DB188B-7CB2-4299-B1C9-35F1CC9922F0}" type="slidenum">
              <a:rPr lang="sk-SK" altLang="sk-SK" sz="1300" smtClean="0"/>
              <a:pPr>
                <a:spcBef>
                  <a:spcPct val="0"/>
                </a:spcBef>
              </a:pPr>
              <a:t>45</a:t>
            </a:fld>
            <a:endParaRPr lang="sk-SK" altLang="sk-SK"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12186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C4B9FD-E1B7-4874-969E-5F769191F386}" type="slidenum">
              <a:rPr lang="sk-SK" altLang="sk-SK" smtClean="0">
                <a:latin typeface="Calibri" panose="020F0502020204030204" pitchFamily="34" charset="0"/>
              </a:rPr>
              <a:pPr/>
              <a:t>48</a:t>
            </a:fld>
            <a:endParaRPr lang="sk-SK" altLang="sk-SK">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12186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C4B9FD-E1B7-4874-969E-5F769191F386}" type="slidenum">
              <a:rPr lang="sk-SK" altLang="sk-SK" smtClean="0">
                <a:latin typeface="Calibri" panose="020F0502020204030204" pitchFamily="34" charset="0"/>
              </a:rPr>
              <a:pPr/>
              <a:t>50</a:t>
            </a:fld>
            <a:endParaRPr lang="sk-SK" altLang="sk-SK">
              <a:latin typeface="Calibri" panose="020F0502020204030204" pitchFamily="34" charset="0"/>
            </a:endParaRPr>
          </a:p>
        </p:txBody>
      </p:sp>
    </p:spTree>
    <p:extLst>
      <p:ext uri="{BB962C8B-B14F-4D97-AF65-F5344CB8AC3E}">
        <p14:creationId xmlns:p14="http://schemas.microsoft.com/office/powerpoint/2010/main" val="3190878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55</a:t>
            </a:fld>
            <a:endParaRPr lang="sk-SK"/>
          </a:p>
        </p:txBody>
      </p:sp>
    </p:spTree>
    <p:extLst>
      <p:ext uri="{BB962C8B-B14F-4D97-AF65-F5344CB8AC3E}">
        <p14:creationId xmlns:p14="http://schemas.microsoft.com/office/powerpoint/2010/main" val="625036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56</a:t>
            </a:fld>
            <a:endParaRPr lang="sk-SK"/>
          </a:p>
        </p:txBody>
      </p:sp>
    </p:spTree>
    <p:extLst>
      <p:ext uri="{BB962C8B-B14F-4D97-AF65-F5344CB8AC3E}">
        <p14:creationId xmlns:p14="http://schemas.microsoft.com/office/powerpoint/2010/main" val="4186642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57</a:t>
            </a:fld>
            <a:endParaRPr lang="sk-SK"/>
          </a:p>
        </p:txBody>
      </p:sp>
    </p:spTree>
    <p:extLst>
      <p:ext uri="{BB962C8B-B14F-4D97-AF65-F5344CB8AC3E}">
        <p14:creationId xmlns:p14="http://schemas.microsoft.com/office/powerpoint/2010/main" val="221101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6042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565BB5-F7BD-4BD0-9BBB-C288E207B4F0}" type="slidenum">
              <a:rPr lang="sk-SK" altLang="sk-SK" smtClean="0">
                <a:solidFill>
                  <a:srgbClr val="000000"/>
                </a:solidFill>
                <a:latin typeface="Calibri" panose="020F0502020204030204" pitchFamily="34" charset="0"/>
              </a:rPr>
              <a:pPr/>
              <a:t>3</a:t>
            </a:fld>
            <a:endParaRPr lang="sk-SK" altLang="sk-SK">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58</a:t>
            </a:fld>
            <a:endParaRPr lang="sk-SK"/>
          </a:p>
        </p:txBody>
      </p:sp>
    </p:spTree>
    <p:extLst>
      <p:ext uri="{BB962C8B-B14F-4D97-AF65-F5344CB8AC3E}">
        <p14:creationId xmlns:p14="http://schemas.microsoft.com/office/powerpoint/2010/main" val="34937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59</a:t>
            </a:fld>
            <a:endParaRPr lang="sk-SK"/>
          </a:p>
        </p:txBody>
      </p:sp>
    </p:spTree>
    <p:extLst>
      <p:ext uri="{BB962C8B-B14F-4D97-AF65-F5344CB8AC3E}">
        <p14:creationId xmlns:p14="http://schemas.microsoft.com/office/powerpoint/2010/main" val="3236910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60</a:t>
            </a:fld>
            <a:endParaRPr lang="sk-SK"/>
          </a:p>
        </p:txBody>
      </p:sp>
    </p:spTree>
    <p:extLst>
      <p:ext uri="{BB962C8B-B14F-4D97-AF65-F5344CB8AC3E}">
        <p14:creationId xmlns:p14="http://schemas.microsoft.com/office/powerpoint/2010/main" val="3870290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61</a:t>
            </a:fld>
            <a:endParaRPr lang="sk-SK"/>
          </a:p>
        </p:txBody>
      </p:sp>
    </p:spTree>
    <p:extLst>
      <p:ext uri="{BB962C8B-B14F-4D97-AF65-F5344CB8AC3E}">
        <p14:creationId xmlns:p14="http://schemas.microsoft.com/office/powerpoint/2010/main" val="986973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62</a:t>
            </a:fld>
            <a:endParaRPr lang="sk-SK"/>
          </a:p>
        </p:txBody>
      </p:sp>
    </p:spTree>
    <p:extLst>
      <p:ext uri="{BB962C8B-B14F-4D97-AF65-F5344CB8AC3E}">
        <p14:creationId xmlns:p14="http://schemas.microsoft.com/office/powerpoint/2010/main" val="1712918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E63-B538-5370-12F9-F95E59FE1A4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C9B22891-EFEE-8F67-DC61-43BCD2EA9BF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D14AD8A5-133F-6EB1-F0E5-86E2A40CDB72}"/>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98CFC58F-3497-4516-6B3D-37B3B5FE542B}"/>
              </a:ext>
            </a:extLst>
          </p:cNvPr>
          <p:cNvSpPr>
            <a:spLocks noGrp="1"/>
          </p:cNvSpPr>
          <p:nvPr>
            <p:ph type="sldNum" sz="quarter" idx="10"/>
          </p:nvPr>
        </p:nvSpPr>
        <p:spPr/>
        <p:txBody>
          <a:bodyPr/>
          <a:lstStyle/>
          <a:p>
            <a:fld id="{BD9F283F-DE0D-4A9C-ACBC-E0162802CC3F}" type="slidenum">
              <a:rPr lang="sk-SK" smtClean="0"/>
              <a:t>63</a:t>
            </a:fld>
            <a:endParaRPr lang="sk-SK"/>
          </a:p>
        </p:txBody>
      </p:sp>
    </p:spTree>
    <p:extLst>
      <p:ext uri="{BB962C8B-B14F-4D97-AF65-F5344CB8AC3E}">
        <p14:creationId xmlns:p14="http://schemas.microsoft.com/office/powerpoint/2010/main" val="3831576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3CC4F-5849-BBBA-0747-9AAD42B37AA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8892B71-E229-25E9-82D2-CD88B5025A48}"/>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5D3445CF-4CDE-EAC2-6EAE-5AA9A35AD723}"/>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06B3B59A-503C-FFD4-38F8-090125EDDB1F}"/>
              </a:ext>
            </a:extLst>
          </p:cNvPr>
          <p:cNvSpPr>
            <a:spLocks noGrp="1"/>
          </p:cNvSpPr>
          <p:nvPr>
            <p:ph type="sldNum" sz="quarter" idx="10"/>
          </p:nvPr>
        </p:nvSpPr>
        <p:spPr/>
        <p:txBody>
          <a:bodyPr/>
          <a:lstStyle/>
          <a:p>
            <a:fld id="{BD9F283F-DE0D-4A9C-ACBC-E0162802CC3F}" type="slidenum">
              <a:rPr lang="sk-SK" smtClean="0"/>
              <a:t>64</a:t>
            </a:fld>
            <a:endParaRPr lang="sk-SK"/>
          </a:p>
        </p:txBody>
      </p:sp>
    </p:spTree>
    <p:extLst>
      <p:ext uri="{BB962C8B-B14F-4D97-AF65-F5344CB8AC3E}">
        <p14:creationId xmlns:p14="http://schemas.microsoft.com/office/powerpoint/2010/main" val="1990368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D7E7E-EB96-5111-BFEB-8DB017A1370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271B225-2A40-FD0C-821F-A1C4EA851795}"/>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20257CA1-A60B-6AD3-58FB-F53CFB39A5CB}"/>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DA12A863-091A-4775-CA0F-DA464CBD2653}"/>
              </a:ext>
            </a:extLst>
          </p:cNvPr>
          <p:cNvSpPr>
            <a:spLocks noGrp="1"/>
          </p:cNvSpPr>
          <p:nvPr>
            <p:ph type="sldNum" sz="quarter" idx="10"/>
          </p:nvPr>
        </p:nvSpPr>
        <p:spPr/>
        <p:txBody>
          <a:bodyPr/>
          <a:lstStyle/>
          <a:p>
            <a:fld id="{BD9F283F-DE0D-4A9C-ACBC-E0162802CC3F}" type="slidenum">
              <a:rPr lang="sk-SK" smtClean="0"/>
              <a:t>67</a:t>
            </a:fld>
            <a:endParaRPr lang="sk-SK"/>
          </a:p>
        </p:txBody>
      </p:sp>
    </p:spTree>
    <p:extLst>
      <p:ext uri="{BB962C8B-B14F-4D97-AF65-F5344CB8AC3E}">
        <p14:creationId xmlns:p14="http://schemas.microsoft.com/office/powerpoint/2010/main" val="3143030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4BC43-9C8A-92B3-7E7E-B441A638001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5E140F5-249B-B8ED-B0C3-EDA757D4BBFE}"/>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3C342C10-8257-3A9A-A0FA-8B97A869DEED}"/>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2A09568D-1A06-57EE-A44D-66B8FBCBB36B}"/>
              </a:ext>
            </a:extLst>
          </p:cNvPr>
          <p:cNvSpPr>
            <a:spLocks noGrp="1"/>
          </p:cNvSpPr>
          <p:nvPr>
            <p:ph type="sldNum" sz="quarter" idx="10"/>
          </p:nvPr>
        </p:nvSpPr>
        <p:spPr/>
        <p:txBody>
          <a:bodyPr/>
          <a:lstStyle/>
          <a:p>
            <a:fld id="{BD9F283F-DE0D-4A9C-ACBC-E0162802CC3F}" type="slidenum">
              <a:rPr lang="sk-SK" smtClean="0"/>
              <a:t>68</a:t>
            </a:fld>
            <a:endParaRPr lang="sk-SK"/>
          </a:p>
        </p:txBody>
      </p:sp>
    </p:spTree>
    <p:extLst>
      <p:ext uri="{BB962C8B-B14F-4D97-AF65-F5344CB8AC3E}">
        <p14:creationId xmlns:p14="http://schemas.microsoft.com/office/powerpoint/2010/main" val="1341820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C26D4-D751-5098-ABE9-EB4FF204EB6A}"/>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1E4E6206-7310-8D93-BEF7-DA23BB97AD9D}"/>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F6621B22-6107-11E1-760D-90C2F8FC263E}"/>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0C2D0BCE-4118-810C-CC59-35722034267E}"/>
              </a:ext>
            </a:extLst>
          </p:cNvPr>
          <p:cNvSpPr>
            <a:spLocks noGrp="1"/>
          </p:cNvSpPr>
          <p:nvPr>
            <p:ph type="sldNum" sz="quarter" idx="10"/>
          </p:nvPr>
        </p:nvSpPr>
        <p:spPr/>
        <p:txBody>
          <a:bodyPr/>
          <a:lstStyle/>
          <a:p>
            <a:fld id="{BD9F283F-DE0D-4A9C-ACBC-E0162802CC3F}" type="slidenum">
              <a:rPr lang="sk-SK" smtClean="0"/>
              <a:t>70</a:t>
            </a:fld>
            <a:endParaRPr lang="sk-SK"/>
          </a:p>
        </p:txBody>
      </p:sp>
    </p:spTree>
    <p:extLst>
      <p:ext uri="{BB962C8B-B14F-4D97-AF65-F5344CB8AC3E}">
        <p14:creationId xmlns:p14="http://schemas.microsoft.com/office/powerpoint/2010/main" val="336033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obrazu snímky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6246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58FD1-304B-4AB1-B9CF-E0EA72398549}" type="slidenum">
              <a:rPr lang="sk-SK" altLang="sk-SK" smtClean="0">
                <a:solidFill>
                  <a:srgbClr val="000000"/>
                </a:solidFill>
                <a:latin typeface="Calibri" panose="020F0502020204030204" pitchFamily="34" charset="0"/>
              </a:rPr>
              <a:pPr/>
              <a:t>5</a:t>
            </a:fld>
            <a:endParaRPr lang="sk-SK" altLang="sk-SK">
              <a:solidFill>
                <a:srgbClr val="000000"/>
              </a:solidFill>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3C00-EC28-DD2A-8DC1-1C2B9DD9F90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BB08FE7-E312-DEC5-5D24-D131552F7DAC}"/>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B09F71CF-CA48-A22D-D38A-15FA52807876}"/>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8DAF11F6-F9CC-81ED-751B-98D0861D422A}"/>
              </a:ext>
            </a:extLst>
          </p:cNvPr>
          <p:cNvSpPr>
            <a:spLocks noGrp="1"/>
          </p:cNvSpPr>
          <p:nvPr>
            <p:ph type="sldNum" sz="quarter" idx="10"/>
          </p:nvPr>
        </p:nvSpPr>
        <p:spPr/>
        <p:txBody>
          <a:bodyPr/>
          <a:lstStyle/>
          <a:p>
            <a:fld id="{BD9F283F-DE0D-4A9C-ACBC-E0162802CC3F}" type="slidenum">
              <a:rPr lang="sk-SK" smtClean="0"/>
              <a:t>71</a:t>
            </a:fld>
            <a:endParaRPr lang="sk-SK"/>
          </a:p>
        </p:txBody>
      </p:sp>
    </p:spTree>
    <p:extLst>
      <p:ext uri="{BB962C8B-B14F-4D97-AF65-F5344CB8AC3E}">
        <p14:creationId xmlns:p14="http://schemas.microsoft.com/office/powerpoint/2010/main" val="2408596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B3F23-8896-7C7B-FBAE-A3BBFA10EB1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BB2A672E-7E8E-7437-82B2-F99133716098}"/>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FC1FC9DB-487A-6D13-A93A-87FAF3DA9C2E}"/>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FBC704EB-642E-D294-1667-707E6A69DD29}"/>
              </a:ext>
            </a:extLst>
          </p:cNvPr>
          <p:cNvSpPr>
            <a:spLocks noGrp="1"/>
          </p:cNvSpPr>
          <p:nvPr>
            <p:ph type="sldNum" sz="quarter" idx="10"/>
          </p:nvPr>
        </p:nvSpPr>
        <p:spPr/>
        <p:txBody>
          <a:bodyPr/>
          <a:lstStyle/>
          <a:p>
            <a:fld id="{BD9F283F-DE0D-4A9C-ACBC-E0162802CC3F}" type="slidenum">
              <a:rPr lang="sk-SK" smtClean="0"/>
              <a:t>73</a:t>
            </a:fld>
            <a:endParaRPr lang="sk-SK"/>
          </a:p>
        </p:txBody>
      </p:sp>
    </p:spTree>
    <p:extLst>
      <p:ext uri="{BB962C8B-B14F-4D97-AF65-F5344CB8AC3E}">
        <p14:creationId xmlns:p14="http://schemas.microsoft.com/office/powerpoint/2010/main" val="4012718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74</a:t>
            </a:fld>
            <a:endParaRPr lang="sk-SK"/>
          </a:p>
        </p:txBody>
      </p:sp>
    </p:spTree>
    <p:extLst>
      <p:ext uri="{BB962C8B-B14F-4D97-AF65-F5344CB8AC3E}">
        <p14:creationId xmlns:p14="http://schemas.microsoft.com/office/powerpoint/2010/main" val="44319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D9DFD-3F68-480F-A672-63999B29E38D}"/>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CDC466C-EDF0-0987-8145-E22E373C3279}"/>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6556A49-8B38-272A-A967-EA16D50D0347}"/>
              </a:ext>
            </a:extLst>
          </p:cNvPr>
          <p:cNvSpPr>
            <a:spLocks noGrp="1"/>
          </p:cNvSpPr>
          <p:nvPr>
            <p:ph type="body" idx="1"/>
          </p:nvPr>
        </p:nvSpPr>
        <p:spPr>
          <a:xfrm>
            <a:off x="680063" y="4715482"/>
            <a:ext cx="5437550" cy="4466002"/>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6219FE48-E4E6-F085-84CD-EE3445A3DE93}"/>
              </a:ext>
            </a:extLst>
          </p:cNvPr>
          <p:cNvSpPr>
            <a:spLocks noGrp="1"/>
          </p:cNvSpPr>
          <p:nvPr>
            <p:ph type="sldNum" sz="quarter" idx="5"/>
          </p:nvPr>
        </p:nvSpPr>
        <p:spPr/>
        <p:txBody>
          <a:bodyPr/>
          <a:lstStyle/>
          <a:p>
            <a:pPr>
              <a:defRPr/>
            </a:pPr>
            <a:fld id="{758CC5B9-737A-462C-9CEA-B2EDBAA09BC8}" type="slidenum">
              <a:rPr lang="sk-SK" smtClean="0"/>
              <a:pPr>
                <a:defRPr/>
              </a:pPr>
              <a:t>6</a:t>
            </a:fld>
            <a:endParaRPr lang="sk-SK"/>
          </a:p>
        </p:txBody>
      </p:sp>
    </p:spTree>
    <p:extLst>
      <p:ext uri="{BB962C8B-B14F-4D97-AF65-F5344CB8AC3E}">
        <p14:creationId xmlns:p14="http://schemas.microsoft.com/office/powerpoint/2010/main" val="258473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7</a:t>
            </a:fld>
            <a:endParaRPr lang="sk-SK"/>
          </a:p>
        </p:txBody>
      </p:sp>
    </p:spTree>
    <p:extLst>
      <p:ext uri="{BB962C8B-B14F-4D97-AF65-F5344CB8AC3E}">
        <p14:creationId xmlns:p14="http://schemas.microsoft.com/office/powerpoint/2010/main" val="300697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8</a:t>
            </a:fld>
            <a:endParaRPr lang="sk-SK"/>
          </a:p>
        </p:txBody>
      </p:sp>
    </p:spTree>
    <p:extLst>
      <p:ext uri="{BB962C8B-B14F-4D97-AF65-F5344CB8AC3E}">
        <p14:creationId xmlns:p14="http://schemas.microsoft.com/office/powerpoint/2010/main" val="31658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703878E9-4897-4016-A9E9-1C4B35CB5ABF}" type="slidenum">
              <a:rPr lang="sk-SK" smtClean="0"/>
              <a:t>9</a:t>
            </a:fld>
            <a:endParaRPr lang="sk-SK"/>
          </a:p>
        </p:txBody>
      </p:sp>
    </p:spTree>
    <p:extLst>
      <p:ext uri="{BB962C8B-B14F-4D97-AF65-F5344CB8AC3E}">
        <p14:creationId xmlns:p14="http://schemas.microsoft.com/office/powerpoint/2010/main" val="279983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BD9F283F-DE0D-4A9C-ACBC-E0162802CC3F}" type="slidenum">
              <a:rPr lang="sk-SK" smtClean="0"/>
              <a:t>10</a:t>
            </a:fld>
            <a:endParaRPr lang="sk-SK"/>
          </a:p>
        </p:txBody>
      </p:sp>
    </p:spTree>
    <p:extLst>
      <p:ext uri="{BB962C8B-B14F-4D97-AF65-F5344CB8AC3E}">
        <p14:creationId xmlns:p14="http://schemas.microsoft.com/office/powerpoint/2010/main" val="146937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270830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24757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a:t>Kliknutím upravte štýl predlohy nadpisu</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91922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1" name="Text Placeholder 19"/>
          <p:cNvSpPr>
            <a:spLocks noGrp="1"/>
          </p:cNvSpPr>
          <p:nvPr>
            <p:ph type="body" sz="quarter" idx="10"/>
          </p:nvPr>
        </p:nvSpPr>
        <p:spPr>
          <a:xfrm>
            <a:off x="788225" y="2108365"/>
            <a:ext cx="10915783" cy="3569153"/>
          </a:xfrm>
          <a:prstGeom prst="rect">
            <a:avLst/>
          </a:prstGeom>
        </p:spPr>
        <p:txBody>
          <a:bodyPr lIns="0" tIns="0" rIns="0" bIns="0"/>
          <a:lstStyle>
            <a:lvl1pPr marL="0" indent="0">
              <a:buNone/>
              <a:defRPr sz="1500" b="0" i="0" baseline="0">
                <a:latin typeface="Arial"/>
                <a:cs typeface="Arial"/>
              </a:defRPr>
            </a:lvl1pPr>
          </a:lstStyle>
          <a:p>
            <a:pPr lvl="0"/>
            <a:endParaRPr lang="en-US"/>
          </a:p>
        </p:txBody>
      </p:sp>
      <p:sp>
        <p:nvSpPr>
          <p:cNvPr id="25" name="Content Placeholder 24"/>
          <p:cNvSpPr>
            <a:spLocks noGrp="1"/>
          </p:cNvSpPr>
          <p:nvPr>
            <p:ph sz="quarter" idx="11"/>
          </p:nvPr>
        </p:nvSpPr>
        <p:spPr>
          <a:xfrm>
            <a:off x="787400" y="1344614"/>
            <a:ext cx="10915651" cy="763587"/>
          </a:xfrm>
          <a:prstGeom prst="rect">
            <a:avLst/>
          </a:prstGeom>
        </p:spPr>
        <p:txBody>
          <a:bodyPr lIns="0" tIns="0" rIns="0" bIns="0"/>
          <a:lstStyle>
            <a:lvl1pPr marL="0" indent="0">
              <a:buNone/>
              <a:defRPr sz="2300" b="1" i="0">
                <a:latin typeface="Arial"/>
                <a:cs typeface="Arial"/>
              </a:defRPr>
            </a:lvl1pPr>
            <a:lvl2pPr marL="457200" indent="0">
              <a:buNone/>
              <a:defRPr sz="2300" b="1" i="0">
                <a:latin typeface="Arial"/>
                <a:cs typeface="Arial"/>
              </a:defRPr>
            </a:lvl2pPr>
            <a:lvl3pPr marL="914400" indent="0">
              <a:buNone/>
              <a:defRPr sz="2300" b="1" i="0">
                <a:latin typeface="Arial"/>
                <a:cs typeface="Arial"/>
              </a:defRPr>
            </a:lvl3pPr>
            <a:lvl4pPr marL="1371600" indent="0">
              <a:buNone/>
              <a:defRPr sz="2300" b="1" i="0">
                <a:latin typeface="Arial"/>
                <a:cs typeface="Arial"/>
              </a:defRPr>
            </a:lvl4pPr>
            <a:lvl5pPr marL="1828800" indent="0">
              <a:buNone/>
              <a:defRPr sz="2300" b="1" i="0">
                <a:latin typeface="Arial"/>
                <a:cs typeface="Arial"/>
              </a:defRPr>
            </a:lvl5pPr>
          </a:lstStyle>
          <a:p>
            <a:pPr lvl="0"/>
            <a:r>
              <a:rPr lang="sk-SK"/>
              <a:t>Upravte štýl predlohy textu.</a:t>
            </a:r>
          </a:p>
        </p:txBody>
      </p:sp>
      <p:sp>
        <p:nvSpPr>
          <p:cNvPr id="32" name="Title 31"/>
          <p:cNvSpPr>
            <a:spLocks noGrp="1"/>
          </p:cNvSpPr>
          <p:nvPr>
            <p:ph type="title"/>
          </p:nvPr>
        </p:nvSpPr>
        <p:spPr>
          <a:xfrm>
            <a:off x="787400" y="274638"/>
            <a:ext cx="10795000" cy="721418"/>
          </a:xfrm>
          <a:prstGeom prst="rect">
            <a:avLst/>
          </a:prstGeom>
        </p:spPr>
        <p:txBody>
          <a:bodyPr lIns="0" tIns="0" rIns="0" bIns="0"/>
          <a:lstStyle>
            <a:lvl1pPr>
              <a:defRPr>
                <a:solidFill>
                  <a:srgbClr val="614B7A"/>
                </a:solidFill>
              </a:defRPr>
            </a:lvl1pPr>
          </a:lstStyle>
          <a:p>
            <a:r>
              <a:rPr lang="en-GB"/>
              <a:t>Click to edit Master title style</a:t>
            </a:r>
            <a:endParaRPr lang="en-US"/>
          </a:p>
        </p:txBody>
      </p:sp>
    </p:spTree>
    <p:extLst>
      <p:ext uri="{BB962C8B-B14F-4D97-AF65-F5344CB8AC3E}">
        <p14:creationId xmlns:p14="http://schemas.microsoft.com/office/powerpoint/2010/main" val="126984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220351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080809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2722273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Date Placeholder 4"/>
          <p:cNvSpPr>
            <a:spLocks noGrp="1"/>
          </p:cNvSpPr>
          <p:nvPr>
            <p:ph type="dt" sz="half" idx="10"/>
          </p:nvPr>
        </p:nvSpPr>
        <p:spPr/>
        <p:txBody>
          <a:bodyPr/>
          <a:lstStyle/>
          <a:p>
            <a:fld id="{39329097-ACDC-4002-A6EE-26D7BFBEC3BB}" type="datetimeFigureOut">
              <a:rPr lang="sk-SK" smtClean="0"/>
              <a:t>21. 5. 2025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82848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a:t>Kliknutím upravte štýl predlohy nadpisu</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a:spLocks noGrp="1"/>
          </p:cNvSpPr>
          <p:nvPr>
            <p:ph type="dt" sz="half" idx="10"/>
          </p:nvPr>
        </p:nvSpPr>
        <p:spPr/>
        <p:txBody>
          <a:bodyPr/>
          <a:lstStyle/>
          <a:p>
            <a:fld id="{39329097-ACDC-4002-A6EE-26D7BFBEC3BB}" type="datetimeFigureOut">
              <a:rPr lang="sk-SK" smtClean="0"/>
              <a:t>21. 5. 2025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6544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Date Placeholder 2"/>
          <p:cNvSpPr>
            <a:spLocks noGrp="1"/>
          </p:cNvSpPr>
          <p:nvPr>
            <p:ph type="dt" sz="half" idx="10"/>
          </p:nvPr>
        </p:nvSpPr>
        <p:spPr/>
        <p:txBody>
          <a:bodyPr/>
          <a:lstStyle/>
          <a:p>
            <a:fld id="{39329097-ACDC-4002-A6EE-26D7BFBEC3BB}" type="datetimeFigureOut">
              <a:rPr lang="sk-SK" smtClean="0"/>
              <a:t>21. 5. 2025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4185922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29097-ACDC-4002-A6EE-26D7BFBEC3BB}" type="datetimeFigureOut">
              <a:rPr lang="sk-SK" smtClean="0"/>
              <a:t>21. 5. 2025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82432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866364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9329097-ACDC-4002-A6EE-26D7BFBEC3BB}" type="datetimeFigureOut">
              <a:rPr lang="sk-SK" smtClean="0"/>
              <a:t>21. 5. 2025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64359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9329097-ACDC-4002-A6EE-26D7BFBEC3BB}" type="datetimeFigureOut">
              <a:rPr lang="sk-SK" smtClean="0"/>
              <a:t>21. 5. 2025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738647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2255592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a:t>Kliknutím upravte štýl predlohy nadpisu</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71343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39329097-ACDC-4002-A6EE-26D7BFBEC3BB}" type="datetimeFigureOut">
              <a:rPr lang="sk-SK" smtClean="0"/>
              <a:t>21. 5. 2025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412221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Date Placeholder 4"/>
          <p:cNvSpPr>
            <a:spLocks noGrp="1"/>
          </p:cNvSpPr>
          <p:nvPr>
            <p:ph type="dt" sz="half" idx="10"/>
          </p:nvPr>
        </p:nvSpPr>
        <p:spPr/>
        <p:txBody>
          <a:bodyPr/>
          <a:lstStyle/>
          <a:p>
            <a:fld id="{39329097-ACDC-4002-A6EE-26D7BFBEC3BB}" type="datetimeFigureOut">
              <a:rPr lang="sk-SK" smtClean="0"/>
              <a:t>21. 5. 2025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43035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a:t>Kliknutím upravte štýl predlohy nadpisu</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a:spLocks noGrp="1"/>
          </p:cNvSpPr>
          <p:nvPr>
            <p:ph type="dt" sz="half" idx="10"/>
          </p:nvPr>
        </p:nvSpPr>
        <p:spPr/>
        <p:txBody>
          <a:bodyPr/>
          <a:lstStyle/>
          <a:p>
            <a:fld id="{39329097-ACDC-4002-A6EE-26D7BFBEC3BB}" type="datetimeFigureOut">
              <a:rPr lang="sk-SK" smtClean="0"/>
              <a:t>21. 5. 2025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1144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Date Placeholder 2"/>
          <p:cNvSpPr>
            <a:spLocks noGrp="1"/>
          </p:cNvSpPr>
          <p:nvPr>
            <p:ph type="dt" sz="half" idx="10"/>
          </p:nvPr>
        </p:nvSpPr>
        <p:spPr/>
        <p:txBody>
          <a:bodyPr/>
          <a:lstStyle/>
          <a:p>
            <a:fld id="{39329097-ACDC-4002-A6EE-26D7BFBEC3BB}" type="datetimeFigureOut">
              <a:rPr lang="sk-SK" smtClean="0"/>
              <a:t>21. 5. 2025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91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29097-ACDC-4002-A6EE-26D7BFBEC3BB}" type="datetimeFigureOut">
              <a:rPr lang="sk-SK" smtClean="0"/>
              <a:t>21. 5. 2025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419351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9329097-ACDC-4002-A6EE-26D7BFBEC3BB}" type="datetimeFigureOut">
              <a:rPr lang="sk-SK" smtClean="0"/>
              <a:t>21. 5. 2025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71710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9329097-ACDC-4002-A6EE-26D7BFBEC3BB}" type="datetimeFigureOut">
              <a:rPr lang="sk-SK" smtClean="0"/>
              <a:t>21. 5. 2025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260957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29097-ACDC-4002-A6EE-26D7BFBEC3BB}" type="datetimeFigureOut">
              <a:rPr lang="sk-SK" smtClean="0"/>
              <a:t>21. 5. 2025</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25DFE-75B1-427D-B418-B00888F539C5}" type="slidenum">
              <a:rPr lang="sk-SK" smtClean="0"/>
              <a:t>‹#›</a:t>
            </a:fld>
            <a:endParaRPr lang="sk-SK"/>
          </a:p>
        </p:txBody>
      </p:sp>
    </p:spTree>
    <p:extLst>
      <p:ext uri="{BB962C8B-B14F-4D97-AF65-F5344CB8AC3E}">
        <p14:creationId xmlns:p14="http://schemas.microsoft.com/office/powerpoint/2010/main" val="22089285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29097-ACDC-4002-A6EE-26D7BFBEC3BB}" type="datetimeFigureOut">
              <a:rPr lang="sk-SK" smtClean="0"/>
              <a:t>21. 5. 2025</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25DFE-75B1-427D-B418-B00888F539C5}" type="slidenum">
              <a:rPr lang="sk-SK" smtClean="0"/>
              <a:t>‹#›</a:t>
            </a:fld>
            <a:endParaRPr lang="sk-SK"/>
          </a:p>
        </p:txBody>
      </p:sp>
    </p:spTree>
    <p:extLst>
      <p:ext uri="{BB962C8B-B14F-4D97-AF65-F5344CB8AC3E}">
        <p14:creationId xmlns:p14="http://schemas.microsoft.com/office/powerpoint/2010/main" val="32818012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szo.okte.s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7.xml"/><Relationship Id="rId7" Type="http://schemas.openxmlformats.org/officeDocument/2006/relationships/slide" Target="slide48.xml"/><Relationship Id="rId12" Type="http://schemas.openxmlformats.org/officeDocument/2006/relationships/slide" Target="slide7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68.xml"/><Relationship Id="rId5" Type="http://schemas.openxmlformats.org/officeDocument/2006/relationships/slide" Target="slide31.xml"/><Relationship Id="rId10" Type="http://schemas.openxmlformats.org/officeDocument/2006/relationships/slide" Target="slide63.xml"/><Relationship Id="rId4" Type="http://schemas.openxmlformats.org/officeDocument/2006/relationships/slide" Target="slide19.xml"/><Relationship Id="rId9" Type="http://schemas.openxmlformats.org/officeDocument/2006/relationships/slide" Target="slide5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isom.okte.s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ims.okte.s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isom.okte.s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rrm.okte.s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oze.okte.sk/"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zpe.okte.s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okte.sk/sk/zaruky-povo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sot.okte.s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1" y="3328416"/>
            <a:ext cx="9144000" cy="1027584"/>
          </a:xfrm>
        </p:spPr>
        <p:txBody>
          <a:bodyPr vert="horz" lIns="540000" tIns="45720" rIns="540000" bIns="45720" rtlCol="0" anchor="b">
            <a:noAutofit/>
          </a:bodyPr>
          <a:lstStyle/>
          <a:p>
            <a:r>
              <a:rPr lang="sk-SK" b="1">
                <a:solidFill>
                  <a:srgbClr val="265787"/>
                </a:solidFill>
                <a:latin typeface="Calibri" panose="020F0502020204030204" pitchFamily="34" charset="0"/>
              </a:rPr>
              <a:t>Úloha a postavenie OKTE</a:t>
            </a:r>
          </a:p>
        </p:txBody>
      </p:sp>
      <p:sp>
        <p:nvSpPr>
          <p:cNvPr id="3" name="Podnadpis 2"/>
          <p:cNvSpPr>
            <a:spLocks noGrp="1"/>
          </p:cNvSpPr>
          <p:nvPr>
            <p:ph type="subTitle" idx="1"/>
          </p:nvPr>
        </p:nvSpPr>
        <p:spPr>
          <a:xfrm>
            <a:off x="1524000" y="4320000"/>
            <a:ext cx="9144000" cy="670302"/>
          </a:xfrm>
        </p:spPr>
        <p:txBody>
          <a:bodyPr vert="horz" lIns="540000" tIns="45720" rIns="540000" bIns="45720" rtlCol="0">
            <a:normAutofit/>
          </a:bodyPr>
          <a:lstStyle/>
          <a:p>
            <a:r>
              <a:rPr lang="sk-SK" sz="1800" b="1">
                <a:solidFill>
                  <a:srgbClr val="0A214F"/>
                </a:solidFill>
                <a:effectLst>
                  <a:outerShdw blurRad="38100" dist="38100" dir="2700000" algn="tl">
                    <a:srgbClr val="000000">
                      <a:alpha val="43137"/>
                    </a:srgbClr>
                  </a:outerShdw>
                </a:effectLst>
              </a:rPr>
              <a:t>Kurz - Odborná spôsobilosť v elektroenergetike</a:t>
            </a:r>
            <a:endParaRPr lang="sk-SK" altLang="sk-SK" sz="1800">
              <a:solidFill>
                <a:srgbClr val="0A214F"/>
              </a:solidFill>
            </a:endParaRPr>
          </a:p>
        </p:txBody>
      </p:sp>
      <p:sp>
        <p:nvSpPr>
          <p:cNvPr id="5" name="Obdĺžnik 4" descr="foto uvod&#10;" title="foto uvod"/>
          <p:cNvSpPr>
            <a:spLocks/>
          </p:cNvSpPr>
          <p:nvPr/>
        </p:nvSpPr>
        <p:spPr>
          <a:xfrm>
            <a:off x="0" y="0"/>
            <a:ext cx="12192000" cy="2592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BlokTextu 1">
            <a:extLst>
              <a:ext uri="{FF2B5EF4-FFF2-40B4-BE49-F238E27FC236}">
                <a16:creationId xmlns:a16="http://schemas.microsoft.com/office/drawing/2014/main" id="{8DED2EF8-28D7-4BB2-A2D6-5F09DB3DDBA2}"/>
              </a:ext>
            </a:extLst>
          </p:cNvPr>
          <p:cNvSpPr txBox="1">
            <a:spLocks noChangeArrowheads="1"/>
          </p:cNvSpPr>
          <p:nvPr/>
        </p:nvSpPr>
        <p:spPr bwMode="auto">
          <a:xfrm>
            <a:off x="3683794" y="5188629"/>
            <a:ext cx="4824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sk-SK" altLang="sk-SK" sz="1800" b="1">
                <a:solidFill>
                  <a:srgbClr val="265787"/>
                </a:solidFill>
                <a:latin typeface="Arial"/>
                <a:cs typeface="Arial"/>
              </a:rPr>
              <a:t>Ing. Peter Čulen</a:t>
            </a:r>
          </a:p>
          <a:p>
            <a:pPr algn="ctr" fontAlgn="base">
              <a:spcBef>
                <a:spcPct val="0"/>
              </a:spcBef>
              <a:spcAft>
                <a:spcPct val="0"/>
              </a:spcAft>
              <a:buFontTx/>
              <a:buNone/>
            </a:pPr>
            <a:r>
              <a:rPr lang="sk-SK" altLang="sk-SK" sz="1800" b="1">
                <a:solidFill>
                  <a:srgbClr val="265787"/>
                </a:solidFill>
                <a:latin typeface="Arial"/>
                <a:cs typeface="Arial"/>
              </a:rPr>
              <a:t>OKTE, a.s.</a:t>
            </a:r>
          </a:p>
        </p:txBody>
      </p:sp>
    </p:spTree>
    <p:extLst>
      <p:ext uri="{BB962C8B-B14F-4D97-AF65-F5344CB8AC3E}">
        <p14:creationId xmlns:p14="http://schemas.microsoft.com/office/powerpoint/2010/main" val="44011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a:spLocks noGrp="1"/>
          </p:cNvSpPr>
          <p:nvPr>
            <p:ph type="title"/>
          </p:nvPr>
        </p:nvSpPr>
        <p:spPr>
          <a:xfrm>
            <a:off x="579854" y="268631"/>
            <a:ext cx="8756170" cy="1193805"/>
          </a:xfrm>
        </p:spPr>
        <p:txBody>
          <a:bodyPr>
            <a:normAutofit/>
          </a:bodyPr>
          <a:lstStyle/>
          <a:p>
            <a:pPr indent="-514350" eaLnBrk="0" fontAlgn="base" hangingPunct="0">
              <a:spcAft>
                <a:spcPct val="0"/>
              </a:spcAft>
              <a:defRPr/>
            </a:pPr>
            <a:r>
              <a:rPr lang="sk-SK" altLang="sk-SK" sz="4000" b="1">
                <a:solidFill>
                  <a:srgbClr val="265787"/>
                </a:solidFill>
                <a:effectLst>
                  <a:outerShdw blurRad="38100" dist="38100" dir="2700000" algn="tl">
                    <a:srgbClr val="000000">
                      <a:alpha val="43137"/>
                    </a:srgbClr>
                  </a:outerShdw>
                </a:effectLst>
              </a:rPr>
              <a:t>SDAC - jednotné prepojenie denných trhov</a:t>
            </a:r>
            <a:endParaRPr lang="en-GB" altLang="sk-SK" sz="4000" b="1">
              <a:solidFill>
                <a:srgbClr val="265787"/>
              </a:solidFill>
              <a:effectLst>
                <a:outerShdw blurRad="38100" dist="38100" dir="2700000" algn="tl">
                  <a:srgbClr val="000000">
                    <a:alpha val="43137"/>
                  </a:srgbClr>
                </a:outerShdw>
              </a:effectLst>
            </a:endParaRPr>
          </a:p>
        </p:txBody>
      </p:sp>
      <p:pic>
        <p:nvPicPr>
          <p:cNvPr id="2050" name="Picture 2">
            <a:extLst>
              <a:ext uri="{FF2B5EF4-FFF2-40B4-BE49-F238E27FC236}">
                <a16:creationId xmlns:a16="http://schemas.microsoft.com/office/drawing/2014/main" id="{4EC36243-295A-EB89-F9EB-B90807EED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342" y="1555405"/>
            <a:ext cx="3736104" cy="49600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uľka 1">
            <a:extLst>
              <a:ext uri="{FF2B5EF4-FFF2-40B4-BE49-F238E27FC236}">
                <a16:creationId xmlns:a16="http://schemas.microsoft.com/office/drawing/2014/main" id="{7F910F06-41CF-CE51-D40C-C03654958393}"/>
              </a:ext>
            </a:extLst>
          </p:cNvPr>
          <p:cNvGraphicFramePr>
            <a:graphicFrameLocks noGrp="1"/>
          </p:cNvGraphicFramePr>
          <p:nvPr>
            <p:extLst>
              <p:ext uri="{D42A27DB-BD31-4B8C-83A1-F6EECF244321}">
                <p14:modId xmlns:p14="http://schemas.microsoft.com/office/powerpoint/2010/main" val="1766063455"/>
              </p:ext>
            </p:extLst>
          </p:nvPr>
        </p:nvGraphicFramePr>
        <p:xfrm>
          <a:off x="579854" y="1462437"/>
          <a:ext cx="5516145" cy="3421867"/>
        </p:xfrm>
        <a:graphic>
          <a:graphicData uri="http://schemas.openxmlformats.org/drawingml/2006/table">
            <a:tbl>
              <a:tblPr>
                <a:tableStyleId>{46F890A9-2807-4EBB-B81D-B2AA78EC7F39}</a:tableStyleId>
              </a:tblPr>
              <a:tblGrid>
                <a:gridCol w="880105">
                  <a:extLst>
                    <a:ext uri="{9D8B030D-6E8A-4147-A177-3AD203B41FA5}">
                      <a16:colId xmlns:a16="http://schemas.microsoft.com/office/drawing/2014/main" val="3266222467"/>
                    </a:ext>
                  </a:extLst>
                </a:gridCol>
                <a:gridCol w="4636040">
                  <a:extLst>
                    <a:ext uri="{9D8B030D-6E8A-4147-A177-3AD203B41FA5}">
                      <a16:colId xmlns:a16="http://schemas.microsoft.com/office/drawing/2014/main" val="3901331840"/>
                    </a:ext>
                  </a:extLst>
                </a:gridCol>
              </a:tblGrid>
              <a:tr h="306438">
                <a:tc gridSpan="2">
                  <a:txBody>
                    <a:bodyPr/>
                    <a:lstStyle/>
                    <a:p>
                      <a:pPr algn="ctr" fontAlgn="b"/>
                      <a:r>
                        <a:rPr lang="sk-SK" sz="1600" b="1" u="none" strike="noStrike">
                          <a:effectLst/>
                        </a:rPr>
                        <a:t>Dosiahnuté milníky</a:t>
                      </a:r>
                      <a:endParaRPr lang="sk-SK" sz="16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sk-SK"/>
                    </a:p>
                  </a:txBody>
                  <a:tcPr/>
                </a:tc>
                <a:extLst>
                  <a:ext uri="{0D108BD9-81ED-4DB2-BD59-A6C34878D82A}">
                    <a16:rowId xmlns:a16="http://schemas.microsoft.com/office/drawing/2014/main" val="1842142923"/>
                  </a:ext>
                </a:extLst>
              </a:tr>
              <a:tr h="306438">
                <a:tc>
                  <a:txBody>
                    <a:bodyPr/>
                    <a:lstStyle/>
                    <a:p>
                      <a:pPr algn="ctr" fontAlgn="b"/>
                      <a:r>
                        <a:rPr lang="sk-SK" sz="1100" u="none" strike="noStrike">
                          <a:effectLst/>
                        </a:rPr>
                        <a:t>4.2.2014</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a:effectLst/>
                        </a:rPr>
                        <a:t>NWE Go-Live + SWE spoločnej synchronizácií použitím PCR</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029470447"/>
                  </a:ext>
                </a:extLst>
              </a:tr>
              <a:tr h="306438">
                <a:tc>
                  <a:txBody>
                    <a:bodyPr/>
                    <a:lstStyle/>
                    <a:p>
                      <a:pPr algn="ctr" fontAlgn="b"/>
                      <a:r>
                        <a:rPr lang="sk-SK" sz="1100" u="none" strike="noStrike">
                          <a:effectLst/>
                        </a:rPr>
                        <a:t>13.5.2014</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a:effectLst/>
                        </a:rPr>
                        <a:t>SWE plne pripojený k NWE - vzniká MRC</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32264513"/>
                  </a:ext>
                </a:extLst>
              </a:tr>
              <a:tr h="398025">
                <a:tc>
                  <a:txBody>
                    <a:bodyPr/>
                    <a:lstStyle/>
                    <a:p>
                      <a:pPr algn="ctr" fontAlgn="b"/>
                      <a:r>
                        <a:rPr lang="sk-SK" sz="1100" u="none" strike="noStrike">
                          <a:effectLst/>
                        </a:rPr>
                        <a:t>19.11.2014</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a:effectLst/>
                        </a:rPr>
                        <a:t>4M </a:t>
                      </a:r>
                      <a:r>
                        <a:rPr lang="sk-SK" sz="1100" u="none" strike="noStrike" err="1">
                          <a:effectLst/>
                        </a:rPr>
                        <a:t>Market</a:t>
                      </a:r>
                      <a:r>
                        <a:rPr lang="sk-SK" sz="1100" u="none" strike="noStrike">
                          <a:effectLst/>
                        </a:rPr>
                        <a:t> </a:t>
                      </a:r>
                      <a:r>
                        <a:rPr lang="sk-SK" sz="1100" u="none" strike="noStrike" err="1">
                          <a:effectLst/>
                        </a:rPr>
                        <a:t>Coupling</a:t>
                      </a:r>
                      <a:r>
                        <a:rPr lang="sk-SK" sz="1100" u="none" strike="noStrike">
                          <a:effectLst/>
                        </a:rPr>
                        <a:t> - použité PCR riešenie</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253867784"/>
                  </a:ext>
                </a:extLst>
              </a:tr>
              <a:tr h="306438">
                <a:tc>
                  <a:txBody>
                    <a:bodyPr/>
                    <a:lstStyle/>
                    <a:p>
                      <a:pPr algn="ctr" fontAlgn="b"/>
                      <a:r>
                        <a:rPr lang="sk-SK" sz="1100" u="none" strike="noStrike">
                          <a:effectLst/>
                        </a:rPr>
                        <a:t>24.2.2015</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u="none" strike="noStrike">
                          <a:effectLst/>
                        </a:rPr>
                        <a:t>CSE Coupling (FR-IT, AT-IT, SI-IT)</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543765305"/>
                  </a:ext>
                </a:extLst>
              </a:tr>
              <a:tr h="306438">
                <a:tc>
                  <a:txBody>
                    <a:bodyPr/>
                    <a:lstStyle/>
                    <a:p>
                      <a:pPr algn="ctr" fontAlgn="b"/>
                      <a:r>
                        <a:rPr lang="sk-SK" sz="1100" u="none" strike="noStrike">
                          <a:effectLst/>
                        </a:rPr>
                        <a:t>20.5.2015</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a:effectLst/>
                        </a:rPr>
                        <a:t>SCWE FB Go-Live</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673674675"/>
                  </a:ext>
                </a:extLst>
              </a:tr>
              <a:tr h="306438">
                <a:tc>
                  <a:txBody>
                    <a:bodyPr/>
                    <a:lstStyle/>
                    <a:p>
                      <a:pPr algn="ctr" fontAlgn="b"/>
                      <a:r>
                        <a:rPr lang="sk-SK" sz="1100" u="none" strike="noStrike">
                          <a:effectLst/>
                        </a:rPr>
                        <a:t>19.1.2016</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a:effectLst/>
                        </a:rPr>
                        <a:t>IBEX GO-Live</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798996464"/>
                  </a:ext>
                </a:extLst>
              </a:tr>
              <a:tr h="306438">
                <a:tc>
                  <a:txBody>
                    <a:bodyPr/>
                    <a:lstStyle/>
                    <a:p>
                      <a:pPr algn="ctr" fontAlgn="b"/>
                      <a:r>
                        <a:rPr lang="sk-SK" sz="1100" u="none" strike="noStrike">
                          <a:effectLst/>
                        </a:rPr>
                        <a:t>10.2.2016</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a:effectLst/>
                        </a:rPr>
                        <a:t>CROPEX GO-Live</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99166387"/>
                  </a:ext>
                </a:extLst>
              </a:tr>
              <a:tr h="306438">
                <a:tc>
                  <a:txBody>
                    <a:bodyPr/>
                    <a:lstStyle/>
                    <a:p>
                      <a:pPr algn="ctr" fontAlgn="b"/>
                      <a:r>
                        <a:rPr lang="sk-SK" sz="1100" u="none" strike="noStrike">
                          <a:effectLst/>
                        </a:rPr>
                        <a:t>17.2.2016</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a:effectLst/>
                        </a:rPr>
                        <a:t>SEEPEX GO-Live</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403940119"/>
                  </a:ext>
                </a:extLst>
              </a:tr>
              <a:tr h="306438">
                <a:tc>
                  <a:txBody>
                    <a:bodyPr/>
                    <a:lstStyle/>
                    <a:p>
                      <a:pPr algn="ctr" fontAlgn="b"/>
                      <a:r>
                        <a:rPr lang="sk-SK" sz="1100" u="none" strike="noStrike">
                          <a:effectLst/>
                        </a:rPr>
                        <a:t>17.6.2021</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err="1">
                          <a:effectLst/>
                        </a:rPr>
                        <a:t>Interim</a:t>
                      </a:r>
                      <a:r>
                        <a:rPr lang="sk-SK" sz="1100" u="none" strike="noStrike">
                          <a:effectLst/>
                        </a:rPr>
                        <a:t> </a:t>
                      </a:r>
                      <a:r>
                        <a:rPr lang="sk-SK" sz="1100" u="none" strike="noStrike" err="1">
                          <a:effectLst/>
                        </a:rPr>
                        <a:t>Coupling</a:t>
                      </a:r>
                      <a:r>
                        <a:rPr lang="sk-SK" sz="1100" u="none" strike="noStrike">
                          <a:effectLst/>
                        </a:rPr>
                        <a:t> GO-Live</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020669018"/>
                  </a:ext>
                </a:extLst>
              </a:tr>
              <a:tr h="265900">
                <a:tc>
                  <a:txBody>
                    <a:bodyPr/>
                    <a:lstStyle/>
                    <a:p>
                      <a:pPr algn="ctr" fontAlgn="b"/>
                      <a:r>
                        <a:rPr lang="sk-SK" sz="1100" u="none" strike="noStrike">
                          <a:effectLst/>
                        </a:rPr>
                        <a:t>8.7.2022</a:t>
                      </a:r>
                      <a:endParaRPr lang="sk-SK"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sk-SK" sz="1100" u="none" strike="noStrike" err="1">
                          <a:effectLst/>
                        </a:rPr>
                        <a:t>Core</a:t>
                      </a:r>
                      <a:r>
                        <a:rPr lang="sk-SK" sz="1100" u="none" strike="noStrike">
                          <a:effectLst/>
                        </a:rPr>
                        <a:t> FB MC GO-Live</a:t>
                      </a:r>
                      <a:endParaRPr lang="sk-SK"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501590182"/>
                  </a:ext>
                </a:extLst>
              </a:tr>
            </a:tbl>
          </a:graphicData>
        </a:graphic>
      </p:graphicFrame>
      <p:sp>
        <p:nvSpPr>
          <p:cNvPr id="3" name="BlokTextu 2">
            <a:extLst>
              <a:ext uri="{FF2B5EF4-FFF2-40B4-BE49-F238E27FC236}">
                <a16:creationId xmlns:a16="http://schemas.microsoft.com/office/drawing/2014/main" id="{3F2A6194-C164-26C3-AAB9-3461A9B7BE1D}"/>
              </a:ext>
            </a:extLst>
          </p:cNvPr>
          <p:cNvSpPr txBox="1"/>
          <p:nvPr/>
        </p:nvSpPr>
        <p:spPr>
          <a:xfrm>
            <a:off x="487548" y="5042465"/>
            <a:ext cx="5700756" cy="923330"/>
          </a:xfrm>
          <a:prstGeom prst="rect">
            <a:avLst/>
          </a:prstGeom>
          <a:noFill/>
        </p:spPr>
        <p:txBody>
          <a:bodyPr wrap="square" rtlCol="0">
            <a:spAutoFit/>
          </a:bodyPr>
          <a:lstStyle/>
          <a:p>
            <a:r>
              <a:rPr lang="sk-SK" altLang="sk-SK" sz="1800">
                <a:solidFill>
                  <a:srgbClr val="0A214F"/>
                </a:solidFill>
                <a:latin typeface="+mn-lt"/>
                <a:cs typeface="+mn-cs"/>
              </a:rPr>
              <a:t>Spustením projektu </a:t>
            </a:r>
            <a:r>
              <a:rPr lang="sk-SK" altLang="sk-SK" sz="1800" err="1">
                <a:solidFill>
                  <a:srgbClr val="0A214F"/>
                </a:solidFill>
                <a:latin typeface="+mn-lt"/>
                <a:cs typeface="+mn-cs"/>
              </a:rPr>
              <a:t>Core</a:t>
            </a:r>
            <a:r>
              <a:rPr lang="sk-SK" altLang="sk-SK" sz="1800">
                <a:solidFill>
                  <a:srgbClr val="0A214F"/>
                </a:solidFill>
                <a:latin typeface="+mn-lt"/>
                <a:cs typeface="+mn-cs"/>
              </a:rPr>
              <a:t> FB MC, bolo dosiahnuté cieľové riešenie využívajúce metódu výpočtu kapacít „</a:t>
            </a:r>
            <a:r>
              <a:rPr lang="sk-SK" altLang="sk-SK" sz="1800" err="1">
                <a:solidFill>
                  <a:srgbClr val="0A214F"/>
                </a:solidFill>
                <a:latin typeface="+mn-lt"/>
                <a:cs typeface="+mn-cs"/>
              </a:rPr>
              <a:t>flow-based</a:t>
            </a:r>
            <a:r>
              <a:rPr lang="sk-SK" altLang="sk-SK" sz="1800">
                <a:solidFill>
                  <a:srgbClr val="0A214F"/>
                </a:solidFill>
                <a:latin typeface="+mn-lt"/>
                <a:cs typeface="+mn-cs"/>
              </a:rPr>
              <a:t>“ pre prevádzku denného trhu v rámci SDAC.</a:t>
            </a:r>
            <a:endParaRPr lang="sk-SK" altLang="sk-SK" sz="1800">
              <a:solidFill>
                <a:srgbClr val="0A214F"/>
              </a:solidFill>
              <a:latin typeface="+mn-lt"/>
              <a:ea typeface="Calibri"/>
              <a:cs typeface="Calibri"/>
            </a:endParaRPr>
          </a:p>
        </p:txBody>
      </p:sp>
    </p:spTree>
    <p:extLst>
      <p:ext uri="{BB962C8B-B14F-4D97-AF65-F5344CB8AC3E}">
        <p14:creationId xmlns:p14="http://schemas.microsoft.com/office/powerpoint/2010/main" val="37433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3544" y="3509"/>
            <a:ext cx="7384741" cy="853109"/>
          </a:xfrm>
        </p:spPr>
        <p:txBody>
          <a:bodyPr>
            <a:normAutofit/>
          </a:bodyPr>
          <a:lstStyle/>
          <a:p>
            <a:pPr algn="l">
              <a:defRPr/>
            </a:pPr>
            <a:r>
              <a:rPr lang="sk-SK" sz="4000" b="1">
                <a:solidFill>
                  <a:srgbClr val="265787"/>
                </a:solidFill>
                <a:effectLst>
                  <a:outerShdw blurRad="38100" dist="38100" dir="2700000" algn="tl">
                    <a:srgbClr val="000000">
                      <a:alpha val="43137"/>
                    </a:srgbClr>
                  </a:outerShdw>
                </a:effectLst>
                <a:ea typeface="+mn-ea"/>
                <a:cs typeface="+mn-cs"/>
              </a:rPr>
              <a:t>Harmonizácia trhov</a:t>
            </a:r>
          </a:p>
        </p:txBody>
      </p:sp>
      <p:graphicFrame>
        <p:nvGraphicFramePr>
          <p:cNvPr id="6" name="Táblázat 4"/>
          <p:cNvGraphicFramePr>
            <a:graphicFrameLocks noGrp="1"/>
          </p:cNvGraphicFramePr>
          <p:nvPr>
            <p:ph idx="1"/>
            <p:extLst>
              <p:ext uri="{D42A27DB-BD31-4B8C-83A1-F6EECF244321}">
                <p14:modId xmlns:p14="http://schemas.microsoft.com/office/powerpoint/2010/main" val="3781745071"/>
              </p:ext>
            </p:extLst>
          </p:nvPr>
        </p:nvGraphicFramePr>
        <p:xfrm>
          <a:off x="1773272" y="893810"/>
          <a:ext cx="7876381" cy="4941848"/>
        </p:xfrm>
        <a:graphic>
          <a:graphicData uri="http://schemas.openxmlformats.org/drawingml/2006/table">
            <a:tbl>
              <a:tblPr firstRow="1" firstCol="1" bandRow="1">
                <a:tableStyleId>{5C22544A-7EE6-4342-B048-85BDC9FD1C3A}</a:tableStyleId>
              </a:tblPr>
              <a:tblGrid>
                <a:gridCol w="4537335">
                  <a:extLst>
                    <a:ext uri="{9D8B030D-6E8A-4147-A177-3AD203B41FA5}">
                      <a16:colId xmlns:a16="http://schemas.microsoft.com/office/drawing/2014/main" val="20000"/>
                    </a:ext>
                  </a:extLst>
                </a:gridCol>
                <a:gridCol w="3339046">
                  <a:extLst>
                    <a:ext uri="{9D8B030D-6E8A-4147-A177-3AD203B41FA5}">
                      <a16:colId xmlns:a16="http://schemas.microsoft.com/office/drawing/2014/main" val="20001"/>
                    </a:ext>
                  </a:extLst>
                </a:gridCol>
              </a:tblGrid>
              <a:tr h="131372">
                <a:tc>
                  <a:txBody>
                    <a:bodyPr/>
                    <a:lstStyle/>
                    <a:p>
                      <a:pPr algn="ctr">
                        <a:lnSpc>
                          <a:spcPct val="110000"/>
                        </a:lnSpc>
                        <a:spcAft>
                          <a:spcPts val="0"/>
                        </a:spcAft>
                      </a:pPr>
                      <a:r>
                        <a:rPr lang="en-US" sz="1800">
                          <a:effectLst/>
                          <a:latin typeface="+mn-lt"/>
                          <a:cs typeface="Arial"/>
                        </a:rPr>
                        <a:t>Parameter</a:t>
                      </a:r>
                      <a:endParaRPr lang="hu-HU" sz="1800">
                        <a:effectLst/>
                        <a:latin typeface="+mn-lt"/>
                        <a:ea typeface="Calibri"/>
                        <a:cs typeface="Arial"/>
                      </a:endParaRPr>
                    </a:p>
                  </a:txBody>
                  <a:tcPr marL="68585" marR="68585" marT="0" marB="0"/>
                </a:tc>
                <a:tc>
                  <a:txBody>
                    <a:bodyPr/>
                    <a:lstStyle/>
                    <a:p>
                      <a:pPr algn="ctr">
                        <a:lnSpc>
                          <a:spcPct val="110000"/>
                        </a:lnSpc>
                        <a:spcAft>
                          <a:spcPts val="0"/>
                        </a:spcAft>
                      </a:pPr>
                      <a:r>
                        <a:rPr lang="sk-SK" sz="1800">
                          <a:effectLst/>
                          <a:latin typeface="+mn-lt"/>
                          <a:cs typeface="Arial"/>
                        </a:rPr>
                        <a:t>Hodnota</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10000"/>
                  </a:ext>
                </a:extLst>
              </a:tr>
              <a:tr h="300337">
                <a:tc>
                  <a:txBody>
                    <a:bodyPr/>
                    <a:lstStyle/>
                    <a:p>
                      <a:pPr algn="l">
                        <a:lnSpc>
                          <a:spcPct val="110000"/>
                        </a:lnSpc>
                        <a:spcBef>
                          <a:spcPts val="300"/>
                        </a:spcBef>
                        <a:spcAft>
                          <a:spcPts val="0"/>
                        </a:spcAft>
                      </a:pPr>
                      <a:r>
                        <a:rPr lang="sk-SK" sz="1800" b="0">
                          <a:effectLst/>
                          <a:latin typeface="+mn-lt"/>
                          <a:cs typeface="Arial"/>
                        </a:rPr>
                        <a:t>Časové pásmo</a:t>
                      </a:r>
                      <a:endParaRPr lang="hu-HU" sz="1800" b="0">
                        <a:effectLst/>
                        <a:latin typeface="+mn-lt"/>
                        <a:ea typeface="Calibri"/>
                        <a:cs typeface="Arial"/>
                      </a:endParaRPr>
                    </a:p>
                  </a:txBody>
                  <a:tcPr marL="68585" marR="68585" marT="0" marB="0"/>
                </a:tc>
                <a:tc>
                  <a:txBody>
                    <a:bodyPr/>
                    <a:lstStyle/>
                    <a:p>
                      <a:pPr algn="ctr">
                        <a:lnSpc>
                          <a:spcPct val="110000"/>
                        </a:lnSpc>
                        <a:spcBef>
                          <a:spcPts val="300"/>
                        </a:spcBef>
                        <a:spcAft>
                          <a:spcPts val="0"/>
                        </a:spcAft>
                      </a:pPr>
                      <a:r>
                        <a:rPr lang="en-US" sz="1800">
                          <a:effectLst/>
                          <a:latin typeface="+mn-lt"/>
                          <a:cs typeface="Arial"/>
                        </a:rPr>
                        <a:t>CET</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10001"/>
                  </a:ext>
                </a:extLst>
              </a:tr>
              <a:tr h="600675">
                <a:tc>
                  <a:txBody>
                    <a:bodyPr/>
                    <a:lstStyle/>
                    <a:p>
                      <a:pPr algn="just">
                        <a:lnSpc>
                          <a:spcPct val="110000"/>
                        </a:lnSpc>
                        <a:spcAft>
                          <a:spcPts val="0"/>
                        </a:spcAft>
                      </a:pPr>
                      <a:r>
                        <a:rPr lang="sk-SK" sz="1800" b="0">
                          <a:effectLst/>
                          <a:latin typeface="+mn-lt"/>
                          <a:cs typeface="Arial"/>
                        </a:rPr>
                        <a:t>Štandardné zverejnenie kapacít</a:t>
                      </a:r>
                      <a:endParaRPr lang="hu-HU" sz="1800" b="0">
                        <a:effectLst/>
                        <a:latin typeface="+mn-lt"/>
                        <a:ea typeface="Calibri"/>
                        <a:cs typeface="Arial"/>
                      </a:endParaRPr>
                    </a:p>
                  </a:txBody>
                  <a:tcPr marL="68585" marR="68585" marT="0" marB="0"/>
                </a:tc>
                <a:tc>
                  <a:txBody>
                    <a:bodyPr/>
                    <a:lstStyle/>
                    <a:p>
                      <a:pPr lvl="0" algn="ctr">
                        <a:lnSpc>
                          <a:spcPct val="110000"/>
                        </a:lnSpc>
                        <a:spcAft>
                          <a:spcPts val="0"/>
                        </a:spcAft>
                        <a:buNone/>
                      </a:pPr>
                      <a:r>
                        <a:rPr lang="sk-SK" sz="1800" b="0" i="0" u="none" strike="noStrike" noProof="0">
                          <a:effectLst/>
                        </a:rPr>
                        <a:t>Vo forme CZC, dostupné </a:t>
                      </a:r>
                      <a:r>
                        <a:rPr lang="sk-SK" sz="1800" b="0" i="0" u="none" strike="noStrike" noProof="0">
                          <a:effectLst/>
                          <a:latin typeface="Calibri"/>
                        </a:rPr>
                        <a:t>na webovej stránku spoločnosti JAO S.A.</a:t>
                      </a:r>
                      <a:endParaRPr lang="sk-SK"/>
                    </a:p>
                  </a:txBody>
                  <a:tcPr marL="68585" marR="68585" marT="0" marB="0" anchor="ctr"/>
                </a:tc>
                <a:extLst>
                  <a:ext uri="{0D108BD9-81ED-4DB2-BD59-A6C34878D82A}">
                    <a16:rowId xmlns:a16="http://schemas.microsoft.com/office/drawing/2014/main" val="10002"/>
                  </a:ext>
                </a:extLst>
              </a:tr>
              <a:tr h="300337">
                <a:tc>
                  <a:txBody>
                    <a:bodyPr/>
                    <a:lstStyle/>
                    <a:p>
                      <a:pPr algn="just">
                        <a:lnSpc>
                          <a:spcPct val="110000"/>
                        </a:lnSpc>
                        <a:spcBef>
                          <a:spcPts val="300"/>
                        </a:spcBef>
                        <a:spcAft>
                          <a:spcPts val="0"/>
                        </a:spcAft>
                      </a:pPr>
                      <a:r>
                        <a:rPr lang="sk-SK" sz="1800" b="0">
                          <a:effectLst/>
                          <a:latin typeface="+mn-lt"/>
                          <a:cs typeface="Arial"/>
                        </a:rPr>
                        <a:t>Hraničný</a:t>
                      </a:r>
                      <a:r>
                        <a:rPr lang="sk-SK" sz="1800" b="0" baseline="0">
                          <a:effectLst/>
                          <a:latin typeface="+mn-lt"/>
                          <a:cs typeface="Arial"/>
                        </a:rPr>
                        <a:t> čas</a:t>
                      </a:r>
                      <a:r>
                        <a:rPr lang="en-US" sz="1800" b="0">
                          <a:effectLst/>
                          <a:latin typeface="+mn-lt"/>
                          <a:cs typeface="Arial"/>
                        </a:rPr>
                        <a:t> </a:t>
                      </a:r>
                      <a:r>
                        <a:rPr lang="sk-SK" sz="1800" b="0">
                          <a:effectLst/>
                          <a:latin typeface="+mn-lt"/>
                          <a:cs typeface="Arial"/>
                        </a:rPr>
                        <a:t>pre úpravu</a:t>
                      </a:r>
                      <a:r>
                        <a:rPr lang="sk-SK" sz="1800" b="0" baseline="0">
                          <a:effectLst/>
                          <a:latin typeface="+mn-lt"/>
                          <a:cs typeface="Arial"/>
                        </a:rPr>
                        <a:t> kapacít</a:t>
                      </a:r>
                      <a:endParaRPr lang="hu-HU" sz="1800" b="0">
                        <a:effectLst/>
                        <a:latin typeface="+mn-lt"/>
                        <a:ea typeface="Calibri"/>
                        <a:cs typeface="Arial"/>
                      </a:endParaRPr>
                    </a:p>
                  </a:txBody>
                  <a:tcPr marL="68585" marR="68585" marT="0" marB="0"/>
                </a:tc>
                <a:tc>
                  <a:txBody>
                    <a:bodyPr/>
                    <a:lstStyle/>
                    <a:p>
                      <a:pPr algn="ctr">
                        <a:lnSpc>
                          <a:spcPct val="110000"/>
                        </a:lnSpc>
                        <a:spcBef>
                          <a:spcPts val="300"/>
                        </a:spcBef>
                        <a:spcAft>
                          <a:spcPts val="0"/>
                        </a:spcAft>
                      </a:pPr>
                      <a:r>
                        <a:rPr lang="sk-SK" sz="1800">
                          <a:effectLst/>
                          <a:latin typeface="+mn-lt"/>
                          <a:cs typeface="Arial"/>
                        </a:rPr>
                        <a:t>11:00</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10003"/>
                  </a:ext>
                </a:extLst>
              </a:tr>
              <a:tr h="300337">
                <a:tc>
                  <a:txBody>
                    <a:bodyPr/>
                    <a:lstStyle/>
                    <a:p>
                      <a:pPr algn="just">
                        <a:lnSpc>
                          <a:spcPct val="110000"/>
                        </a:lnSpc>
                        <a:spcAft>
                          <a:spcPts val="0"/>
                        </a:spcAft>
                      </a:pPr>
                      <a:r>
                        <a:rPr lang="sk-SK" sz="1800" b="0">
                          <a:effectLst/>
                          <a:latin typeface="+mn-lt"/>
                          <a:cs typeface="Arial"/>
                        </a:rPr>
                        <a:t>Min./Max. množstvo</a:t>
                      </a:r>
                      <a:endParaRPr lang="hu-HU" sz="1800" b="0">
                        <a:effectLst/>
                        <a:latin typeface="+mn-lt"/>
                        <a:ea typeface="Calibri"/>
                        <a:cs typeface="Arial"/>
                      </a:endParaRPr>
                    </a:p>
                  </a:txBody>
                  <a:tcPr marL="68585" marR="68585" marT="0" marB="0"/>
                </a:tc>
                <a:tc>
                  <a:txBody>
                    <a:bodyPr/>
                    <a:lstStyle/>
                    <a:p>
                      <a:pPr algn="ctr">
                        <a:lnSpc>
                          <a:spcPct val="110000"/>
                        </a:lnSpc>
                        <a:spcAft>
                          <a:spcPts val="0"/>
                        </a:spcAft>
                      </a:pPr>
                      <a:r>
                        <a:rPr lang="sk-SK" sz="1800">
                          <a:effectLst/>
                          <a:latin typeface="+mn-lt"/>
                          <a:cs typeface="Arial"/>
                        </a:rPr>
                        <a:t>0,1/99 999 MWh</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10004"/>
                  </a:ext>
                </a:extLst>
              </a:tr>
              <a:tr h="291763">
                <a:tc>
                  <a:txBody>
                    <a:bodyPr/>
                    <a:lstStyle/>
                    <a:p>
                      <a:pPr algn="just">
                        <a:lnSpc>
                          <a:spcPct val="110000"/>
                        </a:lnSpc>
                        <a:spcAft>
                          <a:spcPts val="0"/>
                        </a:spcAft>
                      </a:pPr>
                      <a:r>
                        <a:rPr lang="en-US" sz="1800" b="0">
                          <a:effectLst/>
                          <a:latin typeface="+mn-lt"/>
                          <a:cs typeface="Arial"/>
                        </a:rPr>
                        <a:t>Min</a:t>
                      </a:r>
                      <a:r>
                        <a:rPr lang="sk-SK" sz="1800" b="0">
                          <a:effectLst/>
                          <a:latin typeface="+mn-lt"/>
                          <a:cs typeface="Arial"/>
                        </a:rPr>
                        <a:t>.</a:t>
                      </a:r>
                      <a:r>
                        <a:rPr lang="en-US" sz="1800" b="0">
                          <a:effectLst/>
                          <a:latin typeface="+mn-lt"/>
                          <a:cs typeface="Arial"/>
                        </a:rPr>
                        <a:t>/Max</a:t>
                      </a:r>
                      <a:r>
                        <a:rPr lang="sk-SK" sz="1800" b="0">
                          <a:effectLst/>
                          <a:latin typeface="+mn-lt"/>
                          <a:cs typeface="Arial"/>
                        </a:rPr>
                        <a:t>.</a:t>
                      </a:r>
                      <a:r>
                        <a:rPr lang="en-US" sz="1800" b="0">
                          <a:effectLst/>
                          <a:latin typeface="+mn-lt"/>
                          <a:cs typeface="Arial"/>
                        </a:rPr>
                        <a:t> </a:t>
                      </a:r>
                      <a:r>
                        <a:rPr lang="sk-SK" sz="1800" b="0">
                          <a:effectLst/>
                          <a:latin typeface="+mn-lt"/>
                          <a:cs typeface="Arial"/>
                        </a:rPr>
                        <a:t>ceny</a:t>
                      </a:r>
                      <a:endParaRPr lang="hu-HU" sz="1800" b="0">
                        <a:effectLst/>
                        <a:latin typeface="+mn-lt"/>
                        <a:ea typeface="Calibri"/>
                        <a:cs typeface="Arial"/>
                      </a:endParaRPr>
                    </a:p>
                  </a:txBody>
                  <a:tcPr marL="68585" marR="68585" marT="0" marB="0"/>
                </a:tc>
                <a:tc>
                  <a:txBody>
                    <a:bodyPr/>
                    <a:lstStyle/>
                    <a:p>
                      <a:pPr algn="ctr">
                        <a:lnSpc>
                          <a:spcPct val="110000"/>
                        </a:lnSpc>
                        <a:spcAft>
                          <a:spcPts val="0"/>
                        </a:spcAft>
                      </a:pPr>
                      <a:r>
                        <a:rPr lang="en-US" sz="1800">
                          <a:effectLst/>
                          <a:latin typeface="+mn-lt"/>
                          <a:cs typeface="Arial"/>
                        </a:rPr>
                        <a:t>-500/+</a:t>
                      </a:r>
                      <a:r>
                        <a:rPr lang="sk-SK" sz="1800">
                          <a:effectLst/>
                          <a:latin typeface="+mn-lt"/>
                          <a:cs typeface="Arial"/>
                        </a:rPr>
                        <a:t>4 </a:t>
                      </a:r>
                      <a:r>
                        <a:rPr lang="en-US" sz="1800">
                          <a:effectLst/>
                          <a:latin typeface="+mn-lt"/>
                          <a:cs typeface="Arial"/>
                        </a:rPr>
                        <a:t>000</a:t>
                      </a:r>
                      <a:r>
                        <a:rPr lang="sk-SK" sz="1800">
                          <a:effectLst/>
                          <a:latin typeface="+mn-lt"/>
                          <a:cs typeface="Arial"/>
                        </a:rPr>
                        <a:t> </a:t>
                      </a:r>
                      <a:r>
                        <a:rPr lang="en-US" sz="1800">
                          <a:effectLst/>
                          <a:latin typeface="+mn-lt"/>
                          <a:cs typeface="Arial"/>
                        </a:rPr>
                        <a:t>€/MWh </a:t>
                      </a:r>
                      <a:endParaRPr lang="hu-HU" sz="1800">
                        <a:effectLst/>
                        <a:latin typeface="+mn-lt"/>
                        <a:ea typeface="Calibri"/>
                        <a:cs typeface="Arial" panose="020B0604020202020204" pitchFamily="34" charset="0"/>
                      </a:endParaRPr>
                    </a:p>
                  </a:txBody>
                  <a:tcPr marL="68585" marR="68585" marT="0" marB="0" anchor="ctr"/>
                </a:tc>
                <a:extLst>
                  <a:ext uri="{0D108BD9-81ED-4DB2-BD59-A6C34878D82A}">
                    <a16:rowId xmlns:a16="http://schemas.microsoft.com/office/drawing/2014/main" val="10005"/>
                  </a:ext>
                </a:extLst>
              </a:tr>
              <a:tr h="511393">
                <a:tc>
                  <a:txBody>
                    <a:bodyPr/>
                    <a:lstStyle/>
                    <a:p>
                      <a:pPr algn="just">
                        <a:lnSpc>
                          <a:spcPct val="110000"/>
                        </a:lnSpc>
                        <a:spcAft>
                          <a:spcPts val="0"/>
                        </a:spcAft>
                      </a:pPr>
                      <a:r>
                        <a:rPr lang="sk-SK" sz="1800" b="0">
                          <a:effectLst/>
                          <a:latin typeface="+mn-lt"/>
                          <a:cs typeface="Arial"/>
                        </a:rPr>
                        <a:t>Desatinné miesta pre objem</a:t>
                      </a:r>
                      <a:endParaRPr lang="hu-HU" sz="1800" b="0">
                        <a:effectLst/>
                        <a:latin typeface="+mn-lt"/>
                        <a:ea typeface="Calibri"/>
                        <a:cs typeface="Arial"/>
                      </a:endParaRPr>
                    </a:p>
                  </a:txBody>
                  <a:tcPr marL="68585" marR="68585" marT="0" marB="0"/>
                </a:tc>
                <a:tc>
                  <a:txBody>
                    <a:bodyPr/>
                    <a:lstStyle/>
                    <a:p>
                      <a:pPr algn="ctr">
                        <a:lnSpc>
                          <a:spcPct val="110000"/>
                        </a:lnSpc>
                        <a:spcAft>
                          <a:spcPts val="0"/>
                        </a:spcAft>
                      </a:pPr>
                      <a:r>
                        <a:rPr lang="sk-SK" sz="1800">
                          <a:effectLst/>
                          <a:latin typeface="+mn-lt"/>
                          <a:cs typeface="Arial"/>
                        </a:rPr>
                        <a:t>Jedna desatina </a:t>
                      </a:r>
                      <a:r>
                        <a:rPr lang="en-US" sz="1800">
                          <a:effectLst/>
                          <a:latin typeface="+mn-lt"/>
                          <a:cs typeface="Arial"/>
                        </a:rPr>
                        <a:t>(0.1MWh)</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10006"/>
                  </a:ext>
                </a:extLst>
              </a:tr>
              <a:tr h="475513">
                <a:tc>
                  <a:txBody>
                    <a:bodyPr/>
                    <a:lstStyle/>
                    <a:p>
                      <a:pPr algn="just">
                        <a:lnSpc>
                          <a:spcPct val="110000"/>
                        </a:lnSpc>
                        <a:spcAft>
                          <a:spcPts val="0"/>
                        </a:spcAft>
                      </a:pPr>
                      <a:r>
                        <a:rPr lang="sk-SK" sz="1800" b="0">
                          <a:effectLst/>
                          <a:latin typeface="+mn-lt"/>
                          <a:cs typeface="Arial"/>
                        </a:rPr>
                        <a:t>Desatinné miesta pre ceny</a:t>
                      </a:r>
                      <a:endParaRPr lang="hu-HU" sz="1800" b="0">
                        <a:effectLst/>
                        <a:latin typeface="+mn-lt"/>
                        <a:ea typeface="Calibri"/>
                        <a:cs typeface="Arial"/>
                      </a:endParaRPr>
                    </a:p>
                  </a:txBody>
                  <a:tcPr marL="68585" marR="68585" marT="0" marB="0"/>
                </a:tc>
                <a:tc>
                  <a:txBody>
                    <a:bodyPr/>
                    <a:lstStyle/>
                    <a:p>
                      <a:pPr algn="ctr">
                        <a:lnSpc>
                          <a:spcPct val="110000"/>
                        </a:lnSpc>
                        <a:spcAft>
                          <a:spcPts val="0"/>
                        </a:spcAft>
                      </a:pPr>
                      <a:r>
                        <a:rPr lang="sk-SK" sz="1800">
                          <a:effectLst/>
                          <a:latin typeface="+mn-lt"/>
                          <a:cs typeface="Arial"/>
                        </a:rPr>
                        <a:t>Dve desatiny </a:t>
                      </a:r>
                      <a:r>
                        <a:rPr lang="en-US" sz="1800">
                          <a:effectLst/>
                          <a:latin typeface="+mn-lt"/>
                          <a:cs typeface="Arial"/>
                        </a:rPr>
                        <a:t>(0.01€/MWh)</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90160055"/>
                  </a:ext>
                </a:extLst>
              </a:tr>
              <a:tr h="300337">
                <a:tc>
                  <a:txBody>
                    <a:bodyPr/>
                    <a:lstStyle/>
                    <a:p>
                      <a:pPr algn="just">
                        <a:lnSpc>
                          <a:spcPct val="110000"/>
                        </a:lnSpc>
                        <a:spcAft>
                          <a:spcPts val="0"/>
                        </a:spcAft>
                      </a:pPr>
                      <a:r>
                        <a:rPr lang="sk-SK" sz="1800" b="0">
                          <a:effectLst/>
                          <a:latin typeface="+mn-lt"/>
                          <a:cs typeface="Arial"/>
                        </a:rPr>
                        <a:t>Uzávierka príjmu objednávok</a:t>
                      </a:r>
                      <a:endParaRPr lang="hu-HU" sz="1800" b="0">
                        <a:effectLst/>
                        <a:latin typeface="+mn-lt"/>
                        <a:ea typeface="Calibri"/>
                        <a:cs typeface="Arial"/>
                      </a:endParaRPr>
                    </a:p>
                  </a:txBody>
                  <a:tcPr marL="68585" marR="68585" marT="0" marB="0"/>
                </a:tc>
                <a:tc>
                  <a:txBody>
                    <a:bodyPr/>
                    <a:lstStyle/>
                    <a:p>
                      <a:pPr algn="ctr">
                        <a:lnSpc>
                          <a:spcPct val="110000"/>
                        </a:lnSpc>
                        <a:spcAft>
                          <a:spcPts val="0"/>
                        </a:spcAft>
                      </a:pPr>
                      <a:r>
                        <a:rPr lang="en-US" sz="1800">
                          <a:effectLst/>
                          <a:latin typeface="+mn-lt"/>
                          <a:cs typeface="Arial"/>
                        </a:rPr>
                        <a:t>1</a:t>
                      </a:r>
                      <a:r>
                        <a:rPr lang="sk-SK" sz="1800">
                          <a:effectLst/>
                          <a:latin typeface="+mn-lt"/>
                          <a:cs typeface="Arial"/>
                        </a:rPr>
                        <a:t>2</a:t>
                      </a:r>
                      <a:r>
                        <a:rPr lang="en-US" sz="1800">
                          <a:effectLst/>
                          <a:latin typeface="+mn-lt"/>
                          <a:cs typeface="Arial"/>
                        </a:rPr>
                        <a:t>:00</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631790033"/>
                  </a:ext>
                </a:extLst>
              </a:tr>
              <a:tr h="511393">
                <a:tc>
                  <a:txBody>
                    <a:bodyPr/>
                    <a:lstStyle/>
                    <a:p>
                      <a:pPr algn="just">
                        <a:lnSpc>
                          <a:spcPct val="110000"/>
                        </a:lnSpc>
                        <a:spcBef>
                          <a:spcPts val="300"/>
                        </a:spcBef>
                        <a:spcAft>
                          <a:spcPts val="0"/>
                        </a:spcAft>
                      </a:pPr>
                      <a:r>
                        <a:rPr lang="sk-SK" sz="1800" b="0">
                          <a:effectLst/>
                          <a:latin typeface="+mn-lt"/>
                          <a:cs typeface="Arial"/>
                        </a:rPr>
                        <a:t>Cenové limity pre spustenie druhej aukcie</a:t>
                      </a:r>
                      <a:endParaRPr lang="hu-HU" sz="1800" b="0">
                        <a:effectLst/>
                        <a:latin typeface="+mn-lt"/>
                        <a:ea typeface="Calibri"/>
                        <a:cs typeface="Arial"/>
                      </a:endParaRPr>
                    </a:p>
                  </a:txBody>
                  <a:tcPr marL="68585" marR="68585" marT="0" marB="0"/>
                </a:tc>
                <a:tc>
                  <a:txBody>
                    <a:bodyPr/>
                    <a:lstStyle/>
                    <a:p>
                      <a:pPr algn="ctr">
                        <a:lnSpc>
                          <a:spcPct val="110000"/>
                        </a:lnSpc>
                        <a:spcBef>
                          <a:spcPts val="300"/>
                        </a:spcBef>
                        <a:spcAft>
                          <a:spcPts val="0"/>
                        </a:spcAft>
                      </a:pPr>
                      <a:r>
                        <a:rPr lang="en-US" sz="1800">
                          <a:effectLst/>
                          <a:latin typeface="+mn-lt"/>
                          <a:cs typeface="Arial"/>
                        </a:rPr>
                        <a:t>-500/+2 400</a:t>
                      </a:r>
                      <a:r>
                        <a:rPr lang="sk-SK" sz="1800">
                          <a:effectLst/>
                          <a:latin typeface="+mn-lt"/>
                          <a:cs typeface="Arial"/>
                        </a:rPr>
                        <a:t> </a:t>
                      </a:r>
                      <a:r>
                        <a:rPr lang="en-US" sz="1800">
                          <a:effectLst/>
                          <a:latin typeface="+mn-lt"/>
                          <a:cs typeface="Arial"/>
                        </a:rPr>
                        <a:t>€/MWh</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177356989"/>
                  </a:ext>
                </a:extLst>
              </a:tr>
              <a:tr h="773656">
                <a:tc>
                  <a:txBody>
                    <a:bodyPr/>
                    <a:lstStyle/>
                    <a:p>
                      <a:pPr algn="just">
                        <a:lnSpc>
                          <a:spcPct val="110000"/>
                        </a:lnSpc>
                        <a:spcAft>
                          <a:spcPts val="0"/>
                        </a:spcAft>
                      </a:pPr>
                      <a:r>
                        <a:rPr lang="sk-SK" sz="1800" b="0">
                          <a:effectLst/>
                          <a:latin typeface="+mn-lt"/>
                          <a:cs typeface="Arial"/>
                        </a:rPr>
                        <a:t>Štandardné</a:t>
                      </a:r>
                      <a:r>
                        <a:rPr lang="sk-SK" sz="1800" b="0" baseline="0">
                          <a:effectLst/>
                          <a:latin typeface="+mn-lt"/>
                          <a:cs typeface="Arial"/>
                        </a:rPr>
                        <a:t> zverejnenie výsledkov</a:t>
                      </a:r>
                      <a:r>
                        <a:rPr lang="sk-SK" sz="1800" b="0">
                          <a:effectLst/>
                          <a:latin typeface="+mn-lt"/>
                          <a:cs typeface="Arial"/>
                        </a:rPr>
                        <a:t> u</a:t>
                      </a:r>
                      <a:r>
                        <a:rPr lang="sk-SK" sz="1800" b="0" baseline="0">
                          <a:effectLst/>
                          <a:latin typeface="+mn-lt"/>
                          <a:cs typeface="Arial"/>
                        </a:rPr>
                        <a:t> </a:t>
                      </a:r>
                      <a:r>
                        <a:rPr lang="en-US" sz="1800" b="0">
                          <a:effectLst/>
                          <a:latin typeface="+mn-lt"/>
                          <a:cs typeface="Arial"/>
                        </a:rPr>
                        <a:t>PX</a:t>
                      </a:r>
                      <a:r>
                        <a:rPr lang="hu-HU" sz="1800" b="0">
                          <a:effectLst/>
                          <a:latin typeface="+mn-lt"/>
                          <a:cs typeface="Arial"/>
                        </a:rPr>
                        <a:t>*</a:t>
                      </a:r>
                    </a:p>
                  </a:txBody>
                  <a:tcPr marL="68585" marR="68585" marT="0" marB="0"/>
                </a:tc>
                <a:tc>
                  <a:txBody>
                    <a:bodyPr/>
                    <a:lstStyle/>
                    <a:p>
                      <a:pPr algn="ctr">
                        <a:lnSpc>
                          <a:spcPct val="110000"/>
                        </a:lnSpc>
                        <a:spcAft>
                          <a:spcPts val="0"/>
                        </a:spcAft>
                      </a:pPr>
                      <a:r>
                        <a:rPr lang="sk-SK" sz="1800">
                          <a:effectLst/>
                          <a:latin typeface="+mn-lt"/>
                          <a:cs typeface="Arial"/>
                        </a:rPr>
                        <a:t>od 12:45 predbežné</a:t>
                      </a:r>
                    </a:p>
                    <a:p>
                      <a:pPr algn="ctr">
                        <a:lnSpc>
                          <a:spcPct val="110000"/>
                        </a:lnSpc>
                        <a:spcAft>
                          <a:spcPts val="0"/>
                        </a:spcAft>
                      </a:pPr>
                      <a:r>
                        <a:rPr lang="sk-SK" sz="1800">
                          <a:effectLst/>
                          <a:latin typeface="+mn-lt"/>
                          <a:ea typeface="Calibri"/>
                          <a:cs typeface="Arial"/>
                        </a:rPr>
                        <a:t>od 12:57 finálne</a:t>
                      </a:r>
                      <a:endParaRPr lang="hu-HU" sz="1800">
                        <a:effectLst/>
                        <a:latin typeface="+mn-lt"/>
                        <a:ea typeface="Calibri"/>
                        <a:cs typeface="Arial"/>
                      </a:endParaRPr>
                    </a:p>
                  </a:txBody>
                  <a:tcPr marL="68585" marR="68585" marT="0" marB="0" anchor="ctr"/>
                </a:tc>
                <a:extLst>
                  <a:ext uri="{0D108BD9-81ED-4DB2-BD59-A6C34878D82A}">
                    <a16:rowId xmlns:a16="http://schemas.microsoft.com/office/drawing/2014/main" val="4283354416"/>
                  </a:ext>
                </a:extLst>
              </a:tr>
            </a:tbl>
          </a:graphicData>
        </a:graphic>
      </p:graphicFrame>
      <p:sp>
        <p:nvSpPr>
          <p:cNvPr id="71683"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C019A1-F313-41BF-8506-3D9106415762}" type="slidenum">
              <a:rPr lang="sk-SK" altLang="sk-SK" sz="1200">
                <a:solidFill>
                  <a:srgbClr val="898989"/>
                </a:solidFill>
              </a:rPr>
              <a:pPr>
                <a:spcBef>
                  <a:spcPct val="0"/>
                </a:spcBef>
                <a:buFontTx/>
                <a:buNone/>
              </a:pPr>
              <a:t>11</a:t>
            </a:fld>
            <a:endParaRPr lang="sk-SK" altLang="sk-SK" sz="1200">
              <a:solidFill>
                <a:srgbClr val="898989"/>
              </a:solidFill>
            </a:endParaRPr>
          </a:p>
        </p:txBody>
      </p:sp>
      <p:sp>
        <p:nvSpPr>
          <p:cNvPr id="71731" name="Rectangle 3"/>
          <p:cNvSpPr>
            <a:spLocks noChangeArrowheads="1"/>
          </p:cNvSpPr>
          <p:nvPr/>
        </p:nvSpPr>
        <p:spPr bwMode="auto">
          <a:xfrm>
            <a:off x="2284107" y="5863572"/>
            <a:ext cx="73655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hu-HU" altLang="hu-HU" sz="1600">
                <a:solidFill>
                  <a:srgbClr val="000000"/>
                </a:solidFill>
                <a:latin typeface="+mn-lt"/>
                <a:ea typeface="Calibri" panose="020F0502020204030204" pitchFamily="34" charset="0"/>
                <a:cs typeface="Arial" panose="020B0604020202020204" pitchFamily="34" charset="0"/>
              </a:rPr>
              <a:t>*</a:t>
            </a:r>
            <a:r>
              <a:rPr lang="en-GB" altLang="hu-HU" sz="1600">
                <a:solidFill>
                  <a:srgbClr val="000000"/>
                </a:solidFill>
                <a:latin typeface="+mn-lt"/>
                <a:ea typeface="Calibri" panose="020F0502020204030204" pitchFamily="34" charset="0"/>
                <a:cs typeface="Arial" panose="020B0604020202020204" pitchFamily="34" charset="0"/>
              </a:rPr>
              <a:t> </a:t>
            </a:r>
            <a:r>
              <a:rPr lang="cs-CZ" altLang="hu-HU" sz="1600">
                <a:solidFill>
                  <a:srgbClr val="000000"/>
                </a:solidFill>
                <a:latin typeface="+mn-lt"/>
                <a:ea typeface="Calibri" panose="020F0502020204030204" pitchFamily="34" charset="0"/>
                <a:cs typeface="Arial" panose="020B0604020202020204" pitchFamily="34" charset="0"/>
              </a:rPr>
              <a:t>Bez </a:t>
            </a:r>
            <a:r>
              <a:rPr lang="cs-CZ" altLang="hu-HU" sz="1600" err="1">
                <a:solidFill>
                  <a:srgbClr val="000000"/>
                </a:solidFill>
                <a:latin typeface="+mn-lt"/>
                <a:ea typeface="Calibri" panose="020F0502020204030204" pitchFamily="34" charset="0"/>
                <a:cs typeface="Arial" panose="020B0604020202020204" pitchFamily="34" charset="0"/>
              </a:rPr>
              <a:t>druhej</a:t>
            </a:r>
            <a:r>
              <a:rPr lang="cs-CZ" altLang="hu-HU" sz="1600">
                <a:solidFill>
                  <a:srgbClr val="000000"/>
                </a:solidFill>
                <a:latin typeface="+mn-lt"/>
                <a:ea typeface="Calibri" panose="020F0502020204030204" pitchFamily="34" charset="0"/>
                <a:cs typeface="Arial" panose="020B0604020202020204" pitchFamily="34" charset="0"/>
              </a:rPr>
              <a:t> aukcie. V </a:t>
            </a:r>
            <a:r>
              <a:rPr lang="cs-CZ" altLang="hu-HU" sz="1600" err="1">
                <a:solidFill>
                  <a:srgbClr val="000000"/>
                </a:solidFill>
                <a:latin typeface="+mn-lt"/>
                <a:ea typeface="Calibri" panose="020F0502020204030204" pitchFamily="34" charset="0"/>
                <a:cs typeface="Arial" panose="020B0604020202020204" pitchFamily="34" charset="0"/>
              </a:rPr>
              <a:t>prípade</a:t>
            </a:r>
            <a:r>
              <a:rPr lang="cs-CZ" altLang="hu-HU" sz="1600">
                <a:solidFill>
                  <a:srgbClr val="000000"/>
                </a:solidFill>
                <a:latin typeface="+mn-lt"/>
                <a:ea typeface="Calibri" panose="020F0502020204030204" pitchFamily="34" charset="0"/>
                <a:cs typeface="Arial" panose="020B0604020202020204" pitchFamily="34" charset="0"/>
              </a:rPr>
              <a:t> </a:t>
            </a:r>
            <a:r>
              <a:rPr lang="cs-CZ" altLang="hu-HU" sz="1600" err="1">
                <a:solidFill>
                  <a:srgbClr val="000000"/>
                </a:solidFill>
                <a:latin typeface="+mn-lt"/>
                <a:ea typeface="Calibri" panose="020F0502020204030204" pitchFamily="34" charset="0"/>
                <a:cs typeface="Arial" panose="020B0604020202020204" pitchFamily="34" charset="0"/>
              </a:rPr>
              <a:t>druhej</a:t>
            </a:r>
            <a:r>
              <a:rPr lang="cs-CZ" altLang="hu-HU" sz="1600">
                <a:solidFill>
                  <a:srgbClr val="000000"/>
                </a:solidFill>
                <a:latin typeface="+mn-lt"/>
                <a:ea typeface="Calibri" panose="020F0502020204030204" pitchFamily="34" charset="0"/>
                <a:cs typeface="Arial" panose="020B0604020202020204" pitchFamily="34" charset="0"/>
              </a:rPr>
              <a:t> aukcie, </a:t>
            </a:r>
            <a:r>
              <a:rPr lang="cs-CZ" altLang="hu-HU" sz="1600" err="1">
                <a:solidFill>
                  <a:srgbClr val="000000"/>
                </a:solidFill>
                <a:latin typeface="+mn-lt"/>
                <a:ea typeface="Calibri" panose="020F0502020204030204" pitchFamily="34" charset="0"/>
                <a:cs typeface="Arial" panose="020B0604020202020204" pitchFamily="34" charset="0"/>
              </a:rPr>
              <a:t>alebo</a:t>
            </a:r>
            <a:r>
              <a:rPr lang="cs-CZ" altLang="hu-HU" sz="1600">
                <a:solidFill>
                  <a:srgbClr val="000000"/>
                </a:solidFill>
                <a:latin typeface="+mn-lt"/>
                <a:ea typeface="Calibri" panose="020F0502020204030204" pitchFamily="34" charset="0"/>
                <a:cs typeface="Arial" panose="020B0604020202020204" pitchFamily="34" charset="0"/>
              </a:rPr>
              <a:t> </a:t>
            </a:r>
            <a:r>
              <a:rPr lang="cs-CZ" altLang="hu-HU" sz="1600" err="1">
                <a:solidFill>
                  <a:srgbClr val="000000"/>
                </a:solidFill>
                <a:latin typeface="+mn-lt"/>
                <a:ea typeface="Calibri" panose="020F0502020204030204" pitchFamily="34" charset="0"/>
                <a:cs typeface="Arial" panose="020B0604020202020204" pitchFamily="34" charset="0"/>
              </a:rPr>
              <a:t>potreby</a:t>
            </a:r>
            <a:r>
              <a:rPr lang="cs-CZ" altLang="hu-HU" sz="1600">
                <a:solidFill>
                  <a:srgbClr val="000000"/>
                </a:solidFill>
                <a:latin typeface="+mn-lt"/>
                <a:ea typeface="Calibri" panose="020F0502020204030204" pitchFamily="34" charset="0"/>
                <a:cs typeface="Arial" panose="020B0604020202020204" pitchFamily="34" charset="0"/>
              </a:rPr>
              <a:t> niektorej </a:t>
            </a:r>
            <a:r>
              <a:rPr lang="cs-CZ" altLang="hu-HU" sz="1600" err="1">
                <a:solidFill>
                  <a:srgbClr val="000000"/>
                </a:solidFill>
                <a:latin typeface="+mn-lt"/>
                <a:ea typeface="Calibri" panose="020F0502020204030204" pitchFamily="34" charset="0"/>
                <a:cs typeface="Arial" panose="020B0604020202020204" pitchFamily="34" charset="0"/>
              </a:rPr>
              <a:t>backup</a:t>
            </a:r>
            <a:r>
              <a:rPr lang="cs-CZ" altLang="hu-HU" sz="1600">
                <a:solidFill>
                  <a:srgbClr val="000000"/>
                </a:solidFill>
                <a:latin typeface="+mn-lt"/>
                <a:ea typeface="Calibri" panose="020F0502020204030204" pitchFamily="34" charset="0"/>
                <a:cs typeface="Arial" panose="020B0604020202020204" pitchFamily="34" charset="0"/>
              </a:rPr>
              <a:t>/</a:t>
            </a:r>
            <a:r>
              <a:rPr lang="cs-CZ" altLang="hu-HU" sz="1600" err="1">
                <a:solidFill>
                  <a:srgbClr val="000000"/>
                </a:solidFill>
                <a:latin typeface="+mn-lt"/>
                <a:ea typeface="Calibri" panose="020F0502020204030204" pitchFamily="34" charset="0"/>
                <a:cs typeface="Arial" panose="020B0604020202020204" pitchFamily="34" charset="0"/>
              </a:rPr>
              <a:t>fallback</a:t>
            </a:r>
            <a:r>
              <a:rPr lang="cs-CZ" altLang="hu-HU" sz="1600">
                <a:solidFill>
                  <a:srgbClr val="000000"/>
                </a:solidFill>
                <a:latin typeface="+mn-lt"/>
                <a:ea typeface="Calibri" panose="020F0502020204030204" pitchFamily="34" charset="0"/>
                <a:cs typeface="Arial" panose="020B0604020202020204" pitchFamily="34" charset="0"/>
              </a:rPr>
              <a:t> </a:t>
            </a:r>
            <a:r>
              <a:rPr lang="cs-CZ" altLang="hu-HU" sz="1600" err="1">
                <a:solidFill>
                  <a:srgbClr val="000000"/>
                </a:solidFill>
                <a:latin typeface="+mn-lt"/>
                <a:ea typeface="Calibri" panose="020F0502020204030204" pitchFamily="34" charset="0"/>
                <a:cs typeface="Arial" panose="020B0604020202020204" pitchFamily="34" charset="0"/>
              </a:rPr>
              <a:t>procedúry</a:t>
            </a:r>
            <a:r>
              <a:rPr lang="cs-CZ" altLang="hu-HU" sz="1600">
                <a:solidFill>
                  <a:srgbClr val="000000"/>
                </a:solidFill>
                <a:latin typeface="+mn-lt"/>
                <a:ea typeface="Calibri" panose="020F0502020204030204" pitchFamily="34" charset="0"/>
                <a:cs typeface="Arial" panose="020B0604020202020204" pitchFamily="34" charset="0"/>
              </a:rPr>
              <a:t>, </a:t>
            </a:r>
            <a:r>
              <a:rPr lang="cs-CZ" altLang="hu-HU" sz="1600" err="1">
                <a:solidFill>
                  <a:srgbClr val="000000"/>
                </a:solidFill>
                <a:latin typeface="+mn-lt"/>
                <a:ea typeface="Calibri" panose="020F0502020204030204" pitchFamily="34" charset="0"/>
                <a:cs typeface="Arial" panose="020B0604020202020204" pitchFamily="34" charset="0"/>
              </a:rPr>
              <a:t>môže</a:t>
            </a:r>
            <a:r>
              <a:rPr lang="cs-CZ" altLang="hu-HU" sz="1600">
                <a:solidFill>
                  <a:srgbClr val="000000"/>
                </a:solidFill>
                <a:latin typeface="+mn-lt"/>
                <a:ea typeface="Calibri" panose="020F0502020204030204" pitchFamily="34" charset="0"/>
                <a:cs typeface="Arial" panose="020B0604020202020204" pitchFamily="34" charset="0"/>
              </a:rPr>
              <a:t> byť zverejnenie </a:t>
            </a:r>
            <a:r>
              <a:rPr lang="cs-CZ" altLang="hu-HU" sz="1600" err="1">
                <a:solidFill>
                  <a:srgbClr val="000000"/>
                </a:solidFill>
                <a:latin typeface="+mn-lt"/>
                <a:ea typeface="Calibri" panose="020F0502020204030204" pitchFamily="34" charset="0"/>
                <a:cs typeface="Arial" panose="020B0604020202020204" pitchFamily="34" charset="0"/>
              </a:rPr>
              <a:t>výsledkov</a:t>
            </a:r>
            <a:r>
              <a:rPr lang="cs-CZ" altLang="hu-HU" sz="1600">
                <a:solidFill>
                  <a:srgbClr val="000000"/>
                </a:solidFill>
                <a:latin typeface="+mn-lt"/>
                <a:ea typeface="Calibri" panose="020F0502020204030204" pitchFamily="34" charset="0"/>
                <a:cs typeface="Arial" panose="020B0604020202020204" pitchFamily="34" charset="0"/>
              </a:rPr>
              <a:t> </a:t>
            </a:r>
            <a:r>
              <a:rPr lang="cs-CZ" altLang="hu-HU" sz="1600" err="1">
                <a:solidFill>
                  <a:srgbClr val="000000"/>
                </a:solidFill>
                <a:latin typeface="+mn-lt"/>
                <a:ea typeface="Calibri" panose="020F0502020204030204" pitchFamily="34" charset="0"/>
                <a:cs typeface="Arial" panose="020B0604020202020204" pitchFamily="34" charset="0"/>
              </a:rPr>
              <a:t>pozdržané</a:t>
            </a:r>
            <a:r>
              <a:rPr lang="cs-CZ" altLang="hu-HU" sz="1600">
                <a:solidFill>
                  <a:srgbClr val="000000"/>
                </a:solidFill>
                <a:latin typeface="+mn-lt"/>
                <a:ea typeface="Calibri" panose="020F0502020204030204" pitchFamily="34" charset="0"/>
                <a:cs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448917" y="-1104"/>
            <a:ext cx="7789203" cy="1192695"/>
          </a:xfrm>
        </p:spPr>
        <p:txBody>
          <a:bodyPr/>
          <a:lstStyle/>
          <a:p>
            <a:pPr algn="l">
              <a:defRPr/>
            </a:pPr>
            <a:r>
              <a:rPr lang="sk-SK" altLang="sk-SK" sz="4000" b="1">
                <a:solidFill>
                  <a:srgbClr val="265787"/>
                </a:solidFill>
                <a:effectLst>
                  <a:outerShdw blurRad="38100" dist="38100" dir="2700000" algn="tl">
                    <a:srgbClr val="000000">
                      <a:alpha val="43137"/>
                    </a:srgbClr>
                  </a:outerShdw>
                </a:effectLst>
                <a:ea typeface="+mn-ea"/>
                <a:cs typeface="+mn-cs"/>
              </a:rPr>
              <a:t>Typy objednávok </a:t>
            </a:r>
          </a:p>
        </p:txBody>
      </p:sp>
      <p:sp>
        <p:nvSpPr>
          <p:cNvPr id="7171" name="Zástupný symbol obsahu 2"/>
          <p:cNvSpPr>
            <a:spLocks noGrp="1"/>
          </p:cNvSpPr>
          <p:nvPr>
            <p:ph idx="1"/>
          </p:nvPr>
        </p:nvSpPr>
        <p:spPr>
          <a:xfrm>
            <a:off x="448917" y="1189936"/>
            <a:ext cx="8229600" cy="4951413"/>
          </a:xfrm>
        </p:spPr>
        <p:txBody>
          <a:bodyPr/>
          <a:lstStyle/>
          <a:p>
            <a:pPr marL="0" lvl="1" indent="0">
              <a:buNone/>
              <a:defRPr/>
            </a:pPr>
            <a:endParaRPr lang="sk-SK" b="1">
              <a:solidFill>
                <a:srgbClr val="4F81BD"/>
              </a:solidFill>
            </a:endParaRPr>
          </a:p>
          <a:p>
            <a:pPr marL="342900" lvl="1" indent="-342900">
              <a:defRPr/>
            </a:pPr>
            <a:r>
              <a:rPr lang="sk-SK" b="1"/>
              <a:t>Jednoduchá hodinová</a:t>
            </a:r>
            <a:endParaRPr lang="sk-SK" sz="1800"/>
          </a:p>
          <a:p>
            <a:pPr marL="342900" lvl="1" indent="-342900">
              <a:defRPr/>
            </a:pPr>
            <a:r>
              <a:rPr lang="sk-SK" b="1"/>
              <a:t>Jednoduchá (profilová) bloková</a:t>
            </a:r>
          </a:p>
          <a:p>
            <a:pPr marL="342900" lvl="1" indent="-342900">
              <a:defRPr/>
            </a:pPr>
            <a:r>
              <a:rPr lang="sk-SK" b="1"/>
              <a:t>Linkovaná bloková</a:t>
            </a:r>
          </a:p>
          <a:p>
            <a:pPr marL="342900" lvl="1" indent="-342900">
              <a:defRPr/>
            </a:pPr>
            <a:r>
              <a:rPr lang="sk-SK" b="1"/>
              <a:t>Flexibilná hodinová bloková</a:t>
            </a:r>
          </a:p>
          <a:p>
            <a:pPr marL="342900" lvl="1" indent="-342900">
              <a:defRPr/>
            </a:pPr>
            <a:r>
              <a:rPr lang="sk-SK" b="1"/>
              <a:t>Exkluzívna skupina jednoduchých blokových objednávok</a:t>
            </a:r>
          </a:p>
          <a:p>
            <a:pPr marL="400050" lvl="2" indent="0">
              <a:buNone/>
              <a:defRPr/>
            </a:pPr>
            <a:endParaRPr lang="sk-SK" sz="1800">
              <a:solidFill>
                <a:srgbClr val="0A214F"/>
              </a:solidFill>
            </a:endParaRPr>
          </a:p>
          <a:p>
            <a:pPr marL="0" lvl="2" indent="0">
              <a:buNone/>
              <a:defRPr/>
            </a:pPr>
            <a:r>
              <a:rPr lang="sk-SK" sz="2400" b="1"/>
              <a:t>Registrácia objednávok</a:t>
            </a:r>
          </a:p>
          <a:p>
            <a:pPr marL="742950" lvl="2" indent="-342900">
              <a:defRPr/>
            </a:pPr>
            <a:r>
              <a:rPr lang="sk-SK" sz="1800"/>
              <a:t>prostredníctvom formulára pre zadávanie jednotlivých objednávok,</a:t>
            </a:r>
          </a:p>
          <a:p>
            <a:pPr marL="742950" lvl="2" indent="-342900">
              <a:defRPr/>
            </a:pPr>
            <a:r>
              <a:rPr lang="sk-SK" sz="1800"/>
              <a:t>prostredníctvom webových služieb,</a:t>
            </a:r>
          </a:p>
          <a:p>
            <a:pPr marL="742950" lvl="2" indent="-342900">
              <a:defRPr/>
            </a:pPr>
            <a:r>
              <a:rPr lang="sk-SK" sz="1800"/>
              <a:t>importom XLSX / CSV / XML súboru,</a:t>
            </a:r>
          </a:p>
          <a:p>
            <a:pPr marL="400050" lvl="2" indent="0">
              <a:buNone/>
              <a:defRPr/>
            </a:pPr>
            <a:endParaRPr lang="sk-SK" sz="1800">
              <a:solidFill>
                <a:srgbClr val="0A214F"/>
              </a:solidFill>
            </a:endParaRPr>
          </a:p>
        </p:txBody>
      </p:sp>
      <p:sp>
        <p:nvSpPr>
          <p:cNvPr id="83972"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06ABFA-B412-4481-BF78-380661FF415F}" type="slidenum">
              <a:rPr lang="sk-SK" altLang="sk-SK" sz="1200">
                <a:solidFill>
                  <a:srgbClr val="898989"/>
                </a:solidFill>
              </a:rPr>
              <a:pPr>
                <a:spcBef>
                  <a:spcPct val="0"/>
                </a:spcBef>
                <a:buFontTx/>
                <a:buNone/>
              </a:pPr>
              <a:t>12</a:t>
            </a:fld>
            <a:endParaRPr lang="sk-SK" altLang="sk-SK" sz="1200">
              <a:solidFill>
                <a:srgbClr val="898989"/>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0976" y="-10460"/>
            <a:ext cx="7168418" cy="1275868"/>
          </a:xfrm>
        </p:spPr>
        <p:txBody>
          <a:bodyPr>
            <a:normAutofit/>
          </a:bodyPr>
          <a:lstStyle/>
          <a:p>
            <a:pPr>
              <a:defRPr/>
            </a:pPr>
            <a:r>
              <a:rPr lang="sk-SK" sz="4000" b="1">
                <a:solidFill>
                  <a:srgbClr val="265787"/>
                </a:solidFill>
                <a:effectLst>
                  <a:outerShdw blurRad="38100" dist="38100" dir="2700000" algn="tl">
                    <a:srgbClr val="000000">
                      <a:alpha val="43137"/>
                    </a:srgbClr>
                  </a:outerShdw>
                </a:effectLst>
                <a:ea typeface="+mn-ea"/>
                <a:cs typeface="+mn-cs"/>
              </a:rPr>
              <a:t>Vnútrodenný trh</a:t>
            </a:r>
          </a:p>
        </p:txBody>
      </p:sp>
      <p:sp>
        <p:nvSpPr>
          <p:cNvPr id="65539" name="Zástupný symbol obsahu 2"/>
          <p:cNvSpPr>
            <a:spLocks noGrp="1"/>
          </p:cNvSpPr>
          <p:nvPr>
            <p:ph idx="1"/>
          </p:nvPr>
        </p:nvSpPr>
        <p:spPr>
          <a:xfrm>
            <a:off x="838200" y="1266545"/>
            <a:ext cx="10515600" cy="5113058"/>
          </a:xfrm>
        </p:spPr>
        <p:txBody>
          <a:bodyPr>
            <a:noAutofit/>
          </a:bodyPr>
          <a:lstStyle/>
          <a:p>
            <a:pPr algn="just"/>
            <a:r>
              <a:rPr lang="sk-SK">
                <a:effectLst/>
              </a:rPr>
              <a:t>Dňa 01. 04. 2016 OKTE, a.s. úspešne spustila do prevádzky platformu pre kontinuálne </a:t>
            </a:r>
            <a:r>
              <a:rPr lang="sk-SK" err="1">
                <a:effectLst/>
              </a:rPr>
              <a:t>vnútrodenné</a:t>
            </a:r>
            <a:r>
              <a:rPr lang="sk-SK">
                <a:effectLst/>
              </a:rPr>
              <a:t> obchodovanie s elektrinou v slovenskej obchodnej oblasti (ďalej len "VDT").</a:t>
            </a:r>
          </a:p>
          <a:p>
            <a:pPr algn="just"/>
            <a:r>
              <a:rPr lang="sk-SK"/>
              <a:t>Dňa 29. 11. 2022 sa OKTE, a.s. úspešne pripojila do projektu Single </a:t>
            </a:r>
            <a:r>
              <a:rPr lang="sk-SK" err="1"/>
              <a:t>Intraday</a:t>
            </a:r>
            <a:r>
              <a:rPr lang="sk-SK"/>
              <a:t> </a:t>
            </a:r>
            <a:r>
              <a:rPr lang="sk-SK" err="1"/>
              <a:t>Coupling</a:t>
            </a:r>
            <a:r>
              <a:rPr lang="sk-SK"/>
              <a:t> (SIDC), čím bolo umožnené cezhraničné </a:t>
            </a:r>
            <a:r>
              <a:rPr lang="sk-SK" err="1"/>
              <a:t>vnútrodenné</a:t>
            </a:r>
            <a:r>
              <a:rPr lang="sk-SK"/>
              <a:t> obchodovanie na hraniciach SK-CZ, SK-PL a SK-HU.</a:t>
            </a:r>
          </a:p>
          <a:p>
            <a:pPr algn="just"/>
            <a:r>
              <a:rPr lang="sk-SK"/>
              <a:t>Vnútrodenný trh ponúka účastníkom trhu podobné možnosti ako denný trh, avšak bližšie k plánovanému času dodávky elektriny. Reaguje tak na dopyt po väčšej flexibilite obchodovania.</a:t>
            </a:r>
          </a:p>
          <a:p>
            <a:pPr algn="just"/>
            <a:r>
              <a:rPr lang="sk-SK">
                <a:effectLst/>
              </a:rPr>
              <a:t>Každý účastník den</a:t>
            </a:r>
            <a:r>
              <a:rPr lang="sk-SK"/>
              <a:t>ného trhu má priamy prístup aj na vnútrodenný trh.</a:t>
            </a:r>
            <a:endParaRPr lang="sk-SK">
              <a:effectLst/>
            </a:endParaRPr>
          </a:p>
        </p:txBody>
      </p:sp>
      <p:sp>
        <p:nvSpPr>
          <p:cNvPr id="65540"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7ECAC5-7D5A-4098-BDF7-0F799BC13916}" type="slidenum">
              <a:rPr lang="sk-SK" altLang="sk-SK" sz="1200">
                <a:solidFill>
                  <a:srgbClr val="898989"/>
                </a:solidFill>
              </a:rPr>
              <a:pPr>
                <a:spcBef>
                  <a:spcPct val="0"/>
                </a:spcBef>
                <a:buFontTx/>
                <a:buNone/>
              </a:pPr>
              <a:t>13</a:t>
            </a:fld>
            <a:endParaRPr lang="sk-SK" altLang="sk-SK" sz="1200">
              <a:solidFill>
                <a:srgbClr val="898989"/>
              </a:solidFill>
            </a:endParaRPr>
          </a:p>
        </p:txBody>
      </p:sp>
    </p:spTree>
    <p:extLst>
      <p:ext uri="{BB962C8B-B14F-4D97-AF65-F5344CB8AC3E}">
        <p14:creationId xmlns:p14="http://schemas.microsoft.com/office/powerpoint/2010/main" val="20403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objekt pre text 10">
            <a:extLst>
              <a:ext uri="{FF2B5EF4-FFF2-40B4-BE49-F238E27FC236}">
                <a16:creationId xmlns:a16="http://schemas.microsoft.com/office/drawing/2014/main" id="{5BB2ABA9-DAC5-4606-B2DD-522450EA1D23}"/>
              </a:ext>
            </a:extLst>
          </p:cNvPr>
          <p:cNvSpPr>
            <a:spLocks noGrp="1"/>
          </p:cNvSpPr>
          <p:nvPr>
            <p:ph type="body" sz="half" idx="2"/>
          </p:nvPr>
        </p:nvSpPr>
        <p:spPr>
          <a:xfrm>
            <a:off x="619760" y="1563544"/>
            <a:ext cx="4177635" cy="4545969"/>
          </a:xfrm>
        </p:spPr>
        <p:txBody>
          <a:bodyPr vert="horz" lIns="91440" tIns="45720" rIns="91440" bIns="45720" rtlCol="0" anchor="t">
            <a:normAutofit/>
          </a:bodyPr>
          <a:lstStyle/>
          <a:p>
            <a:pPr marL="400050" lvl="2">
              <a:lnSpc>
                <a:spcPct val="100000"/>
              </a:lnSpc>
              <a:spcBef>
                <a:spcPts val="600"/>
              </a:spcBef>
              <a:spcAft>
                <a:spcPts val="600"/>
              </a:spcAft>
              <a:buSzPct val="60000"/>
              <a:defRPr/>
            </a:pPr>
            <a:r>
              <a:rPr lang="sk-SK" sz="1600"/>
              <a:t>V súčasnosti je prevádzka SIDC pod projektom XBID, ktorý navrhuje a implementuje zmeny tak, aby cieľové riešenie bolo v súlade s CACM,</a:t>
            </a:r>
            <a:endParaRPr lang="en-US" sz="1600"/>
          </a:p>
          <a:p>
            <a:pPr marL="685800" lvl="2" indent="-285750">
              <a:lnSpc>
                <a:spcPct val="100000"/>
              </a:lnSpc>
              <a:spcBef>
                <a:spcPts val="600"/>
              </a:spcBef>
              <a:spcAft>
                <a:spcPts val="600"/>
              </a:spcAft>
              <a:buSzPct val="60000"/>
              <a:buFont typeface="Arial" panose="020B0604020202020204" pitchFamily="34" charset="0"/>
              <a:buChar char="•"/>
              <a:defRPr/>
            </a:pPr>
            <a:r>
              <a:rPr lang="sk-SK" sz="1600"/>
              <a:t>12. 06. </a:t>
            </a:r>
            <a:r>
              <a:rPr lang="en-US" sz="1600"/>
              <a:t>2018</a:t>
            </a:r>
            <a:r>
              <a:rPr lang="sk-SK" sz="1600"/>
              <a:t> vstúpili do prevádzky členské štáty, ktoré boli súčasťou I. vlny, </a:t>
            </a:r>
            <a:endParaRPr lang="sk-SK" sz="1600">
              <a:cs typeface="Calibri"/>
            </a:endParaRPr>
          </a:p>
          <a:p>
            <a:pPr marL="685800" lvl="2" indent="-285750">
              <a:lnSpc>
                <a:spcPct val="100000"/>
              </a:lnSpc>
              <a:spcBef>
                <a:spcPts val="600"/>
              </a:spcBef>
              <a:spcAft>
                <a:spcPts val="600"/>
              </a:spcAft>
              <a:buSzPct val="60000"/>
              <a:buFont typeface="Arial" panose="020B0604020202020204" pitchFamily="34" charset="0"/>
              <a:buChar char="•"/>
              <a:defRPr/>
            </a:pPr>
            <a:r>
              <a:rPr lang="sk-SK" sz="1600"/>
              <a:t>19. 11. 2019 sa pripojili ďalšie členské štáty prostredníctvom II. vlny,</a:t>
            </a:r>
            <a:endParaRPr lang="sk-SK" sz="1600">
              <a:cs typeface="Calibri"/>
            </a:endParaRPr>
          </a:p>
          <a:p>
            <a:pPr marL="685800" lvl="2" indent="-285750">
              <a:lnSpc>
                <a:spcPct val="100000"/>
              </a:lnSpc>
              <a:spcBef>
                <a:spcPts val="600"/>
              </a:spcBef>
              <a:spcAft>
                <a:spcPts val="600"/>
              </a:spcAft>
              <a:buSzPct val="60000"/>
              <a:buFont typeface="Arial" panose="020B0604020202020204" pitchFamily="34" charset="0"/>
              <a:buChar char="•"/>
              <a:defRPr/>
            </a:pPr>
            <a:r>
              <a:rPr lang="sk-SK" sz="1600"/>
              <a:t>21. 09. 2021 sa pripojila oblasť Talianska prostredníctvom III. vlny,</a:t>
            </a:r>
            <a:endParaRPr lang="sk-SK" sz="1600">
              <a:cs typeface="Calibri"/>
            </a:endParaRPr>
          </a:p>
          <a:p>
            <a:pPr marL="685800" lvl="2" indent="-285750">
              <a:lnSpc>
                <a:spcPct val="100000"/>
              </a:lnSpc>
              <a:spcBef>
                <a:spcPts val="600"/>
              </a:spcBef>
              <a:spcAft>
                <a:spcPts val="600"/>
              </a:spcAft>
              <a:buSzPct val="60000"/>
              <a:buFont typeface="Arial" panose="020B0604020202020204" pitchFamily="34" charset="0"/>
              <a:buChar char="•"/>
              <a:defRPr/>
            </a:pPr>
            <a:r>
              <a:rPr lang="sk-SK" sz="1600"/>
              <a:t>Slovensko a Grécko vstúpili do prevádzky prostredníctvom IV. vlny dňa 29. 11. 2022 (deň dodania 30. 11. 2022)</a:t>
            </a:r>
            <a:endParaRPr lang="en-US" sz="1600"/>
          </a:p>
        </p:txBody>
      </p:sp>
      <p:sp>
        <p:nvSpPr>
          <p:cNvPr id="8" name="AutoShape 3">
            <a:extLst>
              <a:ext uri="{FF2B5EF4-FFF2-40B4-BE49-F238E27FC236}">
                <a16:creationId xmlns:a16="http://schemas.microsoft.com/office/drawing/2014/main" id="{7D0D1AE3-564F-45F7-8A24-0C74ABC0DAAB}"/>
              </a:ext>
            </a:extLst>
          </p:cNvPr>
          <p:cNvSpPr>
            <a:spLocks noChangeAspect="1" noChangeArrowheads="1" noTextEdit="1"/>
          </p:cNvSpPr>
          <p:nvPr/>
        </p:nvSpPr>
        <p:spPr bwMode="auto">
          <a:xfrm>
            <a:off x="6435061" y="1509477"/>
            <a:ext cx="3959081" cy="450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defRPr/>
            </a:pPr>
            <a:endParaRPr lang="en-GB" sz="1350">
              <a:solidFill>
                <a:prstClr val="black"/>
              </a:solidFill>
              <a:latin typeface="Arial" panose="020B0604020202020204" pitchFamily="34" charset="0"/>
            </a:endParaRPr>
          </a:p>
        </p:txBody>
      </p:sp>
      <p:sp>
        <p:nvSpPr>
          <p:cNvPr id="2" name="BlokTextu 1">
            <a:extLst>
              <a:ext uri="{FF2B5EF4-FFF2-40B4-BE49-F238E27FC236}">
                <a16:creationId xmlns:a16="http://schemas.microsoft.com/office/drawing/2014/main" id="{60C20AD6-3D63-45EA-8BF6-9FA2E16649E0}"/>
              </a:ext>
            </a:extLst>
          </p:cNvPr>
          <p:cNvSpPr txBox="1"/>
          <p:nvPr/>
        </p:nvSpPr>
        <p:spPr>
          <a:xfrm>
            <a:off x="6095727" y="5654260"/>
            <a:ext cx="4066794" cy="230832"/>
          </a:xfrm>
          <a:prstGeom prst="rect">
            <a:avLst/>
          </a:prstGeom>
          <a:noFill/>
        </p:spPr>
        <p:txBody>
          <a:bodyPr wrap="square" rtlCol="0">
            <a:spAutoFit/>
          </a:bodyPr>
          <a:lstStyle/>
          <a:p>
            <a:pPr eaLnBrk="0" fontAlgn="base" hangingPunct="0">
              <a:spcBef>
                <a:spcPct val="0"/>
              </a:spcBef>
              <a:spcAft>
                <a:spcPct val="0"/>
              </a:spcAft>
              <a:defRPr/>
            </a:pPr>
            <a:r>
              <a:rPr lang="sk-SK" sz="900" i="1">
                <a:solidFill>
                  <a:srgbClr val="9BBB59">
                    <a:lumMod val="75000"/>
                  </a:srgbClr>
                </a:solidFill>
                <a:latin typeface="Arial" panose="020B0604020202020204" pitchFamily="34" charset="0"/>
              </a:rPr>
              <a:t>Zdroj: http://www.nemo-committee.eu/sidc</a:t>
            </a:r>
            <a:endParaRPr lang="en-GB" sz="900" i="1">
              <a:solidFill>
                <a:srgbClr val="9BBB59">
                  <a:lumMod val="75000"/>
                </a:srgbClr>
              </a:solidFill>
              <a:latin typeface="Arial" panose="020B0604020202020204" pitchFamily="34" charset="0"/>
            </a:endParaRPr>
          </a:p>
        </p:txBody>
      </p:sp>
      <p:sp>
        <p:nvSpPr>
          <p:cNvPr id="3" name="Obdĺžnik 2">
            <a:extLst>
              <a:ext uri="{FF2B5EF4-FFF2-40B4-BE49-F238E27FC236}">
                <a16:creationId xmlns:a16="http://schemas.microsoft.com/office/drawing/2014/main" id="{A1DFE42B-9339-42A1-9587-B9F74CA83FD6}"/>
              </a:ext>
            </a:extLst>
          </p:cNvPr>
          <p:cNvSpPr/>
          <p:nvPr/>
        </p:nvSpPr>
        <p:spPr>
          <a:xfrm>
            <a:off x="978408" y="109093"/>
            <a:ext cx="9079992" cy="1323439"/>
          </a:xfrm>
          <a:prstGeom prst="rect">
            <a:avLst/>
          </a:prstGeom>
        </p:spPr>
        <p:txBody>
          <a:bodyPr wrap="square" lIns="91440" tIns="45720" rIns="91440" bIns="45720" anchor="t">
            <a:spAutoFit/>
          </a:bodyPr>
          <a:lstStyle/>
          <a:p>
            <a:pPr eaLnBrk="0" fontAlgn="base" hangingPunct="0">
              <a:spcBef>
                <a:spcPct val="0"/>
              </a:spcBef>
              <a:spcAft>
                <a:spcPct val="0"/>
              </a:spcAft>
              <a:defRPr/>
            </a:pPr>
            <a:r>
              <a:rPr lang="sk-SK" sz="4000" b="1">
                <a:solidFill>
                  <a:srgbClr val="265787"/>
                </a:solidFill>
                <a:effectLst>
                  <a:outerShdw blurRad="38100" dist="38100" dir="2700000" algn="tl">
                    <a:srgbClr val="000000">
                      <a:alpha val="43137"/>
                    </a:srgbClr>
                  </a:outerShdw>
                </a:effectLst>
                <a:latin typeface="+mj-lt"/>
              </a:rPr>
              <a:t>SIDC - jednotné prepojenie vnútrodenných trhov</a:t>
            </a:r>
            <a:endParaRPr lang="sk-SK" sz="4000">
              <a:latin typeface="+mj-lt"/>
              <a:cs typeface="Calibri" panose="020F0502020204030204"/>
            </a:endParaRPr>
          </a:p>
        </p:txBody>
      </p:sp>
      <p:pic>
        <p:nvPicPr>
          <p:cNvPr id="5" name="Obrázok 4" descr="Obrázok, na ktorom je mapa&#10;&#10;Automaticky generovaný popis">
            <a:extLst>
              <a:ext uri="{FF2B5EF4-FFF2-40B4-BE49-F238E27FC236}">
                <a16:creationId xmlns:a16="http://schemas.microsoft.com/office/drawing/2014/main" id="{BC53FF20-DB1E-02D6-280F-639DA5F4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561" y="1563544"/>
            <a:ext cx="4066794" cy="4090717"/>
          </a:xfrm>
          <a:prstGeom prst="rect">
            <a:avLst/>
          </a:prstGeom>
        </p:spPr>
      </p:pic>
    </p:spTree>
    <p:extLst>
      <p:ext uri="{BB962C8B-B14F-4D97-AF65-F5344CB8AC3E}">
        <p14:creationId xmlns:p14="http://schemas.microsoft.com/office/powerpoint/2010/main" val="367440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87882" y="249383"/>
            <a:ext cx="8229600" cy="1143000"/>
          </a:xfrm>
        </p:spPr>
        <p:txBody>
          <a:bodyPr>
            <a:normAutofit/>
          </a:bodyPr>
          <a:lstStyle/>
          <a:p>
            <a:pPr>
              <a:defRPr/>
            </a:pPr>
            <a:r>
              <a:rPr lang="pl-PL" sz="4000" b="1">
                <a:solidFill>
                  <a:srgbClr val="265787"/>
                </a:solidFill>
                <a:effectLst>
                  <a:outerShdw blurRad="38100" dist="38100" dir="2700000" algn="tl">
                    <a:srgbClr val="000000">
                      <a:alpha val="43137"/>
                    </a:srgbClr>
                  </a:outerShdw>
                </a:effectLst>
                <a:ea typeface="+mn-ea"/>
                <a:cs typeface="Calibri Light" panose="020F0302020204030204"/>
              </a:rPr>
              <a:t>Základné parametre VDT</a:t>
            </a:r>
            <a:endParaRPr lang="sk-SK" sz="4000">
              <a:solidFill>
                <a:srgbClr val="000000"/>
              </a:solidFill>
              <a:ea typeface="+mn-ea"/>
              <a:cs typeface="Calibri Light" panose="020F0302020204030204"/>
            </a:endParaRPr>
          </a:p>
        </p:txBody>
      </p:sp>
      <p:sp>
        <p:nvSpPr>
          <p:cNvPr id="78851"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F3ED86-98AA-424C-AAE0-211010E7C872}" type="slidenum">
              <a:rPr lang="sk-SK" altLang="sk-SK" sz="1200">
                <a:solidFill>
                  <a:srgbClr val="898989"/>
                </a:solidFill>
              </a:rPr>
              <a:pPr>
                <a:spcBef>
                  <a:spcPct val="0"/>
                </a:spcBef>
                <a:buFontTx/>
                <a:buNone/>
              </a:pPr>
              <a:t>15</a:t>
            </a:fld>
            <a:endParaRPr lang="sk-SK" altLang="sk-SK" sz="1200">
              <a:solidFill>
                <a:srgbClr val="898989"/>
              </a:solidFill>
            </a:endParaRPr>
          </a:p>
        </p:txBody>
      </p:sp>
      <p:graphicFrame>
        <p:nvGraphicFramePr>
          <p:cNvPr id="5" name="Táblázat 4"/>
          <p:cNvGraphicFramePr>
            <a:graphicFrameLocks noGrp="1"/>
          </p:cNvGraphicFramePr>
          <p:nvPr>
            <p:extLst>
              <p:ext uri="{D42A27DB-BD31-4B8C-83A1-F6EECF244321}">
                <p14:modId xmlns:p14="http://schemas.microsoft.com/office/powerpoint/2010/main" val="3673983801"/>
              </p:ext>
            </p:extLst>
          </p:nvPr>
        </p:nvGraphicFramePr>
        <p:xfrm>
          <a:off x="1287882" y="1544642"/>
          <a:ext cx="9616236" cy="4811708"/>
        </p:xfrm>
        <a:graphic>
          <a:graphicData uri="http://schemas.openxmlformats.org/drawingml/2006/table">
            <a:tbl>
              <a:tblPr firstRow="1" firstCol="1" bandRow="1">
                <a:tableStyleId>{5C22544A-7EE6-4342-B048-85BDC9FD1C3A}</a:tableStyleId>
              </a:tblPr>
              <a:tblGrid>
                <a:gridCol w="4958339">
                  <a:extLst>
                    <a:ext uri="{9D8B030D-6E8A-4147-A177-3AD203B41FA5}">
                      <a16:colId xmlns:a16="http://schemas.microsoft.com/office/drawing/2014/main" val="20000"/>
                    </a:ext>
                  </a:extLst>
                </a:gridCol>
                <a:gridCol w="4657897">
                  <a:extLst>
                    <a:ext uri="{9D8B030D-6E8A-4147-A177-3AD203B41FA5}">
                      <a16:colId xmlns:a16="http://schemas.microsoft.com/office/drawing/2014/main" val="20001"/>
                    </a:ext>
                  </a:extLst>
                </a:gridCol>
              </a:tblGrid>
              <a:tr h="438374">
                <a:tc>
                  <a:txBody>
                    <a:bodyPr/>
                    <a:lstStyle/>
                    <a:p>
                      <a:pPr algn="ctr">
                        <a:lnSpc>
                          <a:spcPct val="110000"/>
                        </a:lnSpc>
                        <a:spcAft>
                          <a:spcPts val="0"/>
                        </a:spcAft>
                      </a:pPr>
                      <a:r>
                        <a:rPr lang="en-US" sz="2000">
                          <a:effectLst/>
                          <a:latin typeface="+mn-lt"/>
                          <a:cs typeface="Arial" panose="020B0604020202020204" pitchFamily="34" charset="0"/>
                        </a:rPr>
                        <a:t>Parameter</a:t>
                      </a:r>
                      <a:endParaRPr lang="hu-HU" sz="2000">
                        <a:effectLst/>
                        <a:latin typeface="+mn-lt"/>
                        <a:ea typeface="Calibri"/>
                        <a:cs typeface="Arial" panose="020B0604020202020204" pitchFamily="34" charset="0"/>
                      </a:endParaRPr>
                    </a:p>
                  </a:txBody>
                  <a:tcPr marL="68578" marR="68578" marT="0" marB="0"/>
                </a:tc>
                <a:tc>
                  <a:txBody>
                    <a:bodyPr/>
                    <a:lstStyle/>
                    <a:p>
                      <a:pPr algn="ctr">
                        <a:lnSpc>
                          <a:spcPct val="110000"/>
                        </a:lnSpc>
                        <a:spcAft>
                          <a:spcPts val="0"/>
                        </a:spcAft>
                      </a:pPr>
                      <a:r>
                        <a:rPr lang="sk-SK" sz="2000">
                          <a:effectLst/>
                          <a:latin typeface="+mn-lt"/>
                          <a:cs typeface="Arial" panose="020B0604020202020204" pitchFamily="34" charset="0"/>
                        </a:rPr>
                        <a:t>Hodnota</a:t>
                      </a:r>
                      <a:endParaRPr lang="hu-HU" sz="2000">
                        <a:effectLst/>
                        <a:latin typeface="+mn-lt"/>
                        <a:ea typeface="Calibri"/>
                        <a:cs typeface="Arial" panose="020B0604020202020204" pitchFamily="34" charset="0"/>
                      </a:endParaRPr>
                    </a:p>
                  </a:txBody>
                  <a:tcPr marL="68578" marR="68578" marT="0" marB="0" anchor="ctr"/>
                </a:tc>
                <a:extLst>
                  <a:ext uri="{0D108BD9-81ED-4DB2-BD59-A6C34878D82A}">
                    <a16:rowId xmlns:a16="http://schemas.microsoft.com/office/drawing/2014/main" val="10000"/>
                  </a:ext>
                </a:extLst>
              </a:tr>
              <a:tr h="438374">
                <a:tc>
                  <a:txBody>
                    <a:bodyPr/>
                    <a:lstStyle/>
                    <a:p>
                      <a:pPr algn="l">
                        <a:lnSpc>
                          <a:spcPct val="110000"/>
                        </a:lnSpc>
                        <a:spcBef>
                          <a:spcPts val="300"/>
                        </a:spcBef>
                        <a:spcAft>
                          <a:spcPts val="0"/>
                        </a:spcAft>
                      </a:pPr>
                      <a:r>
                        <a:rPr lang="sk-SK" sz="2000" b="0">
                          <a:effectLst/>
                          <a:latin typeface="+mn-lt"/>
                          <a:cs typeface="Arial" panose="020B0604020202020204" pitchFamily="34" charset="0"/>
                        </a:rPr>
                        <a:t>Časové pásmo</a:t>
                      </a:r>
                      <a:endParaRPr lang="hu-HU" sz="2000" b="0">
                        <a:effectLst/>
                        <a:latin typeface="+mn-lt"/>
                        <a:ea typeface="Calibri"/>
                        <a:cs typeface="Arial" panose="020B0604020202020204" pitchFamily="34" charset="0"/>
                      </a:endParaRPr>
                    </a:p>
                  </a:txBody>
                  <a:tcPr marL="68578" marR="68578" marT="0" marB="0"/>
                </a:tc>
                <a:tc>
                  <a:txBody>
                    <a:bodyPr/>
                    <a:lstStyle/>
                    <a:p>
                      <a:pPr algn="ctr">
                        <a:lnSpc>
                          <a:spcPct val="110000"/>
                        </a:lnSpc>
                        <a:spcBef>
                          <a:spcPts val="300"/>
                        </a:spcBef>
                        <a:spcAft>
                          <a:spcPts val="0"/>
                        </a:spcAft>
                      </a:pPr>
                      <a:r>
                        <a:rPr lang="en-US" sz="2000">
                          <a:effectLst/>
                          <a:latin typeface="+mn-lt"/>
                          <a:ea typeface="+mn-ea"/>
                          <a:cs typeface="Arial" panose="020B0604020202020204" pitchFamily="34" charset="0"/>
                        </a:rPr>
                        <a:t>CET</a:t>
                      </a:r>
                      <a:endParaRPr lang="hu-HU" sz="2000">
                        <a:effectLst/>
                        <a:latin typeface="+mn-lt"/>
                        <a:ea typeface="Calibri"/>
                        <a:cs typeface="Arial" panose="020B0604020202020204" pitchFamily="34" charset="0"/>
                      </a:endParaRPr>
                    </a:p>
                  </a:txBody>
                  <a:tcPr marL="68578" marR="68578" marT="0" marB="0" anchor="ctr"/>
                </a:tc>
                <a:extLst>
                  <a:ext uri="{0D108BD9-81ED-4DB2-BD59-A6C34878D82A}">
                    <a16:rowId xmlns:a16="http://schemas.microsoft.com/office/drawing/2014/main" val="10001"/>
                  </a:ext>
                </a:extLst>
              </a:tr>
              <a:tr h="438374">
                <a:tc>
                  <a:txBody>
                    <a:bodyPr/>
                    <a:lstStyle/>
                    <a:p>
                      <a:pPr algn="just">
                        <a:lnSpc>
                          <a:spcPct val="110000"/>
                        </a:lnSpc>
                        <a:spcAft>
                          <a:spcPts val="0"/>
                        </a:spcAft>
                      </a:pPr>
                      <a:r>
                        <a:rPr lang="sk-SK" sz="2000" b="0" noProof="0">
                          <a:effectLst/>
                          <a:latin typeface="+mn-lt"/>
                          <a:ea typeface="Calibri"/>
                          <a:cs typeface="Arial" panose="020B0604020202020204" pitchFamily="34" charset="0"/>
                        </a:rPr>
                        <a:t>Centrálna</a:t>
                      </a:r>
                      <a:r>
                        <a:rPr lang="hu-HU" sz="2000" b="0">
                          <a:effectLst/>
                          <a:latin typeface="+mn-lt"/>
                          <a:ea typeface="Calibri"/>
                          <a:cs typeface="Arial" panose="020B0604020202020204" pitchFamily="34" charset="0"/>
                        </a:rPr>
                        <a:t> </a:t>
                      </a:r>
                      <a:r>
                        <a:rPr lang="sk-SK" sz="2000" b="0" noProof="0">
                          <a:effectLst/>
                          <a:latin typeface="+mn-lt"/>
                          <a:ea typeface="Calibri"/>
                          <a:cs typeface="Arial" panose="020B0604020202020204" pitchFamily="34" charset="0"/>
                        </a:rPr>
                        <a:t>protistrana</a:t>
                      </a:r>
                    </a:p>
                  </a:txBody>
                  <a:tcPr marL="68578" marR="68578" marT="0" marB="0"/>
                </a:tc>
                <a:tc>
                  <a:txBody>
                    <a:bodyPr/>
                    <a:lstStyle/>
                    <a:p>
                      <a:pPr algn="ctr">
                        <a:lnSpc>
                          <a:spcPct val="110000"/>
                        </a:lnSpc>
                        <a:spcAft>
                          <a:spcPts val="0"/>
                        </a:spcAft>
                      </a:pPr>
                      <a:r>
                        <a:rPr lang="hu-HU" sz="2000">
                          <a:effectLst/>
                          <a:latin typeface="+mn-lt"/>
                          <a:ea typeface="Calibri"/>
                          <a:cs typeface="Arial" panose="020B0604020202020204" pitchFamily="34" charset="0"/>
                        </a:rPr>
                        <a:t>OKTE, </a:t>
                      </a:r>
                      <a:r>
                        <a:rPr lang="hu-HU" sz="2000" err="1">
                          <a:effectLst/>
                          <a:latin typeface="+mn-lt"/>
                          <a:ea typeface="Calibri"/>
                          <a:cs typeface="Arial" panose="020B0604020202020204" pitchFamily="34" charset="0"/>
                        </a:rPr>
                        <a:t>a.s</a:t>
                      </a:r>
                      <a:r>
                        <a:rPr lang="hu-HU" sz="2000">
                          <a:effectLst/>
                          <a:latin typeface="+mn-lt"/>
                          <a:ea typeface="Calibri"/>
                          <a:cs typeface="Arial" panose="020B0604020202020204" pitchFamily="34" charset="0"/>
                        </a:rPr>
                        <a:t>.</a:t>
                      </a:r>
                    </a:p>
                  </a:txBody>
                  <a:tcPr marL="68578" marR="68578" marT="0" marB="0" anchor="ctr"/>
                </a:tc>
                <a:extLst>
                  <a:ext uri="{0D108BD9-81ED-4DB2-BD59-A6C34878D82A}">
                    <a16:rowId xmlns:a16="http://schemas.microsoft.com/office/drawing/2014/main" val="10002"/>
                  </a:ext>
                </a:extLst>
              </a:tr>
              <a:tr h="438374">
                <a:tc>
                  <a:txBody>
                    <a:bodyPr/>
                    <a:lstStyle/>
                    <a:p>
                      <a:pPr algn="just">
                        <a:lnSpc>
                          <a:spcPct val="110000"/>
                        </a:lnSpc>
                        <a:spcAft>
                          <a:spcPts val="0"/>
                        </a:spcAft>
                      </a:pPr>
                      <a:r>
                        <a:rPr lang="sk-SK" sz="2000" b="0" noProof="0">
                          <a:effectLst/>
                          <a:latin typeface="+mn-lt"/>
                          <a:ea typeface="Calibri"/>
                          <a:cs typeface="Arial" panose="020B0604020202020204" pitchFamily="34" charset="0"/>
                        </a:rPr>
                        <a:t>Otvorenie</a:t>
                      </a:r>
                      <a:r>
                        <a:rPr lang="hu-HU" sz="2000" b="0">
                          <a:effectLst/>
                          <a:latin typeface="+mn-lt"/>
                          <a:ea typeface="Calibri"/>
                          <a:cs typeface="Arial" panose="020B0604020202020204" pitchFamily="34" charset="0"/>
                        </a:rPr>
                        <a:t> </a:t>
                      </a:r>
                      <a:r>
                        <a:rPr lang="sk-SK" sz="2000" b="0" noProof="0">
                          <a:effectLst/>
                          <a:latin typeface="+mn-lt"/>
                          <a:ea typeface="Calibri"/>
                          <a:cs typeface="Arial" panose="020B0604020202020204" pitchFamily="34" charset="0"/>
                        </a:rPr>
                        <a:t>príjmu</a:t>
                      </a:r>
                      <a:r>
                        <a:rPr lang="hu-HU" sz="2000" b="0">
                          <a:effectLst/>
                          <a:latin typeface="+mn-lt"/>
                          <a:ea typeface="Calibri"/>
                          <a:cs typeface="Arial" panose="020B0604020202020204" pitchFamily="34" charset="0"/>
                        </a:rPr>
                        <a:t> </a:t>
                      </a:r>
                      <a:r>
                        <a:rPr lang="sk-SK" sz="2000" b="0" noProof="0">
                          <a:effectLst/>
                          <a:latin typeface="+mn-lt"/>
                          <a:ea typeface="Calibri"/>
                          <a:cs typeface="Arial" panose="020B0604020202020204" pitchFamily="34" charset="0"/>
                        </a:rPr>
                        <a:t>objednávok</a:t>
                      </a:r>
                    </a:p>
                  </a:txBody>
                  <a:tcPr marL="68578" marR="68578" marT="0" marB="0"/>
                </a:tc>
                <a:tc>
                  <a:txBody>
                    <a:bodyPr/>
                    <a:lstStyle/>
                    <a:p>
                      <a:pPr algn="ctr">
                        <a:lnSpc>
                          <a:spcPct val="110000"/>
                        </a:lnSpc>
                        <a:spcAft>
                          <a:spcPts val="0"/>
                        </a:spcAft>
                      </a:pPr>
                      <a:r>
                        <a:rPr lang="hu-HU" sz="2000">
                          <a:effectLst/>
                          <a:latin typeface="+mn-lt"/>
                          <a:ea typeface="Calibri"/>
                          <a:cs typeface="Arial" panose="020B0604020202020204" pitchFamily="34" charset="0"/>
                        </a:rPr>
                        <a:t>15:00</a:t>
                      </a:r>
                    </a:p>
                  </a:txBody>
                  <a:tcPr marL="68578" marR="68578" marT="0" marB="0" anchor="ctr"/>
                </a:tc>
                <a:extLst>
                  <a:ext uri="{0D108BD9-81ED-4DB2-BD59-A6C34878D82A}">
                    <a16:rowId xmlns:a16="http://schemas.microsoft.com/office/drawing/2014/main" val="10003"/>
                  </a:ext>
                </a:extLst>
              </a:tr>
              <a:tr h="438374">
                <a:tc>
                  <a:txBody>
                    <a:bodyPr/>
                    <a:lstStyle/>
                    <a:p>
                      <a:pPr algn="just">
                        <a:lnSpc>
                          <a:spcPct val="110000"/>
                        </a:lnSpc>
                        <a:spcBef>
                          <a:spcPts val="300"/>
                        </a:spcBef>
                        <a:spcAft>
                          <a:spcPts val="0"/>
                        </a:spcAft>
                      </a:pPr>
                      <a:r>
                        <a:rPr lang="sk-SK" sz="2000" b="0">
                          <a:effectLst/>
                          <a:latin typeface="+mn-lt"/>
                          <a:cs typeface="Arial" panose="020B0604020202020204" pitchFamily="34" charset="0"/>
                        </a:rPr>
                        <a:t>Obchodná perióda</a:t>
                      </a:r>
                    </a:p>
                  </a:txBody>
                  <a:tcPr marL="68578" marR="68578" marT="0" marB="0"/>
                </a:tc>
                <a:tc>
                  <a:txBody>
                    <a:bodyPr/>
                    <a:lstStyle/>
                    <a:p>
                      <a:pPr algn="ctr">
                        <a:lnSpc>
                          <a:spcPct val="110000"/>
                        </a:lnSpc>
                        <a:spcBef>
                          <a:spcPts val="300"/>
                        </a:spcBef>
                        <a:spcAft>
                          <a:spcPts val="0"/>
                        </a:spcAft>
                      </a:pPr>
                      <a:r>
                        <a:rPr lang="hu-HU" sz="2000">
                          <a:effectLst/>
                          <a:latin typeface="+mn-lt"/>
                          <a:ea typeface="Calibri"/>
                          <a:cs typeface="Arial" panose="020B0604020202020204" pitchFamily="34" charset="0"/>
                        </a:rPr>
                        <a:t>60 a 15 minút</a:t>
                      </a:r>
                    </a:p>
                  </a:txBody>
                  <a:tcPr marL="68578" marR="68578" marT="0" marB="0" anchor="ctr"/>
                </a:tc>
                <a:extLst>
                  <a:ext uri="{0D108BD9-81ED-4DB2-BD59-A6C34878D82A}">
                    <a16:rowId xmlns:a16="http://schemas.microsoft.com/office/drawing/2014/main" val="10004"/>
                  </a:ext>
                </a:extLst>
              </a:tr>
              <a:tr h="844331">
                <a:tc>
                  <a:txBody>
                    <a:bodyPr/>
                    <a:lstStyle/>
                    <a:p>
                      <a:pPr algn="just">
                        <a:lnSpc>
                          <a:spcPct val="110000"/>
                        </a:lnSpc>
                        <a:spcAft>
                          <a:spcPts val="0"/>
                        </a:spcAft>
                      </a:pPr>
                      <a:r>
                        <a:rPr lang="sk-SK" sz="2000" b="0" noProof="0">
                          <a:effectLst/>
                          <a:latin typeface="+mn-lt"/>
                          <a:cs typeface="Arial" panose="020B0604020202020204" pitchFamily="34" charset="0"/>
                        </a:rPr>
                        <a:t>Uzávierka</a:t>
                      </a:r>
                      <a:r>
                        <a:rPr lang="en-US" sz="2000" b="0">
                          <a:effectLst/>
                          <a:latin typeface="+mn-lt"/>
                          <a:cs typeface="Arial" panose="020B0604020202020204" pitchFamily="34" charset="0"/>
                        </a:rPr>
                        <a:t> </a:t>
                      </a:r>
                      <a:r>
                        <a:rPr lang="sk-SK" sz="2000" b="0" noProof="0">
                          <a:effectLst/>
                          <a:latin typeface="+mn-lt"/>
                          <a:cs typeface="Arial" panose="020B0604020202020204" pitchFamily="34" charset="0"/>
                        </a:rPr>
                        <a:t>príjmu</a:t>
                      </a:r>
                      <a:r>
                        <a:rPr lang="en-US" sz="2000" b="0">
                          <a:effectLst/>
                          <a:latin typeface="+mn-lt"/>
                          <a:cs typeface="Arial" panose="020B0604020202020204" pitchFamily="34" charset="0"/>
                        </a:rPr>
                        <a:t> </a:t>
                      </a:r>
                      <a:r>
                        <a:rPr lang="sk-SK" sz="2000" b="0" noProof="0">
                          <a:effectLst/>
                          <a:latin typeface="+mn-lt"/>
                          <a:cs typeface="Arial" panose="020B0604020202020204" pitchFamily="34" charset="0"/>
                        </a:rPr>
                        <a:t>objednávok</a:t>
                      </a:r>
                    </a:p>
                  </a:txBody>
                  <a:tcPr marL="68578" marR="68578" marT="0" marB="0"/>
                </a:tc>
                <a:tc>
                  <a:txBody>
                    <a:bodyPr/>
                    <a:lstStyle/>
                    <a:p>
                      <a:pPr algn="ctr">
                        <a:lnSpc>
                          <a:spcPct val="110000"/>
                        </a:lnSpc>
                        <a:spcAft>
                          <a:spcPts val="0"/>
                        </a:spcAft>
                      </a:pPr>
                      <a:r>
                        <a:rPr lang="pl-PL" sz="2000">
                          <a:effectLst/>
                          <a:latin typeface="+mn-lt"/>
                          <a:cs typeface="Arial" panose="020B0604020202020204" pitchFamily="34" charset="0"/>
                        </a:rPr>
                        <a:t>30 minút pred začiatkom obchodnej periódy</a:t>
                      </a:r>
                    </a:p>
                  </a:txBody>
                  <a:tcPr marL="68578" marR="68578" marT="0" marB="0" anchor="ctr"/>
                </a:tc>
                <a:extLst>
                  <a:ext uri="{0D108BD9-81ED-4DB2-BD59-A6C34878D82A}">
                    <a16:rowId xmlns:a16="http://schemas.microsoft.com/office/drawing/2014/main" val="10005"/>
                  </a:ext>
                </a:extLst>
              </a:tr>
              <a:tr h="440772">
                <a:tc>
                  <a:txBody>
                    <a:bodyPr/>
                    <a:lstStyle/>
                    <a:p>
                      <a:pPr algn="just">
                        <a:lnSpc>
                          <a:spcPct val="110000"/>
                        </a:lnSpc>
                        <a:spcAft>
                          <a:spcPts val="0"/>
                        </a:spcAft>
                      </a:pPr>
                      <a:r>
                        <a:rPr lang="sk-SK" sz="2000" b="0">
                          <a:effectLst/>
                          <a:latin typeface="+mn-lt"/>
                          <a:cs typeface="Arial" panose="020B0604020202020204" pitchFamily="34" charset="0"/>
                        </a:rPr>
                        <a:t>Obchodné jednotky</a:t>
                      </a:r>
                    </a:p>
                  </a:txBody>
                  <a:tcPr marL="68578" marR="68578" marT="0" marB="0"/>
                </a:tc>
                <a:tc>
                  <a:txBody>
                    <a:bodyPr/>
                    <a:lstStyle/>
                    <a:p>
                      <a:pPr algn="ctr">
                        <a:lnSpc>
                          <a:spcPct val="110000"/>
                        </a:lnSpc>
                        <a:spcAft>
                          <a:spcPts val="0"/>
                        </a:spcAft>
                      </a:pPr>
                      <a:r>
                        <a:rPr lang="sk-SK" sz="2000">
                          <a:effectLst/>
                          <a:latin typeface="+mn-lt"/>
                          <a:cs typeface="Arial" panose="020B0604020202020204" pitchFamily="34" charset="0"/>
                        </a:rPr>
                        <a:t>MW, </a:t>
                      </a:r>
                      <a:r>
                        <a:rPr lang="en-US" sz="2000">
                          <a:effectLst/>
                          <a:latin typeface="+mn-lt"/>
                          <a:cs typeface="Arial" panose="020B0604020202020204" pitchFamily="34" charset="0"/>
                        </a:rPr>
                        <a:t>€</a:t>
                      </a:r>
                      <a:endParaRPr lang="hu-HU" sz="2000">
                        <a:effectLst/>
                        <a:latin typeface="+mn-lt"/>
                        <a:ea typeface="Calibri"/>
                        <a:cs typeface="Arial" panose="020B0604020202020204" pitchFamily="34" charset="0"/>
                      </a:endParaRPr>
                    </a:p>
                  </a:txBody>
                  <a:tcPr marL="68578" marR="68578" marT="0" marB="0" anchor="ctr"/>
                </a:tc>
                <a:extLst>
                  <a:ext uri="{0D108BD9-81ED-4DB2-BD59-A6C34878D82A}">
                    <a16:rowId xmlns:a16="http://schemas.microsoft.com/office/drawing/2014/main" val="10006"/>
                  </a:ext>
                </a:extLst>
              </a:tr>
              <a:tr h="438374">
                <a:tc>
                  <a:txBody>
                    <a:bodyPr/>
                    <a:lstStyle/>
                    <a:p>
                      <a:pPr algn="just">
                        <a:lnSpc>
                          <a:spcPct val="110000"/>
                        </a:lnSpc>
                        <a:spcAft>
                          <a:spcPts val="0"/>
                        </a:spcAft>
                      </a:pPr>
                      <a:r>
                        <a:rPr lang="sk-SK" sz="2000" b="0">
                          <a:effectLst/>
                          <a:latin typeface="+mn-lt"/>
                          <a:cs typeface="Arial" panose="020B0604020202020204" pitchFamily="34" charset="0"/>
                        </a:rPr>
                        <a:t>Desatinné miesta (cena)</a:t>
                      </a:r>
                      <a:endParaRPr lang="hu-HU" sz="2000" b="0">
                        <a:effectLst/>
                        <a:latin typeface="+mn-lt"/>
                        <a:ea typeface="Calibri"/>
                        <a:cs typeface="Arial" panose="020B0604020202020204" pitchFamily="34" charset="0"/>
                      </a:endParaRPr>
                    </a:p>
                  </a:txBody>
                  <a:tcPr marL="68578" marR="68578" marT="0" marB="0"/>
                </a:tc>
                <a:tc>
                  <a:txBody>
                    <a:bodyPr/>
                    <a:lstStyle/>
                    <a:p>
                      <a:pPr algn="ctr">
                        <a:lnSpc>
                          <a:spcPct val="110000"/>
                        </a:lnSpc>
                        <a:spcAft>
                          <a:spcPts val="0"/>
                        </a:spcAft>
                      </a:pPr>
                      <a:r>
                        <a:rPr lang="en-US" sz="2000">
                          <a:effectLst/>
                          <a:latin typeface="+mn-lt"/>
                          <a:cs typeface="Arial" panose="020B0604020202020204" pitchFamily="34" charset="0"/>
                        </a:rPr>
                        <a:t>0.01€/MW</a:t>
                      </a:r>
                      <a:r>
                        <a:rPr lang="sk-SK" sz="2000">
                          <a:effectLst/>
                          <a:latin typeface="+mn-lt"/>
                          <a:cs typeface="Arial" panose="020B0604020202020204" pitchFamily="34" charset="0"/>
                        </a:rPr>
                        <a:t>h</a:t>
                      </a:r>
                      <a:endParaRPr lang="hu-HU" sz="2000">
                        <a:effectLst/>
                        <a:latin typeface="+mn-lt"/>
                        <a:ea typeface="Calibri"/>
                        <a:cs typeface="Arial" panose="020B0604020202020204" pitchFamily="34" charset="0"/>
                      </a:endParaRPr>
                    </a:p>
                  </a:txBody>
                  <a:tcPr marL="68578" marR="68578" marT="0" marB="0" anchor="ctr"/>
                </a:tc>
                <a:extLst>
                  <a:ext uri="{0D108BD9-81ED-4DB2-BD59-A6C34878D82A}">
                    <a16:rowId xmlns:a16="http://schemas.microsoft.com/office/drawing/2014/main" val="10007"/>
                  </a:ext>
                </a:extLst>
              </a:tr>
              <a:tr h="438374">
                <a:tc>
                  <a:txBody>
                    <a:bodyPr/>
                    <a:lstStyle/>
                    <a:p>
                      <a:pPr algn="just">
                        <a:lnSpc>
                          <a:spcPct val="110000"/>
                        </a:lnSpc>
                        <a:spcAft>
                          <a:spcPts val="0"/>
                        </a:spcAft>
                      </a:pPr>
                      <a:r>
                        <a:rPr lang="en-US" sz="2000" b="0">
                          <a:effectLst/>
                          <a:latin typeface="+mn-lt"/>
                          <a:cs typeface="Arial" panose="020B0604020202020204" pitchFamily="34" charset="0"/>
                        </a:rPr>
                        <a:t>Min/Max </a:t>
                      </a:r>
                      <a:r>
                        <a:rPr lang="sk-SK" sz="2000" b="0">
                          <a:effectLst/>
                          <a:latin typeface="+mn-lt"/>
                          <a:cs typeface="Arial" panose="020B0604020202020204" pitchFamily="34" charset="0"/>
                        </a:rPr>
                        <a:t>cena</a:t>
                      </a:r>
                      <a:endParaRPr lang="hu-HU" sz="2000" b="0">
                        <a:effectLst/>
                        <a:latin typeface="+mn-lt"/>
                        <a:ea typeface="Calibri"/>
                        <a:cs typeface="Arial" panose="020B0604020202020204" pitchFamily="34" charset="0"/>
                      </a:endParaRPr>
                    </a:p>
                  </a:txBody>
                  <a:tcPr marL="68578" marR="68578" marT="0" marB="0"/>
                </a:tc>
                <a:tc>
                  <a:txBody>
                    <a:bodyPr/>
                    <a:lstStyle/>
                    <a:p>
                      <a:pPr algn="ctr">
                        <a:lnSpc>
                          <a:spcPct val="110000"/>
                        </a:lnSpc>
                        <a:spcAft>
                          <a:spcPts val="0"/>
                        </a:spcAft>
                      </a:pPr>
                      <a:r>
                        <a:rPr lang="en-US" sz="2000">
                          <a:effectLst/>
                          <a:latin typeface="+mn-lt"/>
                          <a:cs typeface="Arial" panose="020B0604020202020204" pitchFamily="34" charset="0"/>
                        </a:rPr>
                        <a:t>-9999 €/MW</a:t>
                      </a:r>
                      <a:r>
                        <a:rPr lang="sk-SK" sz="2000">
                          <a:effectLst/>
                          <a:latin typeface="+mn-lt"/>
                          <a:cs typeface="Arial" panose="020B0604020202020204" pitchFamily="34" charset="0"/>
                        </a:rPr>
                        <a:t>h</a:t>
                      </a:r>
                      <a:r>
                        <a:rPr lang="en-US" sz="2000">
                          <a:effectLst/>
                          <a:latin typeface="+mn-lt"/>
                          <a:cs typeface="Arial" panose="020B0604020202020204" pitchFamily="34" charset="0"/>
                        </a:rPr>
                        <a:t>; 9999</a:t>
                      </a:r>
                      <a:r>
                        <a:rPr lang="sk-SK" sz="2000">
                          <a:effectLst/>
                          <a:latin typeface="+mn-lt"/>
                          <a:cs typeface="Arial" panose="020B0604020202020204" pitchFamily="34" charset="0"/>
                        </a:rPr>
                        <a:t> </a:t>
                      </a:r>
                      <a:r>
                        <a:rPr lang="en-US" sz="2000">
                          <a:effectLst/>
                          <a:latin typeface="+mn-lt"/>
                          <a:cs typeface="Arial" panose="020B0604020202020204" pitchFamily="34" charset="0"/>
                        </a:rPr>
                        <a:t>€/MW</a:t>
                      </a:r>
                      <a:r>
                        <a:rPr lang="sk-SK" sz="2000">
                          <a:effectLst/>
                          <a:latin typeface="+mn-lt"/>
                          <a:cs typeface="Arial" panose="020B0604020202020204" pitchFamily="34" charset="0"/>
                        </a:rPr>
                        <a:t>h</a:t>
                      </a:r>
                      <a:endParaRPr lang="en-US" sz="2000">
                        <a:effectLst/>
                        <a:latin typeface="+mn-lt"/>
                        <a:cs typeface="Arial" panose="020B0604020202020204" pitchFamily="34" charset="0"/>
                      </a:endParaRPr>
                    </a:p>
                  </a:txBody>
                  <a:tcPr marL="68578" marR="68578" marT="0" marB="0" anchor="ctr"/>
                </a:tc>
                <a:extLst>
                  <a:ext uri="{0D108BD9-81ED-4DB2-BD59-A6C34878D82A}">
                    <a16:rowId xmlns:a16="http://schemas.microsoft.com/office/drawing/2014/main" val="10008"/>
                  </a:ext>
                </a:extLst>
              </a:tr>
              <a:tr h="457987">
                <a:tc>
                  <a:txBody>
                    <a:bodyPr/>
                    <a:lstStyle/>
                    <a:p>
                      <a:pPr algn="just">
                        <a:lnSpc>
                          <a:spcPct val="110000"/>
                        </a:lnSpc>
                        <a:spcBef>
                          <a:spcPts val="300"/>
                        </a:spcBef>
                        <a:spcAft>
                          <a:spcPts val="0"/>
                        </a:spcAft>
                      </a:pPr>
                      <a:r>
                        <a:rPr lang="sk-SK" sz="2000" b="0" noProof="0">
                          <a:effectLst/>
                          <a:latin typeface="+mn-lt"/>
                          <a:ea typeface="Calibri"/>
                          <a:cs typeface="Arial" panose="020B0604020202020204" pitchFamily="34" charset="0"/>
                        </a:rPr>
                        <a:t>Min/Max</a:t>
                      </a:r>
                      <a:r>
                        <a:rPr lang="hu-HU" sz="2000" b="0">
                          <a:effectLst/>
                          <a:latin typeface="+mn-lt"/>
                          <a:ea typeface="Calibri"/>
                          <a:cs typeface="Arial" panose="020B0604020202020204" pitchFamily="34" charset="0"/>
                        </a:rPr>
                        <a:t> </a:t>
                      </a:r>
                      <a:r>
                        <a:rPr lang="sk-SK" sz="2000" b="0" noProof="0">
                          <a:effectLst/>
                          <a:latin typeface="+mn-lt"/>
                          <a:ea typeface="Calibri"/>
                          <a:cs typeface="Arial" panose="020B0604020202020204" pitchFamily="34" charset="0"/>
                        </a:rPr>
                        <a:t>množstvo</a:t>
                      </a:r>
                    </a:p>
                  </a:txBody>
                  <a:tcPr marL="68578" marR="68578" marT="0" marB="0"/>
                </a:tc>
                <a:tc>
                  <a:txBody>
                    <a:bodyPr/>
                    <a:lstStyle/>
                    <a:p>
                      <a:pPr algn="ctr">
                        <a:lnSpc>
                          <a:spcPct val="110000"/>
                        </a:lnSpc>
                        <a:spcBef>
                          <a:spcPts val="300"/>
                        </a:spcBef>
                        <a:spcAft>
                          <a:spcPts val="0"/>
                        </a:spcAft>
                      </a:pPr>
                      <a:r>
                        <a:rPr lang="hu-HU" sz="2000">
                          <a:effectLst/>
                          <a:latin typeface="+mn-lt"/>
                          <a:ea typeface="Calibri"/>
                          <a:cs typeface="Arial" panose="020B0604020202020204" pitchFamily="34" charset="0"/>
                        </a:rPr>
                        <a:t>0,1 MW/999 MW</a:t>
                      </a:r>
                    </a:p>
                  </a:txBody>
                  <a:tcPr marL="68578" marR="68578" marT="0" marB="0" anchor="ct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3A4F2B-632A-C39A-6822-F2CDFF1BEC1A}"/>
              </a:ext>
            </a:extLst>
          </p:cNvPr>
          <p:cNvSpPr>
            <a:spLocks noGrp="1"/>
          </p:cNvSpPr>
          <p:nvPr>
            <p:ph type="title"/>
          </p:nvPr>
        </p:nvSpPr>
        <p:spPr>
          <a:xfrm>
            <a:off x="838200" y="0"/>
            <a:ext cx="10515600" cy="1325563"/>
          </a:xfrm>
        </p:spPr>
        <p:txBody>
          <a:bodyPr>
            <a:normAutofit/>
          </a:bodyPr>
          <a:lstStyle/>
          <a:p>
            <a:r>
              <a:rPr lang="sk-SK" sz="4000" b="1">
                <a:solidFill>
                  <a:srgbClr val="265787"/>
                </a:solidFill>
                <a:effectLst>
                  <a:outerShdw blurRad="38100" dist="38100" dir="2700000" algn="tl">
                    <a:srgbClr val="000000">
                      <a:alpha val="43137"/>
                    </a:srgbClr>
                  </a:outerShdw>
                </a:effectLst>
                <a:ea typeface="+mn-ea"/>
                <a:cs typeface="+mn-cs"/>
              </a:rPr>
              <a:t>Typy objednávok</a:t>
            </a:r>
          </a:p>
        </p:txBody>
      </p:sp>
      <p:sp>
        <p:nvSpPr>
          <p:cNvPr id="3" name="Zástupný objekt pre obsah 2">
            <a:extLst>
              <a:ext uri="{FF2B5EF4-FFF2-40B4-BE49-F238E27FC236}">
                <a16:creationId xmlns:a16="http://schemas.microsoft.com/office/drawing/2014/main" id="{9C4E7FC9-FBB4-CAF4-AC5D-B3E3DAF62AD4}"/>
              </a:ext>
            </a:extLst>
          </p:cNvPr>
          <p:cNvSpPr>
            <a:spLocks noGrp="1"/>
          </p:cNvSpPr>
          <p:nvPr>
            <p:ph idx="1"/>
          </p:nvPr>
        </p:nvSpPr>
        <p:spPr>
          <a:xfrm>
            <a:off x="838200" y="1062318"/>
            <a:ext cx="10515600" cy="5526741"/>
          </a:xfrm>
        </p:spPr>
        <p:txBody>
          <a:bodyPr vert="horz" lIns="91440" tIns="45720" rIns="91440" bIns="45720" rtlCol="0" anchor="t">
            <a:normAutofit/>
          </a:bodyPr>
          <a:lstStyle/>
          <a:p>
            <a:pPr marL="0" indent="0" algn="l" rtl="0" fontAlgn="base">
              <a:buNone/>
            </a:pPr>
            <a:r>
              <a:rPr lang="sk-SK" b="1" dirty="0">
                <a:solidFill>
                  <a:srgbClr val="1F4E79"/>
                </a:solidFill>
                <a:effectLst>
                  <a:outerShdw blurRad="38100" dist="38100" dir="2700000" algn="tl">
                    <a:srgbClr val="000000">
                      <a:alpha val="43137"/>
                    </a:srgbClr>
                  </a:outerShdw>
                </a:effectLst>
                <a:latin typeface="+mj-lt"/>
              </a:rPr>
              <a:t>Obchodovateľnými produktmi sú: </a:t>
            </a:r>
            <a:r>
              <a:rPr lang="en-US" b="1" dirty="0">
                <a:solidFill>
                  <a:srgbClr val="1F4E79"/>
                </a:solidFill>
                <a:effectLst>
                  <a:outerShdw blurRad="38100" dist="38100" dir="2700000" algn="tl">
                    <a:srgbClr val="000000">
                      <a:alpha val="43137"/>
                    </a:srgbClr>
                  </a:outerShdw>
                </a:effectLst>
                <a:latin typeface="+mj-lt"/>
              </a:rPr>
              <a:t>​</a:t>
            </a:r>
            <a:endParaRPr lang="sk-SK" dirty="0"/>
          </a:p>
          <a:p>
            <a:pPr marL="342900" indent="-342900" algn="l" rtl="0" fontAlgn="base">
              <a:buFont typeface="+mj-lt"/>
              <a:buAutoNum type="alphaUcPeriod"/>
            </a:pPr>
            <a:r>
              <a:rPr lang="sk-SK" sz="2000" b="0" i="0" u="none" strike="noStrike" dirty="0">
                <a:solidFill>
                  <a:srgbClr val="000000"/>
                </a:solidFill>
                <a:effectLst/>
                <a:latin typeface="Calibri"/>
                <a:ea typeface="Calibri"/>
                <a:cs typeface="Calibri"/>
              </a:rPr>
              <a:t>jednoduché objednávky s dĺžkou periódy 60 minút, </a:t>
            </a:r>
            <a:r>
              <a:rPr lang="en-US" sz="2000" b="0" i="0" dirty="0">
                <a:solidFill>
                  <a:srgbClr val="000000"/>
                </a:solidFill>
                <a:effectLst/>
                <a:latin typeface="Calibri"/>
                <a:ea typeface="Calibri"/>
                <a:cs typeface="Calibri"/>
              </a:rPr>
              <a:t>​</a:t>
            </a:r>
          </a:p>
          <a:p>
            <a:pPr algn="l" rtl="0" fontAlgn="base">
              <a:buFont typeface="+mj-lt"/>
              <a:buAutoNum type="alphaUcPeriod"/>
            </a:pPr>
            <a:r>
              <a:rPr lang="sk-SK" sz="2000" b="0" i="0" u="none" strike="noStrike" dirty="0">
                <a:solidFill>
                  <a:srgbClr val="000000"/>
                </a:solidFill>
                <a:effectLst/>
                <a:latin typeface="Calibri"/>
                <a:ea typeface="Calibri"/>
                <a:cs typeface="Calibri"/>
              </a:rPr>
              <a:t>  jednoduché objednávky s dĺžkou periódy 15 minút,</a:t>
            </a:r>
            <a:r>
              <a:rPr lang="en-US" sz="2000" b="0" i="0" dirty="0">
                <a:solidFill>
                  <a:srgbClr val="000000"/>
                </a:solidFill>
                <a:effectLst/>
                <a:latin typeface="Calibri"/>
                <a:ea typeface="Calibri"/>
                <a:cs typeface="Calibri"/>
              </a:rPr>
              <a:t>​</a:t>
            </a:r>
          </a:p>
          <a:p>
            <a:pPr fontAlgn="base">
              <a:buFont typeface="+mj-lt"/>
              <a:buAutoNum type="alphaUcPeriod"/>
            </a:pPr>
            <a:r>
              <a:rPr lang="sk-SK" sz="2000" dirty="0">
                <a:solidFill>
                  <a:srgbClr val="000000"/>
                </a:solidFill>
                <a:latin typeface="Calibri"/>
                <a:ea typeface="Calibri"/>
                <a:cs typeface="Calibri"/>
              </a:rPr>
              <a:t> </a:t>
            </a:r>
            <a:r>
              <a:rPr lang="sk-SK" sz="2000" b="0" i="0" u="none" strike="noStrike" dirty="0">
                <a:solidFill>
                  <a:srgbClr val="000000"/>
                </a:solidFill>
                <a:effectLst/>
                <a:latin typeface="Calibri"/>
                <a:ea typeface="Calibri"/>
                <a:cs typeface="Calibri"/>
              </a:rPr>
              <a:t> blokové objednávky na viacero obchodných periód s dĺžkou jednej periódy 60 minút. </a:t>
            </a:r>
            <a:r>
              <a:rPr lang="en-US" sz="1800" b="0" i="0" dirty="0">
                <a:solidFill>
                  <a:srgbClr val="000000"/>
                </a:solidFill>
                <a:effectLst/>
                <a:latin typeface="Calibri"/>
                <a:ea typeface="Calibri"/>
                <a:cs typeface="Calibri"/>
              </a:rPr>
              <a:t>​</a:t>
            </a:r>
            <a:endParaRPr lang="en-US" dirty="0">
              <a:solidFill>
                <a:srgbClr val="000000"/>
              </a:solidFill>
              <a:latin typeface="Arial"/>
              <a:cs typeface="Arial"/>
            </a:endParaRPr>
          </a:p>
          <a:p>
            <a:pPr marL="0" indent="0">
              <a:buNone/>
            </a:pPr>
            <a:endParaRPr lang="sk-SK" b="1" dirty="0">
              <a:solidFill>
                <a:srgbClr val="1F4E79"/>
              </a:solidFill>
              <a:effectLst>
                <a:outerShdw blurRad="38100" dist="38100" dir="2700000" algn="tl">
                  <a:srgbClr val="000000">
                    <a:alpha val="43137"/>
                  </a:srgbClr>
                </a:outerShdw>
              </a:effectLst>
              <a:latin typeface="+mj-lt"/>
            </a:endParaRPr>
          </a:p>
          <a:p>
            <a:pPr marL="0" indent="0">
              <a:buNone/>
            </a:pPr>
            <a:r>
              <a:rPr lang="sk-SK" b="1" dirty="0">
                <a:solidFill>
                  <a:srgbClr val="1F4E79"/>
                </a:solidFill>
                <a:effectLst>
                  <a:outerShdw blurRad="38100" dist="38100" dir="2700000" algn="tl">
                    <a:srgbClr val="000000">
                      <a:alpha val="43137"/>
                    </a:srgbClr>
                  </a:outerShdw>
                </a:effectLst>
                <a:latin typeface="+mj-lt"/>
              </a:rPr>
              <a:t>Indikácie</a:t>
            </a:r>
            <a:r>
              <a:rPr lang="sk-SK" i="0" u="none" strike="noStrike" dirty="0">
                <a:solidFill>
                  <a:srgbClr val="1F4E79"/>
                </a:solidFill>
                <a:effectLst>
                  <a:outerShdw blurRad="38100" dist="38100" dir="2700000" algn="tl">
                    <a:srgbClr val="000000">
                      <a:alpha val="43137"/>
                    </a:srgbClr>
                  </a:outerShdw>
                </a:effectLst>
                <a:latin typeface="+mj-lt"/>
              </a:rPr>
              <a:t> </a:t>
            </a:r>
            <a:r>
              <a:rPr lang="sk-SK" b="1" i="0" u="none" strike="noStrike" dirty="0">
                <a:solidFill>
                  <a:srgbClr val="1F4E79"/>
                </a:solidFill>
                <a:effectLst>
                  <a:outerShdw blurRad="38100" dist="38100" dir="2700000" algn="tl">
                    <a:srgbClr val="000000">
                      <a:alpha val="43137"/>
                    </a:srgbClr>
                  </a:outerShdw>
                </a:effectLst>
                <a:latin typeface="+mj-lt"/>
              </a:rPr>
              <a:t>objednávok</a:t>
            </a:r>
            <a:r>
              <a:rPr lang="sk-SK" i="0" dirty="0">
                <a:solidFill>
                  <a:srgbClr val="000000"/>
                </a:solidFill>
                <a:effectLst>
                  <a:outerShdw blurRad="38100" dist="38100" dir="2700000" algn="tl">
                    <a:srgbClr val="000000">
                      <a:alpha val="43137"/>
                    </a:srgbClr>
                  </a:outerShdw>
                </a:effectLst>
                <a:latin typeface="+mj-lt"/>
              </a:rPr>
              <a:t>​</a:t>
            </a:r>
            <a:endParaRPr lang="sk-SK" dirty="0">
              <a:latin typeface="Arial" panose="020B0604020202020204" pitchFamily="34" charset="0"/>
              <a:cs typeface="Arial" panose="020B0604020202020204" pitchFamily="34" charset="0"/>
            </a:endParaRPr>
          </a:p>
          <a:p>
            <a:pPr marL="0" indent="0" algn="just" rtl="0" fontAlgn="base">
              <a:buNone/>
            </a:pPr>
            <a:r>
              <a:rPr lang="sk-SK" sz="2000" b="0" i="0" u="none" strike="noStrike" dirty="0">
                <a:solidFill>
                  <a:srgbClr val="000000"/>
                </a:solidFill>
                <a:effectLst/>
                <a:latin typeface="Calibri"/>
                <a:ea typeface="Calibri"/>
                <a:cs typeface="Calibri"/>
              </a:rPr>
              <a:t>Objednávke môže účastník KT priradiť indikáciu pre okamžité párovanie a/alebo nedeliteľnosť objemu: </a:t>
            </a:r>
            <a:r>
              <a:rPr lang="en-US" sz="2000" b="0" i="0" dirty="0">
                <a:solidFill>
                  <a:srgbClr val="000000"/>
                </a:solidFill>
                <a:effectLst/>
                <a:latin typeface="Calibri"/>
                <a:ea typeface="Calibri"/>
                <a:cs typeface="Calibri"/>
              </a:rPr>
              <a:t>​</a:t>
            </a:r>
          </a:p>
          <a:p>
            <a:pPr algn="just" rtl="0" fontAlgn="base">
              <a:buFont typeface="Arial" panose="020B0604020202020204" pitchFamily="34" charset="0"/>
              <a:buChar char="•"/>
            </a:pPr>
            <a:r>
              <a:rPr lang="sk-SK" sz="2000" b="0" i="0" u="none" strike="noStrike" dirty="0">
                <a:solidFill>
                  <a:srgbClr val="000000"/>
                </a:solidFill>
                <a:effectLst/>
                <a:latin typeface="Calibri"/>
                <a:ea typeface="Calibri"/>
                <a:cs typeface="Calibri"/>
              </a:rPr>
              <a:t>IOC (</a:t>
            </a:r>
            <a:r>
              <a:rPr lang="sk-SK" sz="2000" b="0" i="0" u="none" strike="noStrike" dirty="0" err="1">
                <a:solidFill>
                  <a:srgbClr val="000000"/>
                </a:solidFill>
                <a:effectLst/>
                <a:latin typeface="Calibri"/>
                <a:ea typeface="Calibri"/>
                <a:cs typeface="Calibri"/>
              </a:rPr>
              <a:t>Immediate</a:t>
            </a:r>
            <a:r>
              <a:rPr lang="sk-SK" sz="2000" b="0" i="0" u="none" strike="noStrike" dirty="0">
                <a:solidFill>
                  <a:srgbClr val="000000"/>
                </a:solidFill>
                <a:effectLst/>
                <a:latin typeface="Calibri"/>
                <a:ea typeface="Calibri"/>
                <a:cs typeface="Calibri"/>
              </a:rPr>
              <a:t> or </a:t>
            </a:r>
            <a:r>
              <a:rPr lang="sk-SK" sz="2000" b="0" i="0" u="none" strike="noStrike" dirty="0" err="1">
                <a:solidFill>
                  <a:srgbClr val="000000"/>
                </a:solidFill>
                <a:effectLst/>
                <a:latin typeface="Calibri"/>
                <a:ea typeface="Calibri"/>
                <a:cs typeface="Calibri"/>
              </a:rPr>
              <a:t>Cancel</a:t>
            </a:r>
            <a:r>
              <a:rPr lang="sk-SK" sz="2000" b="0" i="0" u="none" strike="noStrike" dirty="0">
                <a:solidFill>
                  <a:srgbClr val="000000"/>
                </a:solidFill>
                <a:effectLst/>
                <a:latin typeface="Calibri"/>
                <a:ea typeface="Calibri"/>
                <a:cs typeface="Calibri"/>
              </a:rPr>
              <a:t>) - objednávka musí byť párovaná okamžite a môže byť zobchodovaná čiastočne, deliteľne. </a:t>
            </a:r>
            <a:r>
              <a:rPr lang="en-US" sz="2000" b="0" i="0" dirty="0">
                <a:solidFill>
                  <a:srgbClr val="000000"/>
                </a:solidFill>
                <a:effectLst/>
                <a:latin typeface="Calibri"/>
                <a:ea typeface="Calibri"/>
                <a:cs typeface="Calibri"/>
              </a:rPr>
              <a:t>​</a:t>
            </a:r>
          </a:p>
          <a:p>
            <a:pPr algn="just" rtl="0" fontAlgn="base">
              <a:buFont typeface="Arial" panose="020B0604020202020204" pitchFamily="34" charset="0"/>
              <a:buChar char="•"/>
            </a:pPr>
            <a:r>
              <a:rPr lang="sk-SK" sz="2000" b="0" i="0" u="none" strike="noStrike" dirty="0">
                <a:solidFill>
                  <a:srgbClr val="000000"/>
                </a:solidFill>
                <a:effectLst/>
                <a:latin typeface="Calibri"/>
                <a:ea typeface="Calibri"/>
                <a:cs typeface="Calibri"/>
              </a:rPr>
              <a:t>FOK (</a:t>
            </a:r>
            <a:r>
              <a:rPr lang="sk-SK" sz="2000" b="0" i="0" u="none" strike="noStrike" dirty="0" err="1">
                <a:solidFill>
                  <a:srgbClr val="000000"/>
                </a:solidFill>
                <a:effectLst/>
                <a:latin typeface="Calibri"/>
                <a:ea typeface="Calibri"/>
                <a:cs typeface="Calibri"/>
              </a:rPr>
              <a:t>Fill</a:t>
            </a:r>
            <a:r>
              <a:rPr lang="sk-SK" sz="2000" b="0" i="0" u="none" strike="noStrike" dirty="0">
                <a:solidFill>
                  <a:srgbClr val="000000"/>
                </a:solidFill>
                <a:effectLst/>
                <a:latin typeface="Calibri"/>
                <a:ea typeface="Calibri"/>
                <a:cs typeface="Calibri"/>
              </a:rPr>
              <a:t> or </a:t>
            </a:r>
            <a:r>
              <a:rPr lang="sk-SK" sz="2000" b="0" i="0" u="none" strike="noStrike" dirty="0" err="1">
                <a:solidFill>
                  <a:srgbClr val="000000"/>
                </a:solidFill>
                <a:effectLst/>
                <a:latin typeface="Calibri"/>
                <a:ea typeface="Calibri"/>
                <a:cs typeface="Calibri"/>
              </a:rPr>
              <a:t>Kill</a:t>
            </a:r>
            <a:r>
              <a:rPr lang="sk-SK" sz="2000" b="0" i="0" u="none" strike="noStrike" dirty="0">
                <a:solidFill>
                  <a:srgbClr val="000000"/>
                </a:solidFill>
                <a:effectLst/>
                <a:latin typeface="Calibri"/>
                <a:ea typeface="Calibri"/>
                <a:cs typeface="Calibri"/>
              </a:rPr>
              <a:t>) - objednávka musí byť párovaná okamžite a môže byť zobchodovaná len úplne, nedeliteľne. </a:t>
            </a:r>
            <a:r>
              <a:rPr lang="en-US" sz="2000" b="0" i="0" dirty="0">
                <a:solidFill>
                  <a:srgbClr val="000000"/>
                </a:solidFill>
                <a:effectLst/>
                <a:latin typeface="Calibri"/>
                <a:ea typeface="Calibri"/>
                <a:cs typeface="Calibri"/>
              </a:rPr>
              <a:t>​</a:t>
            </a:r>
          </a:p>
          <a:p>
            <a:pPr algn="just" rtl="0" fontAlgn="base">
              <a:buFont typeface="Arial" panose="020B0604020202020204" pitchFamily="34" charset="0"/>
              <a:buChar char="•"/>
            </a:pPr>
            <a:r>
              <a:rPr lang="sk-SK" sz="2000" b="0" i="0" u="none" strike="noStrike" dirty="0">
                <a:solidFill>
                  <a:srgbClr val="000000"/>
                </a:solidFill>
                <a:effectLst/>
                <a:latin typeface="Calibri"/>
                <a:ea typeface="Calibri"/>
                <a:cs typeface="Calibri"/>
              </a:rPr>
              <a:t>Bloková objednávka má automaticky priradenú indikáciu pre nedeliteľnosť objemu AON (</a:t>
            </a:r>
            <a:r>
              <a:rPr lang="sk-SK" sz="2000" b="0" i="0" u="none" strike="noStrike" dirty="0" err="1">
                <a:solidFill>
                  <a:srgbClr val="000000"/>
                </a:solidFill>
                <a:effectLst/>
                <a:latin typeface="Calibri"/>
                <a:ea typeface="Calibri"/>
                <a:cs typeface="Calibri"/>
              </a:rPr>
              <a:t>All</a:t>
            </a:r>
            <a:r>
              <a:rPr lang="sk-SK" sz="2000" b="0" i="0" u="none" strike="noStrike" dirty="0">
                <a:solidFill>
                  <a:srgbClr val="000000"/>
                </a:solidFill>
                <a:effectLst/>
                <a:latin typeface="Calibri"/>
                <a:ea typeface="Calibri"/>
                <a:cs typeface="Calibri"/>
              </a:rPr>
              <a:t> or </a:t>
            </a:r>
            <a:r>
              <a:rPr lang="sk-SK" sz="2000" b="0" i="0" u="none" strike="noStrike" dirty="0" err="1">
                <a:solidFill>
                  <a:srgbClr val="000000"/>
                </a:solidFill>
                <a:effectLst/>
                <a:latin typeface="Calibri"/>
                <a:ea typeface="Calibri"/>
                <a:cs typeface="Calibri"/>
              </a:rPr>
              <a:t>None</a:t>
            </a:r>
            <a:r>
              <a:rPr lang="sk-SK" sz="2000" b="0" i="0" u="none" strike="noStrike" dirty="0">
                <a:solidFill>
                  <a:srgbClr val="000000"/>
                </a:solidFill>
                <a:effectLst/>
                <a:latin typeface="Calibri"/>
                <a:ea typeface="Calibri"/>
                <a:cs typeface="Calibri"/>
              </a:rPr>
              <a:t>) a musí byť zobchodovaná len úplne, nedeliteľne.</a:t>
            </a:r>
            <a:r>
              <a:rPr lang="en-US" sz="2000" b="0" i="0" dirty="0">
                <a:solidFill>
                  <a:srgbClr val="000000"/>
                </a:solidFill>
                <a:effectLst/>
                <a:latin typeface="Calibri"/>
                <a:ea typeface="Calibri"/>
                <a:cs typeface="Calibri"/>
              </a:rPr>
              <a:t>​</a:t>
            </a:r>
          </a:p>
          <a:p>
            <a:endParaRPr lang="sk-SK" dirty="0"/>
          </a:p>
        </p:txBody>
      </p:sp>
    </p:spTree>
    <p:extLst>
      <p:ext uri="{BB962C8B-B14F-4D97-AF65-F5344CB8AC3E}">
        <p14:creationId xmlns:p14="http://schemas.microsoft.com/office/powerpoint/2010/main" val="90955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CD2328-3261-9DE5-774D-351595490D60}"/>
              </a:ext>
            </a:extLst>
          </p:cNvPr>
          <p:cNvSpPr>
            <a:spLocks noGrp="1"/>
          </p:cNvSpPr>
          <p:nvPr>
            <p:ph type="title"/>
          </p:nvPr>
        </p:nvSpPr>
        <p:spPr>
          <a:xfrm>
            <a:off x="838200" y="0"/>
            <a:ext cx="10515600" cy="1325563"/>
          </a:xfrm>
        </p:spPr>
        <p:txBody>
          <a:bodyPr>
            <a:normAutofit/>
          </a:bodyPr>
          <a:lstStyle/>
          <a:p>
            <a:r>
              <a:rPr lang="sk-SK" sz="4000" b="1">
                <a:solidFill>
                  <a:srgbClr val="265787"/>
                </a:solidFill>
                <a:effectLst>
                  <a:outerShdw blurRad="38100" dist="38100" dir="2700000" algn="tl">
                    <a:srgbClr val="000000">
                      <a:alpha val="43137"/>
                    </a:srgbClr>
                  </a:outerShdw>
                </a:effectLst>
                <a:ea typeface="+mn-ea"/>
                <a:cs typeface="+mn-cs"/>
              </a:rPr>
              <a:t>Párovanie objednávok na VDT​</a:t>
            </a:r>
          </a:p>
        </p:txBody>
      </p:sp>
      <p:sp>
        <p:nvSpPr>
          <p:cNvPr id="3" name="Zástupný objekt pre obsah 2">
            <a:extLst>
              <a:ext uri="{FF2B5EF4-FFF2-40B4-BE49-F238E27FC236}">
                <a16:creationId xmlns:a16="http://schemas.microsoft.com/office/drawing/2014/main" id="{66DA8D99-9999-AFD8-7C15-6B431DF33BBD}"/>
              </a:ext>
            </a:extLst>
          </p:cNvPr>
          <p:cNvSpPr>
            <a:spLocks noGrp="1"/>
          </p:cNvSpPr>
          <p:nvPr>
            <p:ph idx="1"/>
          </p:nvPr>
        </p:nvSpPr>
        <p:spPr>
          <a:xfrm>
            <a:off x="540026" y="1055887"/>
            <a:ext cx="10515600" cy="5553635"/>
          </a:xfrm>
        </p:spPr>
        <p:txBody>
          <a:bodyPr vert="horz" lIns="91440" tIns="45720" rIns="91440" bIns="45720" rtlCol="0" anchor="t">
            <a:normAutofit fontScale="92500" lnSpcReduction="10000"/>
          </a:bodyPr>
          <a:lstStyle/>
          <a:p>
            <a:pPr marL="0" indent="0" algn="just" rtl="0" fontAlgn="base">
              <a:buNone/>
            </a:pPr>
            <a:r>
              <a:rPr lang="sk-SK" sz="2600" b="1" i="0" u="none" strike="noStrike">
                <a:solidFill>
                  <a:srgbClr val="000000"/>
                </a:solidFill>
                <a:effectLst/>
              </a:rPr>
              <a:t>Párovanie objednávok</a:t>
            </a:r>
            <a:r>
              <a:rPr lang="en-US" sz="2600" b="0" i="0">
                <a:solidFill>
                  <a:srgbClr val="000000"/>
                </a:solidFill>
                <a:effectLst/>
              </a:rPr>
              <a:t>​</a:t>
            </a:r>
          </a:p>
          <a:p>
            <a:pPr lvl="1" algn="just" fontAlgn="base"/>
            <a:r>
              <a:rPr lang="sk-SK" sz="2200" b="1" i="0" u="none" strike="noStrike">
                <a:solidFill>
                  <a:srgbClr val="000000"/>
                </a:solidFill>
                <a:effectLst/>
              </a:rPr>
              <a:t>samostatne</a:t>
            </a:r>
            <a:r>
              <a:rPr lang="sk-SK" sz="2200" b="0" i="0" u="none" strike="noStrike">
                <a:solidFill>
                  <a:srgbClr val="000000"/>
                </a:solidFill>
                <a:effectLst/>
              </a:rPr>
              <a:t> jednoduché a </a:t>
            </a:r>
            <a:r>
              <a:rPr lang="sk-SK" sz="2200" b="1" i="0" u="none" strike="noStrike">
                <a:solidFill>
                  <a:srgbClr val="000000"/>
                </a:solidFill>
                <a:effectLst/>
              </a:rPr>
              <a:t>samostatne</a:t>
            </a:r>
            <a:r>
              <a:rPr lang="sk-SK" sz="2200" b="0" i="0" u="none" strike="noStrike">
                <a:solidFill>
                  <a:srgbClr val="000000"/>
                </a:solidFill>
                <a:effectLst/>
              </a:rPr>
              <a:t> blokové objednávky = dve knihy objednávok</a:t>
            </a:r>
            <a:r>
              <a:rPr lang="sk-SK" sz="2200" b="0" i="0">
                <a:solidFill>
                  <a:srgbClr val="000000"/>
                </a:solidFill>
                <a:effectLst/>
              </a:rPr>
              <a:t>​</a:t>
            </a:r>
            <a:endParaRPr lang="sk-SK" sz="2200" b="0" i="0">
              <a:solidFill>
                <a:srgbClr val="000000"/>
              </a:solidFill>
              <a:effectLst/>
              <a:ea typeface="Calibri"/>
              <a:cs typeface="Calibri"/>
            </a:endParaRPr>
          </a:p>
          <a:p>
            <a:pPr marL="457200" lvl="1" indent="0" algn="just" fontAlgn="base">
              <a:buNone/>
            </a:pPr>
            <a:endParaRPr lang="sk-SK" sz="2200" b="0" i="0">
              <a:solidFill>
                <a:srgbClr val="000000"/>
              </a:solidFill>
              <a:effectLst/>
            </a:endParaRPr>
          </a:p>
          <a:p>
            <a:pPr lvl="1" algn="just" fontAlgn="base"/>
            <a:r>
              <a:rPr lang="sk-SK" sz="2200" b="0" i="0" u="none" strike="noStrike">
                <a:solidFill>
                  <a:srgbClr val="000000"/>
                </a:solidFill>
                <a:effectLst/>
              </a:rPr>
              <a:t>algoritmus vyhodnotenia </a:t>
            </a:r>
            <a:r>
              <a:rPr lang="sk-SK" sz="2200" b="0" i="0" u="none" strike="noStrike" err="1">
                <a:solidFill>
                  <a:srgbClr val="000000"/>
                </a:solidFill>
                <a:effectLst/>
              </a:rPr>
              <a:t>vnútrodenného</a:t>
            </a:r>
            <a:r>
              <a:rPr lang="sk-SK" sz="2200" b="0" i="0" u="none" strike="noStrike">
                <a:solidFill>
                  <a:srgbClr val="000000"/>
                </a:solidFill>
                <a:effectLst/>
              </a:rPr>
              <a:t> </a:t>
            </a:r>
            <a:r>
              <a:rPr lang="sk-SK" sz="2200">
                <a:solidFill>
                  <a:srgbClr val="000000"/>
                </a:solidFill>
              </a:rPr>
              <a:t>priebežného trhu</a:t>
            </a:r>
            <a:r>
              <a:rPr lang="sk-SK" sz="2200" b="0" i="0" u="none" strike="noStrike">
                <a:solidFill>
                  <a:srgbClr val="000000"/>
                </a:solidFill>
                <a:effectLst/>
              </a:rPr>
              <a:t> prijíma objednávky a priebežne ich páruje s protismernými objednávkami podľa kritéria ceny, časovej známky a voliteľnej indikácie</a:t>
            </a:r>
            <a:r>
              <a:rPr lang="sk-SK" sz="2200" b="0" i="0">
                <a:solidFill>
                  <a:srgbClr val="000000"/>
                </a:solidFill>
                <a:effectLst/>
              </a:rPr>
              <a:t>​</a:t>
            </a:r>
            <a:endParaRPr lang="sk-SK" sz="2200" b="0" i="0">
              <a:solidFill>
                <a:srgbClr val="000000"/>
              </a:solidFill>
              <a:effectLst/>
              <a:ea typeface="Calibri"/>
              <a:cs typeface="Calibri"/>
            </a:endParaRPr>
          </a:p>
          <a:p>
            <a:pPr lvl="1" algn="just" fontAlgn="base"/>
            <a:endParaRPr lang="sk-SK" sz="2200" b="0" i="0">
              <a:solidFill>
                <a:srgbClr val="000000"/>
              </a:solidFill>
              <a:effectLst/>
            </a:endParaRPr>
          </a:p>
          <a:p>
            <a:pPr lvl="1" algn="just" fontAlgn="base"/>
            <a:r>
              <a:rPr lang="sk-SK" sz="2200" b="0" i="0" u="none" strike="noStrike">
                <a:solidFill>
                  <a:srgbClr val="000000"/>
                </a:solidFill>
                <a:effectLst/>
              </a:rPr>
              <a:t>párovanie objednávok algoritmom vyhodnotenia </a:t>
            </a:r>
            <a:r>
              <a:rPr lang="sk-SK" sz="2200" b="0" i="0" u="none" strike="noStrike" err="1">
                <a:solidFill>
                  <a:srgbClr val="000000"/>
                </a:solidFill>
                <a:effectLst/>
              </a:rPr>
              <a:t>vnútrodenného</a:t>
            </a:r>
            <a:r>
              <a:rPr lang="sk-SK" sz="2200" b="0" i="0" u="none" strike="noStrike">
                <a:solidFill>
                  <a:srgbClr val="000000"/>
                </a:solidFill>
                <a:effectLst/>
              </a:rPr>
              <a:t> trhu môže byť organizované v nasledujúcich režimoch:</a:t>
            </a:r>
            <a:r>
              <a:rPr lang="sk-SK" sz="2200" b="0" i="0">
                <a:solidFill>
                  <a:srgbClr val="000000"/>
                </a:solidFill>
                <a:effectLst/>
              </a:rPr>
              <a:t>​</a:t>
            </a:r>
            <a:endParaRPr lang="sk-SK" sz="2200" b="0" i="0">
              <a:solidFill>
                <a:srgbClr val="000000"/>
              </a:solidFill>
              <a:effectLst/>
              <a:ea typeface="Calibri"/>
              <a:cs typeface="Calibri"/>
            </a:endParaRPr>
          </a:p>
          <a:p>
            <a:pPr lvl="3" algn="just" fontAlgn="base"/>
            <a:r>
              <a:rPr lang="sk-SK" sz="2100" b="0" i="0" u="none" strike="noStrike">
                <a:solidFill>
                  <a:srgbClr val="000000"/>
                </a:solidFill>
                <a:effectLst/>
              </a:rPr>
              <a:t>režim úplného koordinovaného párovania, pri ktorom prebieha spoločné párovanie všetkých obchodných oblastí v rámci jednotného prepojeného </a:t>
            </a:r>
            <a:r>
              <a:rPr lang="sk-SK" sz="2100" b="0" i="0" u="none" strike="noStrike" err="1">
                <a:solidFill>
                  <a:srgbClr val="000000"/>
                </a:solidFill>
                <a:effectLst/>
              </a:rPr>
              <a:t>vnútrodenného</a:t>
            </a:r>
            <a:r>
              <a:rPr lang="sk-SK" sz="2100" b="0" i="0" u="none" strike="noStrike">
                <a:solidFill>
                  <a:srgbClr val="000000"/>
                </a:solidFill>
                <a:effectLst/>
              </a:rPr>
              <a:t> trhu</a:t>
            </a:r>
            <a:r>
              <a:rPr lang="sk-SK" sz="2100" b="0" i="0">
                <a:solidFill>
                  <a:srgbClr val="000000"/>
                </a:solidFill>
                <a:effectLst/>
              </a:rPr>
              <a:t>​</a:t>
            </a:r>
            <a:endParaRPr lang="sk-SK" sz="2100" b="0" i="0">
              <a:solidFill>
                <a:srgbClr val="000000"/>
              </a:solidFill>
              <a:effectLst/>
              <a:ea typeface="Calibri"/>
              <a:cs typeface="Calibri"/>
            </a:endParaRPr>
          </a:p>
          <a:p>
            <a:pPr lvl="3" algn="just" fontAlgn="base"/>
            <a:r>
              <a:rPr lang="sk-SK" sz="2100" b="0" i="0" u="none" strike="noStrike">
                <a:solidFill>
                  <a:srgbClr val="000000"/>
                </a:solidFill>
                <a:effectLst/>
              </a:rPr>
              <a:t>režim samostatného párovania, pri ktorom prebieha samostatné párovanie slovenskej obchodnej oblasti</a:t>
            </a:r>
            <a:r>
              <a:rPr lang="en-US" sz="2100" b="0" i="0">
                <a:solidFill>
                  <a:srgbClr val="000000"/>
                </a:solidFill>
                <a:effectLst/>
              </a:rPr>
              <a:t>​</a:t>
            </a:r>
            <a:endParaRPr lang="en-US" sz="2100" b="0" i="0">
              <a:solidFill>
                <a:srgbClr val="000000"/>
              </a:solidFill>
              <a:effectLst/>
              <a:ea typeface="Calibri"/>
              <a:cs typeface="Calibri"/>
            </a:endParaRPr>
          </a:p>
          <a:p>
            <a:pPr marL="0" indent="0" algn="just" rtl="0" fontAlgn="base">
              <a:buNone/>
            </a:pPr>
            <a:r>
              <a:rPr lang="sk-SK" sz="2600" b="1" i="0" u="none" strike="noStrike">
                <a:solidFill>
                  <a:srgbClr val="000000"/>
                </a:solidFill>
                <a:effectLst/>
              </a:rPr>
              <a:t>Kritériá pre párovanie</a:t>
            </a:r>
            <a:r>
              <a:rPr lang="sk-SK" sz="2600" b="0" i="0">
                <a:solidFill>
                  <a:srgbClr val="000000"/>
                </a:solidFill>
                <a:effectLst/>
              </a:rPr>
              <a:t>​</a:t>
            </a:r>
            <a:endParaRPr lang="sk-SK" sz="2600" b="0" i="0">
              <a:solidFill>
                <a:srgbClr val="000000"/>
              </a:solidFill>
              <a:effectLst/>
              <a:ea typeface="Calibri"/>
              <a:cs typeface="Calibri"/>
            </a:endParaRPr>
          </a:p>
          <a:p>
            <a:pPr lvl="1" algn="just" fontAlgn="base"/>
            <a:r>
              <a:rPr lang="sk-SK" sz="2200" b="0" i="0" u="none" strike="noStrike">
                <a:solidFill>
                  <a:srgbClr val="000000"/>
                </a:solidFill>
                <a:effectLst/>
              </a:rPr>
              <a:t>Typ objednávky – nákup / predaj</a:t>
            </a:r>
            <a:r>
              <a:rPr lang="sk-SK" sz="2200" b="0" i="0">
                <a:solidFill>
                  <a:srgbClr val="000000"/>
                </a:solidFill>
                <a:effectLst/>
              </a:rPr>
              <a:t>​</a:t>
            </a:r>
            <a:endParaRPr lang="sk-SK" sz="2200" b="0" i="0">
              <a:solidFill>
                <a:srgbClr val="000000"/>
              </a:solidFill>
              <a:effectLst/>
              <a:ea typeface="Calibri"/>
              <a:cs typeface="Calibri"/>
            </a:endParaRPr>
          </a:p>
          <a:p>
            <a:pPr lvl="1" algn="just" fontAlgn="base"/>
            <a:r>
              <a:rPr lang="sk-SK" sz="2200" b="0" i="0" u="none" strike="noStrike">
                <a:solidFill>
                  <a:srgbClr val="000000"/>
                </a:solidFill>
                <a:effectLst/>
              </a:rPr>
              <a:t>Cena</a:t>
            </a:r>
            <a:r>
              <a:rPr lang="sk-SK" sz="2200" b="0" i="0">
                <a:solidFill>
                  <a:srgbClr val="000000"/>
                </a:solidFill>
                <a:effectLst/>
              </a:rPr>
              <a:t>​</a:t>
            </a:r>
            <a:endParaRPr lang="sk-SK" sz="2200" b="0" i="0">
              <a:solidFill>
                <a:srgbClr val="000000"/>
              </a:solidFill>
              <a:effectLst/>
              <a:ea typeface="Calibri"/>
              <a:cs typeface="Calibri"/>
            </a:endParaRPr>
          </a:p>
          <a:p>
            <a:pPr lvl="1" algn="just" fontAlgn="base"/>
            <a:r>
              <a:rPr lang="sk-SK" sz="2200" b="0" i="0" u="none" strike="noStrike">
                <a:solidFill>
                  <a:srgbClr val="000000"/>
                </a:solidFill>
                <a:effectLst/>
              </a:rPr>
              <a:t>Čas zadania objednávky</a:t>
            </a:r>
            <a:r>
              <a:rPr lang="sk-SK" sz="2200" b="0" i="0">
                <a:solidFill>
                  <a:srgbClr val="000000"/>
                </a:solidFill>
                <a:effectLst/>
              </a:rPr>
              <a:t>​</a:t>
            </a:r>
            <a:endParaRPr lang="sk-SK" sz="2200" b="0" i="0">
              <a:solidFill>
                <a:srgbClr val="000000"/>
              </a:solidFill>
              <a:effectLst/>
              <a:ea typeface="Calibri"/>
              <a:cs typeface="Calibri"/>
            </a:endParaRPr>
          </a:p>
          <a:p>
            <a:pPr algn="just"/>
            <a:endParaRPr lang="sk-SK"/>
          </a:p>
        </p:txBody>
      </p:sp>
    </p:spTree>
    <p:extLst>
      <p:ext uri="{BB962C8B-B14F-4D97-AF65-F5344CB8AC3E}">
        <p14:creationId xmlns:p14="http://schemas.microsoft.com/office/powerpoint/2010/main" val="358714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B89534-E24B-AE96-D09B-747F22115BB3}"/>
              </a:ext>
            </a:extLst>
          </p:cNvPr>
          <p:cNvSpPr>
            <a:spLocks noGrp="1"/>
          </p:cNvSpPr>
          <p:nvPr>
            <p:ph type="title"/>
          </p:nvPr>
        </p:nvSpPr>
        <p:spPr/>
        <p:txBody>
          <a:bodyPr>
            <a:normAutofit/>
          </a:bodyPr>
          <a:lstStyle/>
          <a:p>
            <a:r>
              <a:rPr lang="sk-SK" sz="4000" b="1">
                <a:solidFill>
                  <a:srgbClr val="265787"/>
                </a:solidFill>
                <a:effectLst>
                  <a:outerShdw blurRad="38100" dist="38100" dir="2700000" algn="tl">
                    <a:srgbClr val="000000">
                      <a:alpha val="43137"/>
                    </a:srgbClr>
                  </a:outerShdw>
                </a:effectLst>
                <a:ea typeface="+mn-ea"/>
                <a:cs typeface="+mn-cs"/>
              </a:rPr>
              <a:t>Vnútrodenný aukčný trh (IDA)</a:t>
            </a:r>
            <a:endParaRPr lang="en-US" sz="4000" b="1">
              <a:solidFill>
                <a:srgbClr val="265787"/>
              </a:solidFill>
              <a:effectLst>
                <a:outerShdw blurRad="38100" dist="38100" dir="2700000" algn="tl">
                  <a:srgbClr val="000000">
                    <a:alpha val="43137"/>
                  </a:srgbClr>
                </a:outerShdw>
              </a:effectLst>
              <a:ea typeface="+mn-ea"/>
              <a:cs typeface="+mn-cs"/>
            </a:endParaRPr>
          </a:p>
        </p:txBody>
      </p:sp>
      <p:sp>
        <p:nvSpPr>
          <p:cNvPr id="3" name="Zástupný objekt pre obsah 2">
            <a:extLst>
              <a:ext uri="{FF2B5EF4-FFF2-40B4-BE49-F238E27FC236}">
                <a16:creationId xmlns:a16="http://schemas.microsoft.com/office/drawing/2014/main" id="{F401E248-737C-9087-5540-938D1DD55681}"/>
              </a:ext>
            </a:extLst>
          </p:cNvPr>
          <p:cNvSpPr>
            <a:spLocks noGrp="1"/>
          </p:cNvSpPr>
          <p:nvPr>
            <p:ph idx="1"/>
          </p:nvPr>
        </p:nvSpPr>
        <p:spPr>
          <a:xfrm>
            <a:off x="838200" y="1537301"/>
            <a:ext cx="10515600" cy="4351338"/>
          </a:xfrm>
        </p:spPr>
        <p:txBody>
          <a:bodyPr vert="horz" lIns="91440" tIns="45720" rIns="91440" bIns="45720" rtlCol="0" anchor="t">
            <a:normAutofit/>
          </a:bodyPr>
          <a:lstStyle/>
          <a:p>
            <a:pPr algn="just"/>
            <a:r>
              <a:rPr lang="sk-SK" sz="2400">
                <a:cs typeface="Calibri"/>
              </a:rPr>
              <a:t>Spustenie projektu vnútrodenných aukcií v Európe dňa 13. 06. 2024</a:t>
            </a:r>
          </a:p>
          <a:p>
            <a:pPr algn="just"/>
            <a:r>
              <a:rPr lang="en-US" sz="2400"/>
              <a:t>Je </a:t>
            </a:r>
            <a:r>
              <a:rPr lang="en-US" sz="2400" err="1"/>
              <a:t>súčasťou</a:t>
            </a:r>
            <a:r>
              <a:rPr lang="en-US" sz="2400"/>
              <a:t> SIDC (Single </a:t>
            </a:r>
            <a:r>
              <a:rPr lang="en-US" sz="2400" err="1"/>
              <a:t>IntraDay</a:t>
            </a:r>
            <a:r>
              <a:rPr lang="en-US" sz="2400"/>
              <a:t> Coupling) a </a:t>
            </a:r>
            <a:r>
              <a:rPr lang="en-US" sz="2400" err="1"/>
              <a:t>dopĺňa</a:t>
            </a:r>
            <a:r>
              <a:rPr lang="en-US" sz="2400"/>
              <a:t> </a:t>
            </a:r>
            <a:r>
              <a:rPr lang="en-US" sz="2400" err="1"/>
              <a:t>trh</a:t>
            </a:r>
            <a:r>
              <a:rPr lang="en-US" sz="2400"/>
              <a:t> SIDC, </a:t>
            </a:r>
            <a:r>
              <a:rPr lang="en-US" sz="2400" err="1"/>
              <a:t>ktorý</a:t>
            </a:r>
            <a:r>
              <a:rPr lang="en-US" sz="2400"/>
              <a:t> je </a:t>
            </a:r>
            <a:r>
              <a:rPr lang="en-US" sz="2400" err="1"/>
              <a:t>založený</a:t>
            </a:r>
            <a:r>
              <a:rPr lang="en-US" sz="2400"/>
              <a:t> </a:t>
            </a:r>
            <a:r>
              <a:rPr lang="en-US" sz="2400" err="1"/>
              <a:t>na</a:t>
            </a:r>
            <a:r>
              <a:rPr lang="en-US" sz="2400"/>
              <a:t> </a:t>
            </a:r>
            <a:r>
              <a:rPr lang="en-US" sz="2400" err="1"/>
              <a:t>kontinuálnej</a:t>
            </a:r>
            <a:r>
              <a:rPr lang="en-US" sz="2400"/>
              <a:t> </a:t>
            </a:r>
            <a:r>
              <a:rPr lang="en-US" sz="2400" err="1"/>
              <a:t>metóde</a:t>
            </a:r>
            <a:r>
              <a:rPr lang="en-US" sz="2400"/>
              <a:t> </a:t>
            </a:r>
            <a:r>
              <a:rPr lang="en-US" sz="2400" err="1"/>
              <a:t>obchodovania</a:t>
            </a:r>
            <a:r>
              <a:rPr lang="en-US" sz="2400"/>
              <a:t>.</a:t>
            </a:r>
            <a:r>
              <a:rPr lang="sk-SK" sz="2400"/>
              <a:t> </a:t>
            </a:r>
            <a:r>
              <a:rPr lang="en-US" sz="2400" err="1"/>
              <a:t>Zavedením</a:t>
            </a:r>
            <a:r>
              <a:rPr lang="en-US" sz="2400"/>
              <a:t> je </a:t>
            </a:r>
            <a:r>
              <a:rPr lang="en-US" sz="2400" err="1"/>
              <a:t>dosiahnutá</a:t>
            </a:r>
            <a:r>
              <a:rPr lang="en-US" sz="2400"/>
              <a:t> </a:t>
            </a:r>
            <a:r>
              <a:rPr lang="en-US" sz="2400" err="1"/>
              <a:t>harmonizácia</a:t>
            </a:r>
            <a:r>
              <a:rPr lang="en-US" sz="2400"/>
              <a:t> </a:t>
            </a:r>
            <a:r>
              <a:rPr lang="en-US" sz="2400" err="1"/>
              <a:t>výpočtu</a:t>
            </a:r>
            <a:r>
              <a:rPr lang="en-US" sz="2400"/>
              <a:t> a </a:t>
            </a:r>
            <a:r>
              <a:rPr lang="en-US" sz="2400" err="1"/>
              <a:t>prideľovania</a:t>
            </a:r>
            <a:r>
              <a:rPr lang="en-US" sz="2400"/>
              <a:t> </a:t>
            </a:r>
            <a:r>
              <a:rPr lang="en-US" sz="2400" err="1"/>
              <a:t>cezhraničných</a:t>
            </a:r>
            <a:r>
              <a:rPr lang="en-US" sz="2400"/>
              <a:t> </a:t>
            </a:r>
            <a:r>
              <a:rPr lang="en-US" sz="2400" err="1"/>
              <a:t>kapacít</a:t>
            </a:r>
            <a:r>
              <a:rPr lang="en-US" sz="2400"/>
              <a:t>.</a:t>
            </a:r>
            <a:endParaRPr lang="sk-SK" sz="2400">
              <a:cs typeface="Calibri"/>
            </a:endParaRPr>
          </a:p>
          <a:p>
            <a:pPr algn="just"/>
            <a:r>
              <a:rPr lang="sk-SK" sz="2400"/>
              <a:t>Počas priebehu vnútrodennej aukcie je </a:t>
            </a:r>
            <a:r>
              <a:rPr lang="sk-SK" sz="2400" b="1"/>
              <a:t>pozastavené</a:t>
            </a:r>
            <a:r>
              <a:rPr lang="sk-SK" sz="2400"/>
              <a:t> </a:t>
            </a:r>
            <a:r>
              <a:rPr lang="sk-SK" sz="2400" b="1"/>
              <a:t>cezhraničné</a:t>
            </a:r>
            <a:r>
              <a:rPr lang="sk-SK" sz="2400"/>
              <a:t> obchodovanie  na vnútrodennom priebežnom trhu, pričom účastníkom trhu je umožnené zadať objednávky do vnútrodennej aukcie. </a:t>
            </a:r>
            <a:endParaRPr lang="sk-SK" sz="2400">
              <a:ea typeface="Calibri"/>
              <a:cs typeface="Calibri"/>
            </a:endParaRPr>
          </a:p>
          <a:p>
            <a:endParaRPr lang="en-US" sz="2800"/>
          </a:p>
          <a:p>
            <a:pPr marL="0" indent="0">
              <a:buNone/>
            </a:pPr>
            <a:endParaRPr lang="en-US"/>
          </a:p>
        </p:txBody>
      </p:sp>
      <p:pic>
        <p:nvPicPr>
          <p:cNvPr id="5" name="Obrázok 4">
            <a:extLst>
              <a:ext uri="{FF2B5EF4-FFF2-40B4-BE49-F238E27FC236}">
                <a16:creationId xmlns:a16="http://schemas.microsoft.com/office/drawing/2014/main" id="{61B6823D-7C3C-09F9-28ED-B42C30F7D6FF}"/>
              </a:ext>
            </a:extLst>
          </p:cNvPr>
          <p:cNvPicPr>
            <a:picLocks noChangeAspect="1"/>
          </p:cNvPicPr>
          <p:nvPr/>
        </p:nvPicPr>
        <p:blipFill>
          <a:blip r:embed="rId2"/>
          <a:stretch>
            <a:fillRect/>
          </a:stretch>
        </p:blipFill>
        <p:spPr>
          <a:xfrm>
            <a:off x="835514" y="4297070"/>
            <a:ext cx="10783330" cy="1216165"/>
          </a:xfrm>
          <a:prstGeom prst="rect">
            <a:avLst/>
          </a:prstGeom>
        </p:spPr>
      </p:pic>
    </p:spTree>
    <p:extLst>
      <p:ext uri="{BB962C8B-B14F-4D97-AF65-F5344CB8AC3E}">
        <p14:creationId xmlns:p14="http://schemas.microsoft.com/office/powerpoint/2010/main" val="181466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7552" y="404814"/>
            <a:ext cx="9234361" cy="936625"/>
          </a:xfrm>
        </p:spPr>
        <p:txBody>
          <a:bodyPr/>
          <a:lstStyle/>
          <a:p>
            <a:pPr>
              <a:defRPr/>
            </a:pPr>
            <a:r>
              <a:rPr lang="sk-SK" sz="4000" b="1">
                <a:solidFill>
                  <a:srgbClr val="265787"/>
                </a:solidFill>
                <a:effectLst>
                  <a:outerShdw blurRad="38100" dist="38100" dir="2700000" algn="tl">
                    <a:srgbClr val="000000">
                      <a:alpha val="43137"/>
                    </a:srgbClr>
                  </a:outerShdw>
                </a:effectLst>
              </a:rPr>
              <a:t>3. Zúčtovanie odchýlok</a:t>
            </a:r>
          </a:p>
        </p:txBody>
      </p:sp>
      <p:sp>
        <p:nvSpPr>
          <p:cNvPr id="3" name="Zástupný symbol obsahu 2"/>
          <p:cNvSpPr>
            <a:spLocks noGrp="1"/>
          </p:cNvSpPr>
          <p:nvPr>
            <p:ph idx="1"/>
          </p:nvPr>
        </p:nvSpPr>
        <p:spPr>
          <a:xfrm>
            <a:off x="987552" y="1844676"/>
            <a:ext cx="9234361" cy="4525963"/>
          </a:xfrm>
        </p:spPr>
        <p:txBody>
          <a:bodyPr/>
          <a:lstStyle/>
          <a:p>
            <a:pPr marL="0" indent="0" algn="just">
              <a:buNone/>
              <a:defRPr/>
            </a:pPr>
            <a:r>
              <a:rPr lang="sk-SK" sz="2400"/>
              <a:t>Proces vyhodnocovania odchýlok je činnosť, ktorá slúži na vyhodnotenie správania Subjektov zúčtovania (SZ) v rámci ktorého OKTE, a.s. ako Zúčtovateľ odchýlok vykonáva: </a:t>
            </a:r>
          </a:p>
          <a:p>
            <a:pPr>
              <a:buFont typeface="Arial" charset="0"/>
              <a:buChar char="•"/>
              <a:defRPr/>
            </a:pPr>
            <a:r>
              <a:rPr lang="sk-SK" sz="2400"/>
              <a:t>registráciu SZ,</a:t>
            </a:r>
          </a:p>
          <a:p>
            <a:pPr algn="just">
              <a:buFont typeface="Arial" charset="0"/>
              <a:buChar char="•"/>
              <a:defRPr/>
            </a:pPr>
            <a:r>
              <a:rPr lang="sk-SK" sz="2400" err="1"/>
              <a:t>day</a:t>
            </a:r>
            <a:r>
              <a:rPr lang="sk-SK" sz="2400"/>
              <a:t> </a:t>
            </a:r>
            <a:r>
              <a:rPr lang="sk-SK" sz="2400" err="1"/>
              <a:t>ahead</a:t>
            </a:r>
            <a:r>
              <a:rPr lang="sk-SK" sz="2400"/>
              <a:t> a </a:t>
            </a:r>
            <a:r>
              <a:rPr lang="sk-SK" sz="2400" err="1"/>
              <a:t>intraday</a:t>
            </a:r>
            <a:r>
              <a:rPr lang="sk-SK" sz="2400"/>
              <a:t> registráciu denných diagramov ,</a:t>
            </a:r>
          </a:p>
          <a:p>
            <a:pPr algn="just">
              <a:buFont typeface="Arial" charset="0"/>
              <a:buChar char="•"/>
              <a:defRPr/>
            </a:pPr>
            <a:r>
              <a:rPr lang="sk-SK" sz="2400"/>
              <a:t>vyhodnotenie, zúčtovanie a vysporiadanie odchýlok,</a:t>
            </a:r>
          </a:p>
          <a:p>
            <a:pPr algn="just">
              <a:buFont typeface="Arial" charset="0"/>
              <a:buChar char="•"/>
              <a:defRPr/>
            </a:pPr>
            <a:r>
              <a:rPr lang="sk-SK" sz="2400"/>
              <a:t>zúčtovanie a vysporiadanie regulačnej elektriny,</a:t>
            </a:r>
          </a:p>
          <a:p>
            <a:pPr algn="just">
              <a:buFont typeface="Arial" charset="0"/>
              <a:buChar char="•"/>
              <a:defRPr/>
            </a:pPr>
            <a:r>
              <a:rPr lang="sk-SK" sz="2400"/>
              <a:t>vyhodnotenie, zúčtovanie a vysporiadanie rozdielov,</a:t>
            </a:r>
          </a:p>
          <a:p>
            <a:pPr algn="just">
              <a:buFont typeface="Arial" charset="0"/>
              <a:buChar char="•"/>
              <a:defRPr/>
            </a:pPr>
            <a:r>
              <a:rPr lang="sk-SK" sz="2400"/>
              <a:t>zverejňovanie údajov.</a:t>
            </a:r>
          </a:p>
          <a:p>
            <a:pPr marL="0" indent="0" algn="ctr">
              <a:buNone/>
              <a:defRPr/>
            </a:pPr>
            <a:r>
              <a:rPr lang="sk-SK" sz="2400">
                <a:hlinkClick r:id="rId3"/>
              </a:rPr>
              <a:t>https://iszo.okte.sk/</a:t>
            </a:r>
            <a:r>
              <a:rPr lang="sk-SK" sz="2400"/>
              <a:t> </a:t>
            </a:r>
          </a:p>
        </p:txBody>
      </p:sp>
      <p:sp>
        <p:nvSpPr>
          <p:cNvPr id="4" name="Zástupný symbol čísla snímky 3"/>
          <p:cNvSpPr>
            <a:spLocks noGrp="1"/>
          </p:cNvSpPr>
          <p:nvPr>
            <p:ph type="sldNum" sz="quarter" idx="12"/>
          </p:nvPr>
        </p:nvSpPr>
        <p:spPr/>
        <p:txBody>
          <a:bodyPr/>
          <a:lstStyle/>
          <a:p>
            <a:pPr>
              <a:defRPr/>
            </a:pPr>
            <a:fld id="{714D312E-0D49-40FB-B18B-62E64ED134C6}" type="slidenum">
              <a:rPr lang="sk-SK" smtClean="0"/>
              <a:pPr>
                <a:defRPr/>
              </a:pPr>
              <a:t>19</a:t>
            </a:fld>
            <a:endParaRPr lang="sk-SK"/>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8415" y="375857"/>
            <a:ext cx="8175171" cy="701829"/>
          </a:xfrm>
        </p:spPr>
        <p:txBody>
          <a:bodyPr vert="horz" lIns="0" tIns="45720" rIns="0" bIns="45720" rtlCol="0" anchor="t" anchorCtr="0">
            <a:normAutofit/>
          </a:bodyPr>
          <a:lstStyle/>
          <a:p>
            <a:pPr>
              <a:defRPr/>
            </a:pPr>
            <a:r>
              <a:rPr lang="sk-SK" sz="3600" b="1">
                <a:solidFill>
                  <a:srgbClr val="265787"/>
                </a:solidFill>
                <a:effectLst>
                  <a:outerShdw blurRad="38100" dist="38100" dir="2700000" algn="tl">
                    <a:srgbClr val="000000">
                      <a:alpha val="43137"/>
                    </a:srgbClr>
                  </a:outerShdw>
                </a:effectLst>
              </a:rPr>
              <a:t>OBSAH PREZENTÁCIE</a:t>
            </a:r>
          </a:p>
        </p:txBody>
      </p:sp>
      <p:sp>
        <p:nvSpPr>
          <p:cNvPr id="3" name="Zástupný symbol obsahu 2"/>
          <p:cNvSpPr>
            <a:spLocks noGrp="1"/>
          </p:cNvSpPr>
          <p:nvPr>
            <p:ph idx="1"/>
          </p:nvPr>
        </p:nvSpPr>
        <p:spPr>
          <a:xfrm>
            <a:off x="2784000" y="1800000"/>
            <a:ext cx="7344000" cy="4140000"/>
          </a:xfrm>
        </p:spPr>
        <p:txBody>
          <a:bodyPr vert="horz" lIns="0" tIns="45720" rIns="0" bIns="45720" rtlCol="0" anchor="t">
            <a:normAutofit lnSpcReduction="10000"/>
          </a:bodyPr>
          <a:lstStyle/>
          <a:p>
            <a:pPr lvl="1" indent="-457200" algn="just">
              <a:buSzPct val="100000"/>
              <a:buFont typeface="+mj-lt"/>
              <a:buAutoNum type="arabicPeriod"/>
              <a:defRPr/>
            </a:pPr>
            <a:r>
              <a:rPr lang="sk-SK" altLang="sk-SK" sz="2300" b="1"/>
              <a:t>O spoločnosti</a:t>
            </a:r>
          </a:p>
          <a:p>
            <a:pPr lvl="1" indent="-457200" algn="just">
              <a:buSzPct val="100000"/>
              <a:buFont typeface="+mj-lt"/>
              <a:buAutoNum type="arabicPeriod"/>
              <a:defRPr/>
            </a:pPr>
            <a:r>
              <a:rPr lang="sk-SK" altLang="sk-SK" sz="2300" b="1">
                <a:hlinkClick r:id="rId3" action="ppaction://hlinksldjump"/>
              </a:rPr>
              <a:t>Krátkodobý trh</a:t>
            </a:r>
            <a:endParaRPr lang="sk-SK" altLang="sk-SK" sz="2300" b="1"/>
          </a:p>
          <a:p>
            <a:pPr lvl="1" indent="-457200" algn="just">
              <a:buSzPct val="100000"/>
              <a:buFont typeface="+mj-lt"/>
              <a:buAutoNum type="arabicPeriod"/>
              <a:defRPr/>
            </a:pPr>
            <a:r>
              <a:rPr lang="sk-SK" altLang="sk-SK" sz="2300" b="1">
                <a:hlinkClick r:id="rId4" action="ppaction://hlinksldjump"/>
              </a:rPr>
              <a:t>Zúčtovanie odchýlok</a:t>
            </a:r>
            <a:endParaRPr lang="sk-SK" altLang="sk-SK" sz="2300" b="1"/>
          </a:p>
          <a:p>
            <a:pPr lvl="1" indent="-457200" algn="just">
              <a:buSzPct val="100000"/>
              <a:buFont typeface="+mj-lt"/>
              <a:buAutoNum type="arabicPeriod"/>
              <a:defRPr/>
            </a:pPr>
            <a:r>
              <a:rPr lang="sk-SK" altLang="sk-SK" sz="2300" b="1">
                <a:hlinkClick r:id="rId5" action="ppaction://hlinksldjump"/>
              </a:rPr>
              <a:t>Správa a zber dát</a:t>
            </a:r>
            <a:endParaRPr lang="sk-SK" altLang="sk-SK" sz="2300" b="1"/>
          </a:p>
          <a:p>
            <a:pPr lvl="1" indent="-457200" algn="just">
              <a:buSzPct val="100000"/>
              <a:buFont typeface="+mj-lt"/>
              <a:buAutoNum type="arabicPeriod"/>
              <a:defRPr/>
            </a:pPr>
            <a:r>
              <a:rPr lang="sk-SK" altLang="sk-SK" sz="2300" b="1">
                <a:hlinkClick r:id="rId6" action="ppaction://hlinksldjump"/>
              </a:rPr>
              <a:t>Centrálna fakturácia</a:t>
            </a:r>
            <a:endParaRPr lang="sk-SK" altLang="sk-SK" sz="2300" b="1"/>
          </a:p>
          <a:p>
            <a:pPr lvl="1" indent="-457200" algn="just">
              <a:buSzPct val="100000"/>
              <a:buFont typeface="+mj-lt"/>
              <a:buAutoNum type="arabicPeriod"/>
              <a:defRPr/>
            </a:pPr>
            <a:r>
              <a:rPr lang="sk-SK" altLang="sk-SK" sz="2300" b="1">
                <a:hlinkClick r:id="rId7" action="ppaction://hlinksldjump"/>
              </a:rPr>
              <a:t>REMIT</a:t>
            </a:r>
            <a:endParaRPr lang="sk-SK" altLang="sk-SK" sz="2300" b="1"/>
          </a:p>
          <a:p>
            <a:pPr lvl="1" indent="-457200" algn="just">
              <a:buSzPct val="100000"/>
              <a:buFont typeface="+mj-lt"/>
              <a:buAutoNum type="arabicPeriod"/>
              <a:defRPr/>
            </a:pPr>
            <a:r>
              <a:rPr lang="sk-SK" altLang="sk-SK" sz="2300" b="1">
                <a:hlinkClick r:id="rId8" action="ppaction://hlinksldjump"/>
              </a:rPr>
              <a:t>Obnoviteľné zdroje energie</a:t>
            </a:r>
            <a:endParaRPr lang="sk-SK" altLang="sk-SK" sz="2300" b="1"/>
          </a:p>
          <a:p>
            <a:pPr lvl="1" indent="-457200" algn="just">
              <a:buSzPct val="100000"/>
              <a:buFont typeface="+mj-lt"/>
              <a:buAutoNum type="arabicPeriod"/>
              <a:defRPr/>
            </a:pPr>
            <a:r>
              <a:rPr lang="sk-SK" altLang="sk-SK" sz="2300" b="1">
                <a:hlinkClick r:id="rId9" action="ppaction://hlinksldjump"/>
              </a:rPr>
              <a:t>Záruky pôvodu</a:t>
            </a:r>
            <a:endParaRPr lang="sk-SK" altLang="sk-SK" sz="2300" b="1"/>
          </a:p>
          <a:p>
            <a:pPr lvl="1" indent="-457200" algn="just">
              <a:buSzPct val="100000"/>
              <a:buAutoNum type="arabicPeriod"/>
            </a:pPr>
            <a:r>
              <a:rPr lang="sk-SK" altLang="sk-SK" sz="2300" b="1">
                <a:solidFill>
                  <a:srgbClr val="000000"/>
                </a:solidFill>
                <a:ea typeface="Calibri"/>
                <a:cs typeface="Calibri"/>
                <a:hlinkClick r:id="rId10" action="ppaction://hlinksldjump"/>
              </a:rPr>
              <a:t>Agregácia flexibility</a:t>
            </a:r>
            <a:endParaRPr lang="sk-SK" altLang="sk-SK" sz="2300" b="1">
              <a:solidFill>
                <a:srgbClr val="000000"/>
              </a:solidFill>
              <a:ea typeface="Calibri"/>
              <a:cs typeface="Calibri"/>
            </a:endParaRPr>
          </a:p>
          <a:p>
            <a:pPr lvl="1" indent="-457200" algn="just">
              <a:buSzPct val="100000"/>
              <a:buAutoNum type="arabicPeriod"/>
            </a:pPr>
            <a:r>
              <a:rPr lang="sk-SK" altLang="sk-SK" sz="2300" b="1">
                <a:solidFill>
                  <a:srgbClr val="000000"/>
                </a:solidFill>
                <a:ea typeface="Calibri"/>
                <a:cs typeface="Calibri"/>
                <a:hlinkClick r:id="rId11" action="ppaction://hlinksldjump"/>
              </a:rPr>
              <a:t>Zdieľanie elektriny</a:t>
            </a:r>
            <a:endParaRPr lang="sk-SK" altLang="sk-SK" sz="2300" b="1">
              <a:solidFill>
                <a:srgbClr val="000000"/>
              </a:solidFill>
              <a:ea typeface="Calibri"/>
              <a:cs typeface="Calibri"/>
            </a:endParaRPr>
          </a:p>
          <a:p>
            <a:pPr lvl="1" indent="-457200" algn="just">
              <a:buSzPct val="100000"/>
              <a:buAutoNum type="arabicPeriod"/>
            </a:pPr>
            <a:r>
              <a:rPr lang="sk-SK" altLang="sk-SK" sz="2300" b="1">
                <a:solidFill>
                  <a:srgbClr val="000000"/>
                </a:solidFill>
                <a:ea typeface="Calibri"/>
                <a:cs typeface="Calibri"/>
                <a:hlinkClick r:id="rId12" action="ppaction://hlinksldjump"/>
              </a:rPr>
              <a:t>Akumulácia</a:t>
            </a:r>
            <a:endParaRPr lang="sk-SK" altLang="sk-SK" sz="2300" b="1">
              <a:solidFill>
                <a:srgbClr val="000000"/>
              </a:solidFill>
              <a:ea typeface="Calibri"/>
              <a:cs typeface="Calibri"/>
            </a:endParaRPr>
          </a:p>
          <a:p>
            <a:pPr>
              <a:buClr>
                <a:srgbClr val="265787"/>
              </a:buClr>
              <a:buSzPct val="150000"/>
            </a:pPr>
            <a:endParaRPr lang="sk-SK" sz="2000">
              <a:solidFill>
                <a:srgbClr val="265787"/>
              </a:solidFill>
              <a:ea typeface="Calibri" panose="020F0502020204030204"/>
              <a:cs typeface="Calibri" panose="020F0502020204030204"/>
            </a:endParaRPr>
          </a:p>
        </p:txBody>
      </p:sp>
    </p:spTree>
    <p:extLst>
      <p:ext uri="{BB962C8B-B14F-4D97-AF65-F5344CB8AC3E}">
        <p14:creationId xmlns:p14="http://schemas.microsoft.com/office/powerpoint/2010/main" val="306629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sz="4000" b="1">
                <a:solidFill>
                  <a:srgbClr val="265787"/>
                </a:solidFill>
                <a:effectLst>
                  <a:outerShdw blurRad="38100" dist="38100" dir="2700000" algn="tl">
                    <a:srgbClr val="000000">
                      <a:alpha val="43137"/>
                    </a:srgbClr>
                  </a:outerShdw>
                </a:effectLst>
              </a:rPr>
              <a:t>Registrácia denných diagramov</a:t>
            </a:r>
          </a:p>
        </p:txBody>
      </p:sp>
      <p:sp>
        <p:nvSpPr>
          <p:cNvPr id="4" name="Zástupný symbol čísla snímky 3"/>
          <p:cNvSpPr>
            <a:spLocks noGrp="1"/>
          </p:cNvSpPr>
          <p:nvPr>
            <p:ph type="sldNum" sz="quarter" idx="12"/>
          </p:nvPr>
        </p:nvSpPr>
        <p:spPr/>
        <p:txBody>
          <a:bodyPr/>
          <a:lstStyle/>
          <a:p>
            <a:pPr>
              <a:defRPr/>
            </a:pPr>
            <a:fld id="{24FC880A-A576-4B9A-BA08-CF8F3F5FB798}" type="slidenum">
              <a:rPr lang="sk-SK">
                <a:solidFill>
                  <a:prstClr val="black">
                    <a:tint val="75000"/>
                  </a:prstClr>
                </a:solidFill>
                <a:latin typeface="Calibri" panose="020F0502020204030204"/>
              </a:rPr>
              <a:pPr>
                <a:defRPr/>
              </a:pPr>
              <a:t>20</a:t>
            </a:fld>
            <a:endParaRPr lang="sk-SK">
              <a:solidFill>
                <a:prstClr val="black">
                  <a:tint val="75000"/>
                </a:prstClr>
              </a:solidFill>
              <a:latin typeface="Calibri" panose="020F0502020204030204"/>
            </a:endParaRPr>
          </a:p>
        </p:txBody>
      </p:sp>
      <p:grpSp>
        <p:nvGrpSpPr>
          <p:cNvPr id="90116" name="Group 127"/>
          <p:cNvGrpSpPr>
            <a:grpSpLocks/>
          </p:cNvGrpSpPr>
          <p:nvPr/>
        </p:nvGrpSpPr>
        <p:grpSpPr bwMode="auto">
          <a:xfrm>
            <a:off x="1760538" y="1320800"/>
            <a:ext cx="8958262" cy="3640138"/>
            <a:chOff x="793" y="169"/>
            <a:chExt cx="3923" cy="2067"/>
          </a:xfrm>
        </p:grpSpPr>
        <p:sp>
          <p:nvSpPr>
            <p:cNvPr id="16" name="Obdélník 6"/>
            <p:cNvSpPr/>
            <p:nvPr/>
          </p:nvSpPr>
          <p:spPr>
            <a:xfrm>
              <a:off x="793" y="169"/>
              <a:ext cx="3923" cy="272"/>
            </a:xfrm>
            <a:prstGeom prst="rect">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defTabSz="952500">
                <a:defRPr/>
              </a:pPr>
              <a:endParaRPr lang="cs-CZ" sz="1600" b="1" kern="0">
                <a:solidFill>
                  <a:prstClr val="white"/>
                </a:solidFill>
                <a:latin typeface="Calibri"/>
              </a:endParaRPr>
            </a:p>
          </p:txBody>
        </p:sp>
        <p:sp>
          <p:nvSpPr>
            <p:cNvPr id="20" name="Šipka nahoru 10"/>
            <p:cNvSpPr/>
            <p:nvPr/>
          </p:nvSpPr>
          <p:spPr>
            <a:xfrm>
              <a:off x="888" y="465"/>
              <a:ext cx="99" cy="1771"/>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cs-CZ" sz="1200" kern="0">
                <a:solidFill>
                  <a:prstClr val="white"/>
                </a:solidFill>
                <a:latin typeface="Calibri"/>
              </a:endParaRPr>
            </a:p>
          </p:txBody>
        </p:sp>
        <p:sp>
          <p:nvSpPr>
            <p:cNvPr id="36" name="Šipka nahoru 28"/>
            <p:cNvSpPr>
              <a:spLocks noChangeArrowheads="1"/>
            </p:cNvSpPr>
            <p:nvPr/>
          </p:nvSpPr>
          <p:spPr bwMode="auto">
            <a:xfrm rot="10800000">
              <a:off x="1001" y="437"/>
              <a:ext cx="97" cy="1799"/>
            </a:xfrm>
            <a:prstGeom prst="upArrow">
              <a:avLst>
                <a:gd name="adj1" fmla="val 50000"/>
                <a:gd name="adj2" fmla="val 50000"/>
              </a:avLst>
            </a:prstGeom>
            <a:solidFill>
              <a:srgbClr val="4F81BD"/>
            </a:solidFill>
            <a:ln w="25400" algn="ctr">
              <a:solidFill>
                <a:srgbClr val="385D8A"/>
              </a:solidFill>
              <a:miter lim="800000"/>
              <a:headEnd/>
              <a:tailEnd/>
            </a:ln>
          </p:spPr>
          <p:txBody>
            <a:bodyPr rot="10800000" anchor="ctr"/>
            <a:lstStyle/>
            <a:p>
              <a:pPr algn="ctr">
                <a:defRPr/>
              </a:pPr>
              <a:endParaRPr lang="cs-CZ" sz="1200" kern="0">
                <a:solidFill>
                  <a:prstClr val="white"/>
                </a:solidFill>
                <a:latin typeface="Calibri"/>
              </a:endParaRPr>
            </a:p>
          </p:txBody>
        </p:sp>
      </p:grpSp>
      <p:cxnSp>
        <p:nvCxnSpPr>
          <p:cNvPr id="68" name="Rovná spojnica 67"/>
          <p:cNvCxnSpPr/>
          <p:nvPr/>
        </p:nvCxnSpPr>
        <p:spPr>
          <a:xfrm>
            <a:off x="3035300" y="1331914"/>
            <a:ext cx="0" cy="4967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Rovná spojnica 69"/>
          <p:cNvCxnSpPr/>
          <p:nvPr/>
        </p:nvCxnSpPr>
        <p:spPr>
          <a:xfrm>
            <a:off x="6818313" y="1308101"/>
            <a:ext cx="0" cy="4968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Rovná spojnica 70"/>
          <p:cNvCxnSpPr/>
          <p:nvPr/>
        </p:nvCxnSpPr>
        <p:spPr>
          <a:xfrm>
            <a:off x="9988551" y="1338264"/>
            <a:ext cx="36513" cy="4967287"/>
          </a:xfrm>
          <a:prstGeom prst="line">
            <a:avLst/>
          </a:prstGeom>
        </p:spPr>
        <p:style>
          <a:lnRef idx="1">
            <a:schemeClr val="accent1"/>
          </a:lnRef>
          <a:fillRef idx="0">
            <a:schemeClr val="accent1"/>
          </a:fillRef>
          <a:effectRef idx="0">
            <a:schemeClr val="accent1"/>
          </a:effectRef>
          <a:fontRef idx="minor">
            <a:schemeClr val="tx1"/>
          </a:fontRef>
        </p:style>
      </p:cxnSp>
      <p:sp>
        <p:nvSpPr>
          <p:cNvPr id="90120" name="BlokTextu 72"/>
          <p:cNvSpPr txBox="1">
            <a:spLocks noChangeArrowheads="1"/>
          </p:cNvSpPr>
          <p:nvPr/>
        </p:nvSpPr>
        <p:spPr bwMode="auto">
          <a:xfrm>
            <a:off x="1438276" y="5376863"/>
            <a:ext cx="1693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Predbežná registrácia DD</a:t>
            </a:r>
          </a:p>
        </p:txBody>
      </p:sp>
      <p:sp>
        <p:nvSpPr>
          <p:cNvPr id="90121" name="BlokTextu 73"/>
          <p:cNvSpPr txBox="1">
            <a:spLocks noChangeArrowheads="1"/>
          </p:cNvSpPr>
          <p:nvPr/>
        </p:nvSpPr>
        <p:spPr bwMode="auto">
          <a:xfrm>
            <a:off x="4113214" y="5300663"/>
            <a:ext cx="1824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err="1">
                <a:solidFill>
                  <a:srgbClr val="000000"/>
                </a:solidFill>
                <a:latin typeface="Arial" panose="020B0604020202020204" pitchFamily="34" charset="0"/>
              </a:rPr>
              <a:t>Day</a:t>
            </a:r>
            <a:r>
              <a:rPr lang="sk-SK" altLang="sk-SK" sz="1800">
                <a:solidFill>
                  <a:srgbClr val="000000"/>
                </a:solidFill>
                <a:latin typeface="Arial" panose="020B0604020202020204" pitchFamily="34" charset="0"/>
              </a:rPr>
              <a:t> </a:t>
            </a:r>
            <a:r>
              <a:rPr lang="sk-SK" altLang="sk-SK" sz="1800" err="1">
                <a:solidFill>
                  <a:srgbClr val="000000"/>
                </a:solidFill>
                <a:latin typeface="Arial" panose="020B0604020202020204" pitchFamily="34" charset="0"/>
              </a:rPr>
              <a:t>ahead</a:t>
            </a:r>
            <a:r>
              <a:rPr lang="sk-SK" altLang="sk-SK" sz="1800">
                <a:solidFill>
                  <a:srgbClr val="000000"/>
                </a:solidFill>
                <a:latin typeface="Arial" panose="020B0604020202020204" pitchFamily="34" charset="0"/>
              </a:rPr>
              <a:t> (DA) registrácia DD</a:t>
            </a:r>
          </a:p>
        </p:txBody>
      </p:sp>
      <p:sp>
        <p:nvSpPr>
          <p:cNvPr id="90122" name="BlokTextu 74"/>
          <p:cNvSpPr txBox="1">
            <a:spLocks noChangeArrowheads="1"/>
          </p:cNvSpPr>
          <p:nvPr/>
        </p:nvSpPr>
        <p:spPr bwMode="auto">
          <a:xfrm>
            <a:off x="6818313" y="5384801"/>
            <a:ext cx="2470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Intraday (ID) registrácia DD</a:t>
            </a:r>
            <a:endParaRPr lang="sk-SK" altLang="sk-SK" sz="1800" b="1">
              <a:solidFill>
                <a:srgbClr val="000000"/>
              </a:solidFill>
              <a:latin typeface="Arial" panose="020B0604020202020204" pitchFamily="34" charset="0"/>
            </a:endParaRPr>
          </a:p>
        </p:txBody>
      </p:sp>
      <p:sp>
        <p:nvSpPr>
          <p:cNvPr id="90123" name="BlokTextu 75"/>
          <p:cNvSpPr txBox="1">
            <a:spLocks noChangeArrowheads="1"/>
          </p:cNvSpPr>
          <p:nvPr/>
        </p:nvSpPr>
        <p:spPr bwMode="auto">
          <a:xfrm>
            <a:off x="1501776" y="2867025"/>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DD</a:t>
            </a:r>
          </a:p>
        </p:txBody>
      </p:sp>
      <p:sp>
        <p:nvSpPr>
          <p:cNvPr id="90124" name="BlokTextu 77"/>
          <p:cNvSpPr txBox="1">
            <a:spLocks noChangeArrowheads="1"/>
          </p:cNvSpPr>
          <p:nvPr/>
        </p:nvSpPr>
        <p:spPr bwMode="auto">
          <a:xfrm>
            <a:off x="2473326" y="3714750"/>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ACK</a:t>
            </a:r>
          </a:p>
        </p:txBody>
      </p:sp>
      <p:sp>
        <p:nvSpPr>
          <p:cNvPr id="90125" name="BlokTextu 80"/>
          <p:cNvSpPr txBox="1">
            <a:spLocks noChangeArrowheads="1"/>
          </p:cNvSpPr>
          <p:nvPr/>
        </p:nvSpPr>
        <p:spPr bwMode="auto">
          <a:xfrm>
            <a:off x="2981326" y="2881314"/>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DD</a:t>
            </a:r>
          </a:p>
        </p:txBody>
      </p:sp>
      <p:sp>
        <p:nvSpPr>
          <p:cNvPr id="90126" name="BlokTextu 81"/>
          <p:cNvSpPr txBox="1">
            <a:spLocks noChangeArrowheads="1"/>
          </p:cNvSpPr>
          <p:nvPr/>
        </p:nvSpPr>
        <p:spPr bwMode="auto">
          <a:xfrm>
            <a:off x="3808413" y="3714750"/>
            <a:ext cx="658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ACK</a:t>
            </a:r>
          </a:p>
        </p:txBody>
      </p:sp>
      <p:sp>
        <p:nvSpPr>
          <p:cNvPr id="83" name="Šipka nahoru 10"/>
          <p:cNvSpPr/>
          <p:nvPr/>
        </p:nvSpPr>
        <p:spPr bwMode="auto">
          <a:xfrm>
            <a:off x="3430588" y="1843088"/>
            <a:ext cx="228600" cy="3117850"/>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cs-CZ" sz="1200" kern="0">
              <a:solidFill>
                <a:prstClr val="white"/>
              </a:solidFill>
              <a:latin typeface="Calibri"/>
            </a:endParaRPr>
          </a:p>
        </p:txBody>
      </p:sp>
      <p:sp>
        <p:nvSpPr>
          <p:cNvPr id="84" name="Šipka nahoru 28"/>
          <p:cNvSpPr>
            <a:spLocks noChangeArrowheads="1"/>
          </p:cNvSpPr>
          <p:nvPr/>
        </p:nvSpPr>
        <p:spPr bwMode="auto">
          <a:xfrm rot="10800000">
            <a:off x="3697288" y="1811339"/>
            <a:ext cx="222250" cy="3140075"/>
          </a:xfrm>
          <a:prstGeom prst="upArrow">
            <a:avLst>
              <a:gd name="adj1" fmla="val 50000"/>
              <a:gd name="adj2" fmla="val 50000"/>
            </a:avLst>
          </a:prstGeom>
          <a:solidFill>
            <a:srgbClr val="4F81BD"/>
          </a:solidFill>
          <a:ln w="25400" algn="ctr">
            <a:solidFill>
              <a:srgbClr val="385D8A"/>
            </a:solidFill>
            <a:miter lim="800000"/>
            <a:headEnd/>
            <a:tailEnd/>
          </a:ln>
        </p:spPr>
        <p:txBody>
          <a:bodyPr rot="10800000" anchor="ctr"/>
          <a:lstStyle/>
          <a:p>
            <a:pPr algn="ctr">
              <a:defRPr/>
            </a:pPr>
            <a:endParaRPr lang="cs-CZ" sz="1200" kern="0">
              <a:solidFill>
                <a:prstClr val="white"/>
              </a:solidFill>
              <a:latin typeface="Calibri"/>
            </a:endParaRPr>
          </a:p>
        </p:txBody>
      </p:sp>
      <p:sp>
        <p:nvSpPr>
          <p:cNvPr id="85" name="Šipka nahoru 10"/>
          <p:cNvSpPr/>
          <p:nvPr/>
        </p:nvSpPr>
        <p:spPr bwMode="auto">
          <a:xfrm>
            <a:off x="7142163" y="1843088"/>
            <a:ext cx="228600" cy="3117850"/>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cs-CZ" sz="1200" kern="0">
              <a:solidFill>
                <a:prstClr val="white"/>
              </a:solidFill>
              <a:latin typeface="Calibri"/>
            </a:endParaRPr>
          </a:p>
        </p:txBody>
      </p:sp>
      <p:sp>
        <p:nvSpPr>
          <p:cNvPr id="86" name="Šipka nahoru 28"/>
          <p:cNvSpPr>
            <a:spLocks noChangeArrowheads="1"/>
          </p:cNvSpPr>
          <p:nvPr/>
        </p:nvSpPr>
        <p:spPr bwMode="auto">
          <a:xfrm rot="10800000">
            <a:off x="7431088" y="1831976"/>
            <a:ext cx="220662" cy="3140075"/>
          </a:xfrm>
          <a:prstGeom prst="upArrow">
            <a:avLst>
              <a:gd name="adj1" fmla="val 50000"/>
              <a:gd name="adj2" fmla="val 50000"/>
            </a:avLst>
          </a:prstGeom>
          <a:solidFill>
            <a:srgbClr val="4F81BD"/>
          </a:solidFill>
          <a:ln w="25400" algn="ctr">
            <a:solidFill>
              <a:srgbClr val="385D8A"/>
            </a:solidFill>
            <a:miter lim="800000"/>
            <a:headEnd/>
            <a:tailEnd/>
          </a:ln>
        </p:spPr>
        <p:txBody>
          <a:bodyPr rot="10800000" anchor="ctr"/>
          <a:lstStyle/>
          <a:p>
            <a:pPr algn="ctr">
              <a:defRPr/>
            </a:pPr>
            <a:endParaRPr lang="cs-CZ" sz="1200" kern="0">
              <a:solidFill>
                <a:prstClr val="white"/>
              </a:solidFill>
              <a:latin typeface="Calibri"/>
            </a:endParaRPr>
          </a:p>
        </p:txBody>
      </p:sp>
      <p:sp>
        <p:nvSpPr>
          <p:cNvPr id="90131" name="BlokTextu 86"/>
          <p:cNvSpPr txBox="1">
            <a:spLocks noChangeArrowheads="1"/>
          </p:cNvSpPr>
          <p:nvPr/>
        </p:nvSpPr>
        <p:spPr bwMode="auto">
          <a:xfrm>
            <a:off x="6738939" y="2881314"/>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DD</a:t>
            </a:r>
          </a:p>
        </p:txBody>
      </p:sp>
      <p:sp>
        <p:nvSpPr>
          <p:cNvPr id="90132" name="BlokTextu 87"/>
          <p:cNvSpPr txBox="1">
            <a:spLocks noChangeArrowheads="1"/>
          </p:cNvSpPr>
          <p:nvPr/>
        </p:nvSpPr>
        <p:spPr bwMode="auto">
          <a:xfrm>
            <a:off x="7672388" y="3714750"/>
            <a:ext cx="658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ACK</a:t>
            </a:r>
          </a:p>
        </p:txBody>
      </p:sp>
      <p:sp>
        <p:nvSpPr>
          <p:cNvPr id="89" name="Šipka nahoru 28"/>
          <p:cNvSpPr>
            <a:spLocks noChangeArrowheads="1"/>
          </p:cNvSpPr>
          <p:nvPr/>
        </p:nvSpPr>
        <p:spPr bwMode="auto">
          <a:xfrm rot="10800000">
            <a:off x="4386263" y="1851026"/>
            <a:ext cx="220662" cy="3140075"/>
          </a:xfrm>
          <a:prstGeom prst="upArrow">
            <a:avLst>
              <a:gd name="adj1" fmla="val 50000"/>
              <a:gd name="adj2" fmla="val 50000"/>
            </a:avLst>
          </a:prstGeom>
          <a:solidFill>
            <a:srgbClr val="4F81BD"/>
          </a:solidFill>
          <a:ln w="25400" algn="ctr">
            <a:solidFill>
              <a:srgbClr val="385D8A"/>
            </a:solidFill>
            <a:miter lim="800000"/>
            <a:headEnd/>
            <a:tailEnd/>
          </a:ln>
        </p:spPr>
        <p:txBody>
          <a:bodyPr rot="10800000" anchor="ctr"/>
          <a:lstStyle/>
          <a:p>
            <a:pPr algn="ctr">
              <a:defRPr/>
            </a:pPr>
            <a:endParaRPr lang="cs-CZ" sz="1200" kern="0">
              <a:solidFill>
                <a:prstClr val="white"/>
              </a:solidFill>
              <a:latin typeface="Calibri"/>
            </a:endParaRPr>
          </a:p>
        </p:txBody>
      </p:sp>
      <p:sp>
        <p:nvSpPr>
          <p:cNvPr id="90" name="Šipka nahoru 28"/>
          <p:cNvSpPr>
            <a:spLocks noChangeArrowheads="1"/>
          </p:cNvSpPr>
          <p:nvPr/>
        </p:nvSpPr>
        <p:spPr bwMode="auto">
          <a:xfrm rot="10800000">
            <a:off x="9331325" y="1816101"/>
            <a:ext cx="222250" cy="3140075"/>
          </a:xfrm>
          <a:prstGeom prst="upArrow">
            <a:avLst>
              <a:gd name="adj1" fmla="val 50000"/>
              <a:gd name="adj2" fmla="val 50000"/>
            </a:avLst>
          </a:prstGeom>
          <a:solidFill>
            <a:srgbClr val="4F81BD"/>
          </a:solidFill>
          <a:ln w="25400" algn="ctr">
            <a:solidFill>
              <a:srgbClr val="385D8A"/>
            </a:solidFill>
            <a:miter lim="800000"/>
            <a:headEnd/>
            <a:tailEnd/>
          </a:ln>
        </p:spPr>
        <p:txBody>
          <a:bodyPr rot="10800000" anchor="ctr"/>
          <a:lstStyle/>
          <a:p>
            <a:pPr algn="ctr">
              <a:defRPr/>
            </a:pPr>
            <a:endParaRPr lang="cs-CZ" sz="1200" kern="0">
              <a:solidFill>
                <a:prstClr val="white"/>
              </a:solidFill>
              <a:latin typeface="Calibri"/>
            </a:endParaRPr>
          </a:p>
        </p:txBody>
      </p:sp>
      <p:sp>
        <p:nvSpPr>
          <p:cNvPr id="91" name="Šipka nahoru 28"/>
          <p:cNvSpPr>
            <a:spLocks noChangeArrowheads="1"/>
          </p:cNvSpPr>
          <p:nvPr/>
        </p:nvSpPr>
        <p:spPr bwMode="auto">
          <a:xfrm rot="10800000">
            <a:off x="6240463" y="1811339"/>
            <a:ext cx="220662" cy="3140075"/>
          </a:xfrm>
          <a:prstGeom prst="upArrow">
            <a:avLst>
              <a:gd name="adj1" fmla="val 50000"/>
              <a:gd name="adj2" fmla="val 50000"/>
            </a:avLst>
          </a:prstGeom>
          <a:solidFill>
            <a:srgbClr val="4F81BD"/>
          </a:solidFill>
          <a:ln w="25400" algn="ctr">
            <a:solidFill>
              <a:srgbClr val="385D8A"/>
            </a:solidFill>
            <a:miter lim="800000"/>
            <a:headEnd/>
            <a:tailEnd/>
          </a:ln>
        </p:spPr>
        <p:txBody>
          <a:bodyPr rot="10800000" anchor="ctr"/>
          <a:lstStyle/>
          <a:p>
            <a:pPr algn="ctr">
              <a:defRPr/>
            </a:pPr>
            <a:endParaRPr lang="cs-CZ" sz="1200" kern="0">
              <a:solidFill>
                <a:prstClr val="white"/>
              </a:solidFill>
              <a:latin typeface="Calibri"/>
            </a:endParaRPr>
          </a:p>
        </p:txBody>
      </p:sp>
      <p:sp>
        <p:nvSpPr>
          <p:cNvPr id="90136" name="BlokTextu 91"/>
          <p:cNvSpPr txBox="1">
            <a:spLocks noChangeArrowheads="1"/>
          </p:cNvSpPr>
          <p:nvPr/>
        </p:nvSpPr>
        <p:spPr bwMode="auto">
          <a:xfrm>
            <a:off x="6359526" y="371475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CR</a:t>
            </a:r>
          </a:p>
        </p:txBody>
      </p:sp>
      <p:sp>
        <p:nvSpPr>
          <p:cNvPr id="90137" name="BlokTextu 92"/>
          <p:cNvSpPr txBox="1">
            <a:spLocks noChangeArrowheads="1"/>
          </p:cNvSpPr>
          <p:nvPr/>
        </p:nvSpPr>
        <p:spPr bwMode="auto">
          <a:xfrm>
            <a:off x="4567238" y="3714750"/>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AR</a:t>
            </a:r>
          </a:p>
        </p:txBody>
      </p:sp>
      <p:sp>
        <p:nvSpPr>
          <p:cNvPr id="90138" name="BlokTextu 93"/>
          <p:cNvSpPr txBox="1">
            <a:spLocks noChangeArrowheads="1"/>
          </p:cNvSpPr>
          <p:nvPr/>
        </p:nvSpPr>
        <p:spPr bwMode="auto">
          <a:xfrm>
            <a:off x="9487694" y="3721928"/>
            <a:ext cx="519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CR</a:t>
            </a:r>
          </a:p>
        </p:txBody>
      </p:sp>
      <p:sp>
        <p:nvSpPr>
          <p:cNvPr id="95" name="Šipka nahoru 10"/>
          <p:cNvSpPr/>
          <p:nvPr/>
        </p:nvSpPr>
        <p:spPr bwMode="auto">
          <a:xfrm>
            <a:off x="5737225" y="1828801"/>
            <a:ext cx="228600" cy="1560513"/>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cs-CZ" sz="1200" kern="0">
              <a:solidFill>
                <a:prstClr val="white"/>
              </a:solidFill>
              <a:latin typeface="Calibri"/>
            </a:endParaRPr>
          </a:p>
        </p:txBody>
      </p:sp>
      <p:sp>
        <p:nvSpPr>
          <p:cNvPr id="96" name="Šipka nahoru 10"/>
          <p:cNvSpPr/>
          <p:nvPr/>
        </p:nvSpPr>
        <p:spPr bwMode="auto">
          <a:xfrm>
            <a:off x="5245100" y="1800225"/>
            <a:ext cx="228600" cy="2338388"/>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cs-CZ" sz="1200" kern="0">
              <a:solidFill>
                <a:prstClr val="white"/>
              </a:solidFill>
              <a:latin typeface="Calibri"/>
            </a:endParaRPr>
          </a:p>
        </p:txBody>
      </p:sp>
      <p:sp>
        <p:nvSpPr>
          <p:cNvPr id="97" name="Šipka nahoru 10"/>
          <p:cNvSpPr/>
          <p:nvPr/>
        </p:nvSpPr>
        <p:spPr bwMode="auto">
          <a:xfrm>
            <a:off x="8556624" y="1799813"/>
            <a:ext cx="228600" cy="1558925"/>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cs-CZ" sz="1200" kern="0">
              <a:solidFill>
                <a:prstClr val="white"/>
              </a:solidFill>
              <a:latin typeface="Calibri"/>
            </a:endParaRPr>
          </a:p>
        </p:txBody>
      </p:sp>
      <p:sp>
        <p:nvSpPr>
          <p:cNvPr id="90143" name="BlokTextu 99"/>
          <p:cNvSpPr txBox="1">
            <a:spLocks noChangeArrowheads="1"/>
          </p:cNvSpPr>
          <p:nvPr/>
        </p:nvSpPr>
        <p:spPr bwMode="auto">
          <a:xfrm>
            <a:off x="5014913" y="4151314"/>
            <a:ext cx="72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ISOT</a:t>
            </a:r>
          </a:p>
        </p:txBody>
      </p:sp>
      <p:sp>
        <p:nvSpPr>
          <p:cNvPr id="101" name="BlokTextu 100"/>
          <p:cNvSpPr txBox="1"/>
          <p:nvPr/>
        </p:nvSpPr>
        <p:spPr>
          <a:xfrm>
            <a:off x="1643064" y="4981575"/>
            <a:ext cx="8701087"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sk-SK">
                <a:solidFill>
                  <a:prstClr val="black"/>
                </a:solidFill>
                <a:latin typeface="Calibri" panose="020F0502020204030204"/>
              </a:rPr>
              <a:t>Subjekt zúčtovania</a:t>
            </a:r>
          </a:p>
        </p:txBody>
      </p:sp>
      <p:sp>
        <p:nvSpPr>
          <p:cNvPr id="39" name="BlokTextu 38"/>
          <p:cNvSpPr txBox="1"/>
          <p:nvPr/>
        </p:nvSpPr>
        <p:spPr>
          <a:xfrm>
            <a:off x="4536602" y="1774582"/>
            <a:ext cx="430887" cy="2017878"/>
          </a:xfrm>
          <a:prstGeom prst="rect">
            <a:avLst/>
          </a:prstGeom>
          <a:noFill/>
        </p:spPr>
        <p:txBody>
          <a:bodyPr vert="vert270">
            <a:spAutoFit/>
          </a:bodyPr>
          <a:lstStyle/>
          <a:p>
            <a:pPr>
              <a:defRPr/>
            </a:pPr>
            <a:r>
              <a:rPr lang="sk-SK" sz="1600">
                <a:solidFill>
                  <a:prstClr val="black"/>
                </a:solidFill>
                <a:latin typeface="Arial" charset="0"/>
              </a:rPr>
              <a:t>13:30 párovanie DD</a:t>
            </a:r>
          </a:p>
        </p:txBody>
      </p:sp>
      <p:sp>
        <p:nvSpPr>
          <p:cNvPr id="40" name="BlokTextu 39"/>
          <p:cNvSpPr txBox="1"/>
          <p:nvPr/>
        </p:nvSpPr>
        <p:spPr>
          <a:xfrm>
            <a:off x="6386687" y="1746066"/>
            <a:ext cx="430887" cy="2017878"/>
          </a:xfrm>
          <a:prstGeom prst="rect">
            <a:avLst/>
          </a:prstGeom>
          <a:noFill/>
        </p:spPr>
        <p:txBody>
          <a:bodyPr vert="vert270">
            <a:spAutoFit/>
          </a:bodyPr>
          <a:lstStyle/>
          <a:p>
            <a:pPr>
              <a:defRPr/>
            </a:pPr>
            <a:r>
              <a:rPr lang="sk-SK" sz="1600">
                <a:solidFill>
                  <a:prstClr val="black"/>
                </a:solidFill>
                <a:latin typeface="Arial" charset="0"/>
              </a:rPr>
              <a:t>16:00 uzávierka DA</a:t>
            </a:r>
          </a:p>
        </p:txBody>
      </p:sp>
      <p:sp>
        <p:nvSpPr>
          <p:cNvPr id="41" name="BlokTextu 40"/>
          <p:cNvSpPr txBox="1"/>
          <p:nvPr/>
        </p:nvSpPr>
        <p:spPr>
          <a:xfrm>
            <a:off x="9568104" y="1706369"/>
            <a:ext cx="430887" cy="1992253"/>
          </a:xfrm>
          <a:prstGeom prst="rect">
            <a:avLst/>
          </a:prstGeom>
          <a:noFill/>
        </p:spPr>
        <p:txBody>
          <a:bodyPr vert="vert270">
            <a:spAutoFit/>
          </a:bodyPr>
          <a:lstStyle/>
          <a:p>
            <a:pPr>
              <a:defRPr/>
            </a:pPr>
            <a:r>
              <a:rPr lang="sk-SK" sz="1600">
                <a:solidFill>
                  <a:prstClr val="black"/>
                </a:solidFill>
                <a:latin typeface="Arial" charset="0"/>
              </a:rPr>
              <a:t>23:00 uzávierka ID</a:t>
            </a:r>
          </a:p>
        </p:txBody>
      </p:sp>
      <p:sp>
        <p:nvSpPr>
          <p:cNvPr id="90149" name="BlokTextu 5"/>
          <p:cNvSpPr txBox="1">
            <a:spLocks noChangeArrowheads="1"/>
          </p:cNvSpPr>
          <p:nvPr/>
        </p:nvSpPr>
        <p:spPr bwMode="auto">
          <a:xfrm>
            <a:off x="4075114" y="1374775"/>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D-1</a:t>
            </a:r>
          </a:p>
        </p:txBody>
      </p:sp>
      <p:sp>
        <p:nvSpPr>
          <p:cNvPr id="90150" name="BlokTextu 42"/>
          <p:cNvSpPr txBox="1">
            <a:spLocks noChangeArrowheads="1"/>
          </p:cNvSpPr>
          <p:nvPr/>
        </p:nvSpPr>
        <p:spPr bwMode="auto">
          <a:xfrm>
            <a:off x="8172451" y="1374775"/>
            <a:ext cx="59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a:t>
            </a:r>
          </a:p>
        </p:txBody>
      </p:sp>
      <p:sp>
        <p:nvSpPr>
          <p:cNvPr id="90151" name="BlokTextu 45"/>
          <p:cNvSpPr txBox="1">
            <a:spLocks noChangeArrowheads="1"/>
          </p:cNvSpPr>
          <p:nvPr/>
        </p:nvSpPr>
        <p:spPr bwMode="auto">
          <a:xfrm>
            <a:off x="9928225" y="1387475"/>
            <a:ext cx="712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D+1</a:t>
            </a:r>
          </a:p>
        </p:txBody>
      </p:sp>
      <p:sp>
        <p:nvSpPr>
          <p:cNvPr id="43" name="Šipka nahoru 10"/>
          <p:cNvSpPr/>
          <p:nvPr/>
        </p:nvSpPr>
        <p:spPr bwMode="auto">
          <a:xfrm>
            <a:off x="8992537" y="1821095"/>
            <a:ext cx="228600" cy="2338388"/>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cs-CZ" sz="1200" kern="0">
              <a:solidFill>
                <a:prstClr val="white"/>
              </a:solidFill>
              <a:latin typeface="Calibri"/>
            </a:endParaRPr>
          </a:p>
        </p:txBody>
      </p:sp>
      <p:sp>
        <p:nvSpPr>
          <p:cNvPr id="44" name="BlokTextu 99"/>
          <p:cNvSpPr txBox="1">
            <a:spLocks noChangeArrowheads="1"/>
          </p:cNvSpPr>
          <p:nvPr/>
        </p:nvSpPr>
        <p:spPr bwMode="auto">
          <a:xfrm>
            <a:off x="8745681" y="4175772"/>
            <a:ext cx="72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ISOT</a:t>
            </a:r>
          </a:p>
        </p:txBody>
      </p:sp>
      <p:pic>
        <p:nvPicPr>
          <p:cNvPr id="3" name="Obrázok 2">
            <a:extLst>
              <a:ext uri="{FF2B5EF4-FFF2-40B4-BE49-F238E27FC236}">
                <a16:creationId xmlns:a16="http://schemas.microsoft.com/office/drawing/2014/main" id="{DBC5D4FE-C956-7D8F-B2B3-333AFF1D0519}"/>
              </a:ext>
            </a:extLst>
          </p:cNvPr>
          <p:cNvPicPr>
            <a:picLocks noChangeAspect="1"/>
          </p:cNvPicPr>
          <p:nvPr/>
        </p:nvPicPr>
        <p:blipFill>
          <a:blip r:embed="rId3"/>
          <a:stretch>
            <a:fillRect/>
          </a:stretch>
        </p:blipFill>
        <p:spPr>
          <a:xfrm>
            <a:off x="5658868" y="3423440"/>
            <a:ext cx="396427" cy="346873"/>
          </a:xfrm>
          <a:prstGeom prst="rect">
            <a:avLst/>
          </a:prstGeom>
        </p:spPr>
      </p:pic>
      <p:pic>
        <p:nvPicPr>
          <p:cNvPr id="5" name="Obrázok 4">
            <a:extLst>
              <a:ext uri="{FF2B5EF4-FFF2-40B4-BE49-F238E27FC236}">
                <a16:creationId xmlns:a16="http://schemas.microsoft.com/office/drawing/2014/main" id="{C83B51C3-3218-B51C-89C4-7D1FCD70458F}"/>
              </a:ext>
            </a:extLst>
          </p:cNvPr>
          <p:cNvPicPr>
            <a:picLocks noChangeAspect="1"/>
          </p:cNvPicPr>
          <p:nvPr/>
        </p:nvPicPr>
        <p:blipFill>
          <a:blip r:embed="rId3"/>
          <a:stretch>
            <a:fillRect/>
          </a:stretch>
        </p:blipFill>
        <p:spPr>
          <a:xfrm>
            <a:off x="8513337" y="3429320"/>
            <a:ext cx="396427" cy="3468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ovná spojnica 25">
            <a:extLst>
              <a:ext uri="{FF2B5EF4-FFF2-40B4-BE49-F238E27FC236}">
                <a16:creationId xmlns:a16="http://schemas.microsoft.com/office/drawing/2014/main" id="{6DDB9ED8-96D7-D8B3-F8D2-CCECFDF709A2}"/>
              </a:ext>
            </a:extLst>
          </p:cNvPr>
          <p:cNvCxnSpPr>
            <a:cxnSpLocks/>
          </p:cNvCxnSpPr>
          <p:nvPr/>
        </p:nvCxnSpPr>
        <p:spPr>
          <a:xfrm>
            <a:off x="8229601" y="2242274"/>
            <a:ext cx="2068831" cy="5836"/>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ovná spojnica 15"/>
          <p:cNvCxnSpPr>
            <a:cxnSpLocks/>
          </p:cNvCxnSpPr>
          <p:nvPr/>
        </p:nvCxnSpPr>
        <p:spPr>
          <a:xfrm>
            <a:off x="6024564" y="2234718"/>
            <a:ext cx="2205037" cy="75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flipV="1">
            <a:off x="2289294" y="2231485"/>
            <a:ext cx="3732213" cy="3175"/>
          </a:xfrm>
          <a:prstGeom prst="line">
            <a:avLst/>
          </a:prstGeom>
          <a:ln w="25400" cmpd="sng">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7" name="Oval 9">
            <a:extLst>
              <a:ext uri="{FF2B5EF4-FFF2-40B4-BE49-F238E27FC236}">
                <a16:creationId xmlns:a16="http://schemas.microsoft.com/office/drawing/2014/main" id="{68B575C5-60C7-26B8-820E-9660C10B3422}"/>
              </a:ext>
            </a:extLst>
          </p:cNvPr>
          <p:cNvSpPr>
            <a:spLocks noChangeArrowheads="1"/>
          </p:cNvSpPr>
          <p:nvPr/>
        </p:nvSpPr>
        <p:spPr bwMode="auto">
          <a:xfrm>
            <a:off x="4042539" y="2147822"/>
            <a:ext cx="228600" cy="152400"/>
          </a:xfrm>
          <a:prstGeom prst="ellipse">
            <a:avLst/>
          </a:prstGeom>
          <a:solidFill>
            <a:srgbClr val="00206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solidFill>
                <a:srgbClr val="000000"/>
              </a:solidFill>
              <a:latin typeface="Arial" panose="020B0604020202020204" pitchFamily="34" charset="0"/>
            </a:endParaRPr>
          </a:p>
        </p:txBody>
      </p:sp>
      <p:sp>
        <p:nvSpPr>
          <p:cNvPr id="2" name="Nadpis 1"/>
          <p:cNvSpPr>
            <a:spLocks noGrp="1"/>
          </p:cNvSpPr>
          <p:nvPr>
            <p:ph type="title"/>
          </p:nvPr>
        </p:nvSpPr>
        <p:spPr>
          <a:xfrm>
            <a:off x="1033272" y="274638"/>
            <a:ext cx="8004048" cy="1143000"/>
          </a:xfrm>
        </p:spPr>
        <p:txBody>
          <a:bodyPr>
            <a:normAutofit/>
          </a:bodyPr>
          <a:lstStyle/>
          <a:p>
            <a:pPr>
              <a:defRPr/>
            </a:pPr>
            <a:r>
              <a:rPr lang="sk-SK" sz="4000" b="1">
                <a:solidFill>
                  <a:srgbClr val="265787"/>
                </a:solidFill>
                <a:effectLst>
                  <a:outerShdw blurRad="38100" dist="38100" dir="2700000" algn="tl">
                    <a:srgbClr val="000000">
                      <a:alpha val="43137"/>
                    </a:srgbClr>
                  </a:outerShdw>
                </a:effectLst>
              </a:rPr>
              <a:t>Vyhodnotenie odchýlok po 1.7.2023</a:t>
            </a:r>
          </a:p>
        </p:txBody>
      </p:sp>
      <p:sp>
        <p:nvSpPr>
          <p:cNvPr id="4" name="Zástupný symbol čísla snímky 3"/>
          <p:cNvSpPr>
            <a:spLocks noGrp="1"/>
          </p:cNvSpPr>
          <p:nvPr>
            <p:ph type="sldNum" sz="quarter" idx="12"/>
          </p:nvPr>
        </p:nvSpPr>
        <p:spPr/>
        <p:txBody>
          <a:bodyPr/>
          <a:lstStyle/>
          <a:p>
            <a:pPr>
              <a:defRPr/>
            </a:pPr>
            <a:fld id="{8BD52822-6487-4353-9844-DEE0ED68F7AC}" type="slidenum">
              <a:rPr lang="sk-SK" smtClean="0"/>
              <a:pPr>
                <a:defRPr/>
              </a:pPr>
              <a:t>21</a:t>
            </a:fld>
            <a:endParaRPr lang="sk-SK"/>
          </a:p>
        </p:txBody>
      </p:sp>
      <p:sp>
        <p:nvSpPr>
          <p:cNvPr id="6" name="Oval 8"/>
          <p:cNvSpPr>
            <a:spLocks noChangeArrowheads="1"/>
          </p:cNvSpPr>
          <p:nvPr/>
        </p:nvSpPr>
        <p:spPr bwMode="auto">
          <a:xfrm>
            <a:off x="2743200" y="2146300"/>
            <a:ext cx="228600" cy="1524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pPr eaLnBrk="1" hangingPunct="1">
              <a:defRPr/>
            </a:pPr>
            <a:endParaRPr lang="sk-SK">
              <a:solidFill>
                <a:prstClr val="black"/>
              </a:solidFill>
              <a:latin typeface="Arial" charset="0"/>
            </a:endParaRPr>
          </a:p>
        </p:txBody>
      </p:sp>
      <p:sp>
        <p:nvSpPr>
          <p:cNvPr id="92168" name="Oval 13"/>
          <p:cNvSpPr>
            <a:spLocks noChangeArrowheads="1"/>
          </p:cNvSpPr>
          <p:nvPr/>
        </p:nvSpPr>
        <p:spPr bwMode="auto">
          <a:xfrm>
            <a:off x="7088267" y="2146300"/>
            <a:ext cx="228600" cy="152400"/>
          </a:xfrm>
          <a:prstGeom prst="ellipse">
            <a:avLst/>
          </a:prstGeom>
          <a:solidFill>
            <a:srgbClr val="00206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solidFill>
                <a:srgbClr val="000000"/>
              </a:solidFill>
              <a:latin typeface="Arial" panose="020B0604020202020204" pitchFamily="34" charset="0"/>
            </a:endParaRPr>
          </a:p>
        </p:txBody>
      </p:sp>
      <p:sp>
        <p:nvSpPr>
          <p:cNvPr id="92169" name="Oval 14"/>
          <p:cNvSpPr>
            <a:spLocks noChangeArrowheads="1"/>
          </p:cNvSpPr>
          <p:nvPr/>
        </p:nvSpPr>
        <p:spPr bwMode="auto">
          <a:xfrm>
            <a:off x="9226550" y="2158201"/>
            <a:ext cx="228600" cy="152400"/>
          </a:xfrm>
          <a:prstGeom prst="ellipse">
            <a:avLst/>
          </a:prstGeom>
          <a:solidFill>
            <a:srgbClr val="00206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solidFill>
                <a:srgbClr val="000000"/>
              </a:solidFill>
              <a:latin typeface="Arial" panose="020B0604020202020204" pitchFamily="34" charset="0"/>
            </a:endParaRPr>
          </a:p>
        </p:txBody>
      </p:sp>
      <p:sp>
        <p:nvSpPr>
          <p:cNvPr id="92170" name="BlokTextu 16"/>
          <p:cNvSpPr txBox="1">
            <a:spLocks noChangeArrowheads="1"/>
          </p:cNvSpPr>
          <p:nvPr/>
        </p:nvSpPr>
        <p:spPr bwMode="auto">
          <a:xfrm>
            <a:off x="2059962" y="3099225"/>
            <a:ext cx="1511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sk-SK" altLang="sk-SK" sz="1800" b="1">
                <a:solidFill>
                  <a:srgbClr val="174B6F"/>
                </a:solidFill>
                <a:latin typeface="Arial" panose="020B0604020202020204" pitchFamily="34" charset="0"/>
              </a:rPr>
              <a:t>do 10:30</a:t>
            </a:r>
          </a:p>
          <a:p>
            <a:pPr>
              <a:spcBef>
                <a:spcPct val="0"/>
              </a:spcBef>
              <a:buNone/>
            </a:pPr>
            <a:r>
              <a:rPr lang="sk-SK" altLang="sk-SK" sz="1800" b="1">
                <a:solidFill>
                  <a:srgbClr val="174B6F"/>
                </a:solidFill>
                <a:latin typeface="Arial" panose="020B0604020202020204" pitchFamily="34" charset="0"/>
              </a:rPr>
              <a:t>predbežné denné</a:t>
            </a:r>
          </a:p>
        </p:txBody>
      </p:sp>
      <p:sp>
        <p:nvSpPr>
          <p:cNvPr id="92174" name="BlokTextu 20"/>
          <p:cNvSpPr txBox="1">
            <a:spLocks noChangeArrowheads="1"/>
          </p:cNvSpPr>
          <p:nvPr/>
        </p:nvSpPr>
        <p:spPr bwMode="auto">
          <a:xfrm>
            <a:off x="8736568" y="3192291"/>
            <a:ext cx="1517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k-SK" altLang="sk-SK" sz="1800" b="1" dirty="0">
                <a:solidFill>
                  <a:srgbClr val="174B6F"/>
                </a:solidFill>
                <a:latin typeface="Arial" panose="020B0604020202020204" pitchFamily="34" charset="0"/>
              </a:rPr>
              <a:t>konečné do 2 mesiacov</a:t>
            </a:r>
          </a:p>
        </p:txBody>
      </p:sp>
      <p:sp>
        <p:nvSpPr>
          <p:cNvPr id="92175" name="BlokTextu 21"/>
          <p:cNvSpPr txBox="1">
            <a:spLocks noChangeArrowheads="1"/>
          </p:cNvSpPr>
          <p:nvPr/>
        </p:nvSpPr>
        <p:spPr bwMode="auto">
          <a:xfrm>
            <a:off x="6426829" y="3202117"/>
            <a:ext cx="1322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k-SK" altLang="sk-SK" sz="1800" b="1" dirty="0">
                <a:solidFill>
                  <a:srgbClr val="174B6F"/>
                </a:solidFill>
                <a:latin typeface="Arial" panose="020B0604020202020204" pitchFamily="34" charset="0"/>
              </a:rPr>
              <a:t>mesačné do 12. dňa</a:t>
            </a:r>
          </a:p>
        </p:txBody>
      </p:sp>
      <p:cxnSp>
        <p:nvCxnSpPr>
          <p:cNvPr id="35" name="Rovná spojnica 34"/>
          <p:cNvCxnSpPr>
            <a:cxnSpLocks/>
            <a:endCxn id="38" idx="0"/>
          </p:cNvCxnSpPr>
          <p:nvPr/>
        </p:nvCxnSpPr>
        <p:spPr>
          <a:xfrm flipH="1">
            <a:off x="6962005" y="2417774"/>
            <a:ext cx="6263" cy="655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ovná spojnica 36"/>
          <p:cNvCxnSpPr>
            <a:cxnSpLocks/>
            <a:endCxn id="39" idx="0"/>
          </p:cNvCxnSpPr>
          <p:nvPr/>
        </p:nvCxnSpPr>
        <p:spPr>
          <a:xfrm>
            <a:off x="9455150" y="2465599"/>
            <a:ext cx="0" cy="611245"/>
          </a:xfrm>
          <a:prstGeom prst="line">
            <a:avLst/>
          </a:prstGeom>
        </p:spPr>
        <p:style>
          <a:lnRef idx="1">
            <a:schemeClr val="accent1"/>
          </a:lnRef>
          <a:fillRef idx="0">
            <a:schemeClr val="accent1"/>
          </a:fillRef>
          <a:effectRef idx="0">
            <a:schemeClr val="accent1"/>
          </a:effectRef>
          <a:fontRef idx="minor">
            <a:schemeClr val="tx1"/>
          </a:fontRef>
        </p:style>
      </p:cxnSp>
      <p:sp>
        <p:nvSpPr>
          <p:cNvPr id="92181" name="Oval 9"/>
          <p:cNvSpPr>
            <a:spLocks noChangeArrowheads="1"/>
          </p:cNvSpPr>
          <p:nvPr/>
        </p:nvSpPr>
        <p:spPr bwMode="auto">
          <a:xfrm>
            <a:off x="2063750" y="5337175"/>
            <a:ext cx="228600" cy="152400"/>
          </a:xfrm>
          <a:prstGeom prst="ellipse">
            <a:avLst/>
          </a:prstGeom>
          <a:solidFill>
            <a:schemeClr val="accent1">
              <a:lumMod val="60000"/>
              <a:lumOff val="40000"/>
            </a:scheme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solidFill>
                <a:srgbClr val="000000"/>
              </a:solidFill>
              <a:latin typeface="Arial" panose="020B0604020202020204" pitchFamily="34" charset="0"/>
            </a:endParaRPr>
          </a:p>
        </p:txBody>
      </p:sp>
      <p:sp>
        <p:nvSpPr>
          <p:cNvPr id="92182" name="BlokTextu 13"/>
          <p:cNvSpPr txBox="1">
            <a:spLocks noChangeArrowheads="1"/>
          </p:cNvSpPr>
          <p:nvPr/>
        </p:nvSpPr>
        <p:spPr bwMode="auto">
          <a:xfrm>
            <a:off x="2292350" y="5203825"/>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k-SK" altLang="sk-SK" sz="1800">
                <a:solidFill>
                  <a:srgbClr val="000000"/>
                </a:solidFill>
                <a:latin typeface="Arial" panose="020B0604020202020204" pitchFamily="34" charset="0"/>
              </a:rPr>
              <a:t>Fakturačné podklady</a:t>
            </a:r>
          </a:p>
        </p:txBody>
      </p:sp>
      <p:sp>
        <p:nvSpPr>
          <p:cNvPr id="28" name="Oval 8"/>
          <p:cNvSpPr>
            <a:spLocks noChangeArrowheads="1"/>
          </p:cNvSpPr>
          <p:nvPr/>
        </p:nvSpPr>
        <p:spPr bwMode="auto">
          <a:xfrm>
            <a:off x="2063750" y="4951413"/>
            <a:ext cx="228600" cy="1524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pPr eaLnBrk="1" hangingPunct="1">
              <a:defRPr/>
            </a:pPr>
            <a:endParaRPr lang="sk-SK">
              <a:solidFill>
                <a:prstClr val="black"/>
              </a:solidFill>
              <a:latin typeface="Arial" charset="0"/>
            </a:endParaRPr>
          </a:p>
        </p:txBody>
      </p:sp>
      <p:sp>
        <p:nvSpPr>
          <p:cNvPr id="92186" name="BlokTextu 29"/>
          <p:cNvSpPr txBox="1">
            <a:spLocks noChangeArrowheads="1"/>
          </p:cNvSpPr>
          <p:nvPr/>
        </p:nvSpPr>
        <p:spPr bwMode="auto">
          <a:xfrm>
            <a:off x="2292350" y="4805364"/>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k-SK" altLang="sk-SK" sz="1800">
                <a:solidFill>
                  <a:srgbClr val="000000"/>
                </a:solidFill>
                <a:latin typeface="Arial" panose="020B0604020202020204" pitchFamily="34" charset="0"/>
              </a:rPr>
              <a:t>Informatívne podklady</a:t>
            </a:r>
          </a:p>
        </p:txBody>
      </p:sp>
      <p:cxnSp>
        <p:nvCxnSpPr>
          <p:cNvPr id="5" name="Rovná spojnica 4"/>
          <p:cNvCxnSpPr/>
          <p:nvPr/>
        </p:nvCxnSpPr>
        <p:spPr>
          <a:xfrm flipV="1">
            <a:off x="2292350" y="2120900"/>
            <a:ext cx="0"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ovná spojnica 23"/>
          <p:cNvCxnSpPr>
            <a:cxnSpLocks/>
            <a:endCxn id="30" idx="0"/>
          </p:cNvCxnSpPr>
          <p:nvPr/>
        </p:nvCxnSpPr>
        <p:spPr>
          <a:xfrm>
            <a:off x="2617785" y="2417774"/>
            <a:ext cx="0" cy="655354"/>
          </a:xfrm>
          <a:prstGeom prst="line">
            <a:avLst/>
          </a:prstGeom>
        </p:spPr>
        <p:style>
          <a:lnRef idx="1">
            <a:schemeClr val="accent1"/>
          </a:lnRef>
          <a:fillRef idx="0">
            <a:schemeClr val="accent1"/>
          </a:fillRef>
          <a:effectRef idx="0">
            <a:schemeClr val="accent1"/>
          </a:effectRef>
          <a:fontRef idx="minor">
            <a:schemeClr val="tx1"/>
          </a:fontRef>
        </p:style>
      </p:cxnSp>
      <p:sp>
        <p:nvSpPr>
          <p:cNvPr id="9" name="BlokTextu 16">
            <a:extLst>
              <a:ext uri="{FF2B5EF4-FFF2-40B4-BE49-F238E27FC236}">
                <a16:creationId xmlns:a16="http://schemas.microsoft.com/office/drawing/2014/main" id="{C4FE5BC8-D266-4E55-A142-EF2C0BDE966A}"/>
              </a:ext>
            </a:extLst>
          </p:cNvPr>
          <p:cNvSpPr txBox="1">
            <a:spLocks noChangeArrowheads="1"/>
          </p:cNvSpPr>
          <p:nvPr/>
        </p:nvSpPr>
        <p:spPr bwMode="auto">
          <a:xfrm>
            <a:off x="4042539" y="3202117"/>
            <a:ext cx="11247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k-SK" altLang="sk-SK" sz="1800" b="1">
                <a:solidFill>
                  <a:srgbClr val="174B6F"/>
                </a:solidFill>
                <a:latin typeface="Arial" panose="020B0604020202020204" pitchFamily="34" charset="0"/>
              </a:rPr>
              <a:t>do 10:30 denné</a:t>
            </a:r>
          </a:p>
        </p:txBody>
      </p:sp>
      <p:cxnSp>
        <p:nvCxnSpPr>
          <p:cNvPr id="11" name="Rovná spojnica 10">
            <a:extLst>
              <a:ext uri="{FF2B5EF4-FFF2-40B4-BE49-F238E27FC236}">
                <a16:creationId xmlns:a16="http://schemas.microsoft.com/office/drawing/2014/main" id="{3DB8C82D-6E81-621B-0478-68D0465330BB}"/>
              </a:ext>
            </a:extLst>
          </p:cNvPr>
          <p:cNvCxnSpPr>
            <a:cxnSpLocks/>
            <a:endCxn id="36" idx="0"/>
          </p:cNvCxnSpPr>
          <p:nvPr/>
        </p:nvCxnSpPr>
        <p:spPr>
          <a:xfrm>
            <a:off x="4641972" y="2413623"/>
            <a:ext cx="0" cy="651979"/>
          </a:xfrm>
          <a:prstGeom prst="line">
            <a:avLst/>
          </a:prstGeom>
        </p:spPr>
        <p:style>
          <a:lnRef idx="1">
            <a:schemeClr val="accent1"/>
          </a:lnRef>
          <a:fillRef idx="0">
            <a:schemeClr val="accent1"/>
          </a:fillRef>
          <a:effectRef idx="0">
            <a:schemeClr val="accent1"/>
          </a:effectRef>
          <a:fontRef idx="minor">
            <a:schemeClr val="tx1"/>
          </a:fontRef>
        </p:style>
      </p:cxnSp>
      <p:sp>
        <p:nvSpPr>
          <p:cNvPr id="14" name="Obdélník 6">
            <a:extLst>
              <a:ext uri="{FF2B5EF4-FFF2-40B4-BE49-F238E27FC236}">
                <a16:creationId xmlns:a16="http://schemas.microsoft.com/office/drawing/2014/main" id="{E628E21F-40BC-29B9-FF8E-3037A13E7005}"/>
              </a:ext>
            </a:extLst>
          </p:cNvPr>
          <p:cNvSpPr/>
          <p:nvPr/>
        </p:nvSpPr>
        <p:spPr bwMode="auto">
          <a:xfrm>
            <a:off x="1893568" y="1939261"/>
            <a:ext cx="8958262" cy="479012"/>
          </a:xfrm>
          <a:prstGeom prst="rect">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defTabSz="952500">
              <a:defRPr/>
            </a:pPr>
            <a:endParaRPr lang="cs-CZ" sz="1600" b="1" kern="0">
              <a:solidFill>
                <a:prstClr val="white"/>
              </a:solidFill>
              <a:latin typeface="Calibri"/>
            </a:endParaRPr>
          </a:p>
        </p:txBody>
      </p:sp>
      <p:sp>
        <p:nvSpPr>
          <p:cNvPr id="15" name="BlokTextu 45">
            <a:extLst>
              <a:ext uri="{FF2B5EF4-FFF2-40B4-BE49-F238E27FC236}">
                <a16:creationId xmlns:a16="http://schemas.microsoft.com/office/drawing/2014/main" id="{581BA8A3-E9B0-F98F-27A1-5B243B23AAEC}"/>
              </a:ext>
            </a:extLst>
          </p:cNvPr>
          <p:cNvSpPr txBox="1">
            <a:spLocks noChangeArrowheads="1"/>
          </p:cNvSpPr>
          <p:nvPr/>
        </p:nvSpPr>
        <p:spPr bwMode="auto">
          <a:xfrm>
            <a:off x="2273696" y="1994617"/>
            <a:ext cx="712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D+1</a:t>
            </a:r>
          </a:p>
        </p:txBody>
      </p:sp>
      <p:sp>
        <p:nvSpPr>
          <p:cNvPr id="17" name="BlokTextu 45">
            <a:extLst>
              <a:ext uri="{FF2B5EF4-FFF2-40B4-BE49-F238E27FC236}">
                <a16:creationId xmlns:a16="http://schemas.microsoft.com/office/drawing/2014/main" id="{DFBD891F-15B9-E142-96AE-7FEF7DD13522}"/>
              </a:ext>
            </a:extLst>
          </p:cNvPr>
          <p:cNvSpPr txBox="1">
            <a:spLocks noChangeArrowheads="1"/>
          </p:cNvSpPr>
          <p:nvPr/>
        </p:nvSpPr>
        <p:spPr bwMode="auto">
          <a:xfrm>
            <a:off x="6603450" y="1994617"/>
            <a:ext cx="10794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M+12D</a:t>
            </a:r>
          </a:p>
        </p:txBody>
      </p:sp>
      <p:sp>
        <p:nvSpPr>
          <p:cNvPr id="18" name="BlokTextu 45">
            <a:extLst>
              <a:ext uri="{FF2B5EF4-FFF2-40B4-BE49-F238E27FC236}">
                <a16:creationId xmlns:a16="http://schemas.microsoft.com/office/drawing/2014/main" id="{A20A1A69-FB96-28E5-7DED-EB7992BB7D51}"/>
              </a:ext>
            </a:extLst>
          </p:cNvPr>
          <p:cNvSpPr txBox="1">
            <a:spLocks noChangeArrowheads="1"/>
          </p:cNvSpPr>
          <p:nvPr/>
        </p:nvSpPr>
        <p:spPr bwMode="auto">
          <a:xfrm>
            <a:off x="4086316" y="1985355"/>
            <a:ext cx="1124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D+2PD</a:t>
            </a:r>
          </a:p>
        </p:txBody>
      </p:sp>
      <p:sp>
        <p:nvSpPr>
          <p:cNvPr id="19" name="BlokTextu 45">
            <a:extLst>
              <a:ext uri="{FF2B5EF4-FFF2-40B4-BE49-F238E27FC236}">
                <a16:creationId xmlns:a16="http://schemas.microsoft.com/office/drawing/2014/main" id="{9E1CBF6B-C2D6-92CB-8518-A8F91987BE2C}"/>
              </a:ext>
            </a:extLst>
          </p:cNvPr>
          <p:cNvSpPr txBox="1">
            <a:spLocks noChangeArrowheads="1"/>
          </p:cNvSpPr>
          <p:nvPr/>
        </p:nvSpPr>
        <p:spPr bwMode="auto">
          <a:xfrm>
            <a:off x="8820155" y="1985155"/>
            <a:ext cx="1079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sk-SK" altLang="sk-SK" sz="1800">
                <a:solidFill>
                  <a:srgbClr val="000000"/>
                </a:solidFill>
                <a:latin typeface="Arial" panose="020B0604020202020204" pitchFamily="34" charset="0"/>
              </a:rPr>
              <a:t>M+2M</a:t>
            </a:r>
          </a:p>
        </p:txBody>
      </p:sp>
      <p:sp>
        <p:nvSpPr>
          <p:cNvPr id="30" name="Oval 8">
            <a:extLst>
              <a:ext uri="{FF2B5EF4-FFF2-40B4-BE49-F238E27FC236}">
                <a16:creationId xmlns:a16="http://schemas.microsoft.com/office/drawing/2014/main" id="{E78C82A5-46F6-D0CB-3285-265BF526D7A6}"/>
              </a:ext>
            </a:extLst>
          </p:cNvPr>
          <p:cNvSpPr>
            <a:spLocks noChangeArrowheads="1"/>
          </p:cNvSpPr>
          <p:nvPr/>
        </p:nvSpPr>
        <p:spPr bwMode="auto">
          <a:xfrm>
            <a:off x="1836348" y="3073128"/>
            <a:ext cx="1562874" cy="995429"/>
          </a:xfrm>
          <a:prstGeom prst="ellipse">
            <a:avLst/>
          </a:prstGeom>
          <a:solidFill>
            <a:schemeClr val="accent1">
              <a:lumMod val="20000"/>
              <a:lumOff val="80000"/>
              <a:alpha val="62000"/>
            </a:schemeClr>
          </a:solidFill>
          <a:ln w="9525">
            <a:solidFill>
              <a:schemeClr val="tx1"/>
            </a:solidFill>
            <a:round/>
            <a:headEnd/>
            <a:tailEnd/>
          </a:ln>
          <a:effectLst/>
        </p:spPr>
        <p:txBody>
          <a:bodyPr wrap="none" anchor="ctr"/>
          <a:lstStyle/>
          <a:p>
            <a:pPr eaLnBrk="1" hangingPunct="1">
              <a:defRPr/>
            </a:pPr>
            <a:endParaRPr lang="sk-SK">
              <a:solidFill>
                <a:prstClr val="black"/>
              </a:solidFill>
              <a:latin typeface="Arial" charset="0"/>
            </a:endParaRPr>
          </a:p>
        </p:txBody>
      </p:sp>
      <p:cxnSp>
        <p:nvCxnSpPr>
          <p:cNvPr id="31" name="Rovná spojnica 30">
            <a:extLst>
              <a:ext uri="{FF2B5EF4-FFF2-40B4-BE49-F238E27FC236}">
                <a16:creationId xmlns:a16="http://schemas.microsoft.com/office/drawing/2014/main" id="{9167E767-E994-D03F-B588-BC2C2603975C}"/>
              </a:ext>
            </a:extLst>
          </p:cNvPr>
          <p:cNvCxnSpPr>
            <a:cxnSpLocks/>
          </p:cNvCxnSpPr>
          <p:nvPr/>
        </p:nvCxnSpPr>
        <p:spPr>
          <a:xfrm>
            <a:off x="3533140" y="1939261"/>
            <a:ext cx="0" cy="2673379"/>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8">
            <a:extLst>
              <a:ext uri="{FF2B5EF4-FFF2-40B4-BE49-F238E27FC236}">
                <a16:creationId xmlns:a16="http://schemas.microsoft.com/office/drawing/2014/main" id="{A701FE66-0855-F6AF-725B-FA2C59B0AA08}"/>
              </a:ext>
            </a:extLst>
          </p:cNvPr>
          <p:cNvSpPr>
            <a:spLocks noChangeArrowheads="1"/>
          </p:cNvSpPr>
          <p:nvPr/>
        </p:nvSpPr>
        <p:spPr bwMode="auto">
          <a:xfrm>
            <a:off x="3860535" y="3065602"/>
            <a:ext cx="1562874" cy="995429"/>
          </a:xfrm>
          <a:prstGeom prst="ellipse">
            <a:avLst/>
          </a:prstGeom>
          <a:solidFill>
            <a:schemeClr val="accent1">
              <a:lumMod val="60000"/>
              <a:lumOff val="40000"/>
              <a:alpha val="62000"/>
            </a:schemeClr>
          </a:solidFill>
          <a:ln w="9525">
            <a:solidFill>
              <a:schemeClr val="tx1"/>
            </a:solidFill>
            <a:round/>
            <a:headEnd/>
            <a:tailEnd/>
          </a:ln>
          <a:effectLst/>
        </p:spPr>
        <p:txBody>
          <a:bodyPr wrap="none" anchor="ctr"/>
          <a:lstStyle/>
          <a:p>
            <a:pPr eaLnBrk="1" hangingPunct="1">
              <a:defRPr/>
            </a:pPr>
            <a:endParaRPr lang="sk-SK">
              <a:solidFill>
                <a:prstClr val="black"/>
              </a:solidFill>
              <a:latin typeface="Arial" charset="0"/>
            </a:endParaRPr>
          </a:p>
        </p:txBody>
      </p:sp>
      <p:sp>
        <p:nvSpPr>
          <p:cNvPr id="38" name="Oval 8">
            <a:extLst>
              <a:ext uri="{FF2B5EF4-FFF2-40B4-BE49-F238E27FC236}">
                <a16:creationId xmlns:a16="http://schemas.microsoft.com/office/drawing/2014/main" id="{FCD75434-A334-32E2-7891-08EF5F62199A}"/>
              </a:ext>
            </a:extLst>
          </p:cNvPr>
          <p:cNvSpPr>
            <a:spLocks noChangeArrowheads="1"/>
          </p:cNvSpPr>
          <p:nvPr/>
        </p:nvSpPr>
        <p:spPr bwMode="auto">
          <a:xfrm>
            <a:off x="6180568" y="3073128"/>
            <a:ext cx="1562874" cy="995429"/>
          </a:xfrm>
          <a:prstGeom prst="ellipse">
            <a:avLst/>
          </a:prstGeom>
          <a:solidFill>
            <a:schemeClr val="accent1">
              <a:lumMod val="60000"/>
              <a:lumOff val="40000"/>
              <a:alpha val="62000"/>
            </a:schemeClr>
          </a:solidFill>
          <a:ln w="9525">
            <a:solidFill>
              <a:schemeClr val="tx1"/>
            </a:solidFill>
            <a:round/>
            <a:headEnd/>
            <a:tailEnd/>
          </a:ln>
          <a:effectLst/>
        </p:spPr>
        <p:txBody>
          <a:bodyPr wrap="none" anchor="ctr"/>
          <a:lstStyle/>
          <a:p>
            <a:pPr eaLnBrk="1" hangingPunct="1">
              <a:defRPr/>
            </a:pPr>
            <a:endParaRPr lang="sk-SK" dirty="0">
              <a:solidFill>
                <a:prstClr val="black"/>
              </a:solidFill>
              <a:latin typeface="Arial" charset="0"/>
            </a:endParaRPr>
          </a:p>
        </p:txBody>
      </p:sp>
      <p:sp>
        <p:nvSpPr>
          <p:cNvPr id="39" name="Oval 8">
            <a:extLst>
              <a:ext uri="{FF2B5EF4-FFF2-40B4-BE49-F238E27FC236}">
                <a16:creationId xmlns:a16="http://schemas.microsoft.com/office/drawing/2014/main" id="{14F9F28E-175F-8591-5940-52625A06B35A}"/>
              </a:ext>
            </a:extLst>
          </p:cNvPr>
          <p:cNvSpPr>
            <a:spLocks noChangeArrowheads="1"/>
          </p:cNvSpPr>
          <p:nvPr/>
        </p:nvSpPr>
        <p:spPr bwMode="auto">
          <a:xfrm>
            <a:off x="8673713" y="3076844"/>
            <a:ext cx="1562874" cy="995429"/>
          </a:xfrm>
          <a:prstGeom prst="ellipse">
            <a:avLst/>
          </a:prstGeom>
          <a:solidFill>
            <a:schemeClr val="accent1">
              <a:lumMod val="60000"/>
              <a:lumOff val="40000"/>
              <a:alpha val="62000"/>
            </a:schemeClr>
          </a:solidFill>
          <a:ln w="9525">
            <a:solidFill>
              <a:schemeClr val="tx1"/>
            </a:solidFill>
            <a:round/>
            <a:headEnd/>
            <a:tailEnd/>
          </a:ln>
          <a:effectLst/>
        </p:spPr>
        <p:txBody>
          <a:bodyPr wrap="none" anchor="ctr"/>
          <a:lstStyle/>
          <a:p>
            <a:pPr eaLnBrk="1" hangingPunct="1">
              <a:defRPr/>
            </a:pPr>
            <a:endParaRPr lang="sk-SK">
              <a:solidFill>
                <a:prstClr val="black"/>
              </a:solidFill>
              <a:latin typeface="Arial" charset="0"/>
            </a:endParaRPr>
          </a:p>
        </p:txBody>
      </p:sp>
      <p:cxnSp>
        <p:nvCxnSpPr>
          <p:cNvPr id="47" name="Rovná spojnica 46">
            <a:extLst>
              <a:ext uri="{FF2B5EF4-FFF2-40B4-BE49-F238E27FC236}">
                <a16:creationId xmlns:a16="http://schemas.microsoft.com/office/drawing/2014/main" id="{F531E30D-9D31-0D21-10EB-44165CE989FB}"/>
              </a:ext>
            </a:extLst>
          </p:cNvPr>
          <p:cNvCxnSpPr>
            <a:cxnSpLocks/>
          </p:cNvCxnSpPr>
          <p:nvPr/>
        </p:nvCxnSpPr>
        <p:spPr>
          <a:xfrm>
            <a:off x="8229601" y="1939261"/>
            <a:ext cx="0" cy="2673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ovná spojnica 47">
            <a:extLst>
              <a:ext uri="{FF2B5EF4-FFF2-40B4-BE49-F238E27FC236}">
                <a16:creationId xmlns:a16="http://schemas.microsoft.com/office/drawing/2014/main" id="{93908003-049B-0AC2-3AAB-52F7363FEEFF}"/>
              </a:ext>
            </a:extLst>
          </p:cNvPr>
          <p:cNvCxnSpPr>
            <a:cxnSpLocks/>
          </p:cNvCxnSpPr>
          <p:nvPr/>
        </p:nvCxnSpPr>
        <p:spPr>
          <a:xfrm>
            <a:off x="5758180" y="1939261"/>
            <a:ext cx="0" cy="26733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24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704088" y="319087"/>
            <a:ext cx="7790688" cy="789559"/>
          </a:xfrm>
        </p:spPr>
        <p:txBody>
          <a:bodyPr>
            <a:normAutofit/>
          </a:bodyPr>
          <a:lstStyle/>
          <a:p>
            <a:pPr>
              <a:defRPr/>
            </a:pPr>
            <a:r>
              <a:rPr lang="sk-SK" sz="4000" b="1">
                <a:solidFill>
                  <a:srgbClr val="265787"/>
                </a:solidFill>
                <a:effectLst>
                  <a:outerShdw blurRad="38100" dist="38100" dir="2700000" algn="tl">
                    <a:srgbClr val="000000">
                      <a:alpha val="43137"/>
                    </a:srgbClr>
                  </a:outerShdw>
                </a:effectLst>
              </a:rPr>
              <a:t>Znamienko odchýlky podľa EB GL</a:t>
            </a:r>
          </a:p>
        </p:txBody>
      </p:sp>
      <p:sp>
        <p:nvSpPr>
          <p:cNvPr id="4" name="Zástupný symbol čísla snímky 3"/>
          <p:cNvSpPr>
            <a:spLocks noGrp="1"/>
          </p:cNvSpPr>
          <p:nvPr>
            <p:ph type="sldNum" sz="quarter" idx="12"/>
          </p:nvPr>
        </p:nvSpPr>
        <p:spPr/>
        <p:txBody>
          <a:bodyPr/>
          <a:lstStyle/>
          <a:p>
            <a:pPr eaLnBrk="0" hangingPunct="0">
              <a:defRPr/>
            </a:pPr>
            <a:endParaRPr lang="sk-SK">
              <a:solidFill>
                <a:prstClr val="black">
                  <a:tint val="75000"/>
                </a:prstClr>
              </a:solidFill>
              <a:latin typeface="Calibri"/>
            </a:endParaRPr>
          </a:p>
          <a:p>
            <a:pPr eaLnBrk="0" hangingPunct="0">
              <a:defRPr/>
            </a:pPr>
            <a:fld id="{21BBCC2C-563C-4983-A687-70A51B2202FF}" type="slidenum">
              <a:rPr lang="en-US" sz="900">
                <a:solidFill>
                  <a:prstClr val="black">
                    <a:tint val="75000"/>
                  </a:prstClr>
                </a:solidFill>
                <a:latin typeface="Calibri"/>
              </a:rPr>
              <a:pPr eaLnBrk="0" hangingPunct="0">
                <a:defRPr/>
              </a:pPr>
              <a:t>22</a:t>
            </a:fld>
            <a:endParaRPr lang="en-US" sz="900">
              <a:solidFill>
                <a:prstClr val="black">
                  <a:tint val="75000"/>
                </a:prstClr>
              </a:solidFill>
              <a:latin typeface="Calibri"/>
            </a:endParaRPr>
          </a:p>
        </p:txBody>
      </p:sp>
      <p:sp>
        <p:nvSpPr>
          <p:cNvPr id="6" name="Rectangle 3"/>
          <p:cNvSpPr txBox="1">
            <a:spLocks noChangeArrowheads="1"/>
          </p:cNvSpPr>
          <p:nvPr/>
        </p:nvSpPr>
        <p:spPr bwMode="auto">
          <a:xfrm>
            <a:off x="704088" y="1448793"/>
            <a:ext cx="10094976" cy="5090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1" algn="just">
              <a:spcBef>
                <a:spcPts val="600"/>
              </a:spcBef>
              <a:buSzPct val="60000"/>
              <a:tabLst>
                <a:tab pos="266700" algn="l"/>
              </a:tabLst>
              <a:defRPr/>
            </a:pPr>
            <a:r>
              <a:rPr lang="sk-SK" sz="2000" dirty="0"/>
              <a:t>Nariadenie komisie (EÚ) 2017/2195 ktorým sa stanovuje usmernenie o zabezpečovaní rovnováhy v elektrizačnej sústave tzv. EB GL , článok 54, bod 6. definuje:</a:t>
            </a:r>
          </a:p>
          <a:p>
            <a:pPr marL="0" lvl="1" algn="just">
              <a:spcBef>
                <a:spcPts val="600"/>
              </a:spcBef>
              <a:spcAft>
                <a:spcPts val="600"/>
              </a:spcAft>
              <a:buSzPct val="60000"/>
              <a:tabLst>
                <a:tab pos="266700" algn="l"/>
              </a:tabLst>
              <a:defRPr/>
            </a:pPr>
            <a:r>
              <a:rPr lang="sk-SK" sz="2000" dirty="0"/>
              <a:t>Odchýlka musí vyjadrovať veľkosť a smer transakcie zúčtovania medzi subjektom zúčtovania a zúčtovateľom odchýlok</a:t>
            </a:r>
            <a:endParaRPr lang="sk-SK" sz="2200" b="1" kern="0" dirty="0">
              <a:solidFill>
                <a:prstClr val="black"/>
              </a:solidFill>
              <a:latin typeface="Calibri"/>
            </a:endParaRPr>
          </a:p>
          <a:p>
            <a:pPr marL="342900" indent="-342900" eaLnBrk="0" fontAlgn="base" hangingPunct="0">
              <a:spcAft>
                <a:spcPts val="600"/>
              </a:spcAft>
              <a:buSzPct val="135000"/>
              <a:buFont typeface="Arial" panose="020B0604020202020204" pitchFamily="34" charset="0"/>
              <a:buChar char="•"/>
              <a:defRPr/>
            </a:pPr>
            <a:r>
              <a:rPr lang="sk-SK" sz="2200" b="1" kern="0" dirty="0">
                <a:solidFill>
                  <a:prstClr val="black"/>
                </a:solidFill>
                <a:latin typeface="Calibri"/>
              </a:rPr>
              <a:t>Záporná odchýlka </a:t>
            </a:r>
            <a:r>
              <a:rPr lang="sk-SK" sz="2200" kern="0" dirty="0">
                <a:solidFill>
                  <a:prstClr val="black"/>
                </a:solidFill>
                <a:latin typeface="Calibri"/>
              </a:rPr>
              <a:t>= nedostatok elektriny v sústave</a:t>
            </a:r>
          </a:p>
          <a:p>
            <a:pPr marL="800100" lvl="1" indent="-342900" eaLnBrk="0" fontAlgn="base" hangingPunct="0">
              <a:spcAft>
                <a:spcPts val="600"/>
              </a:spcAft>
              <a:buSzPct val="100000"/>
              <a:buFont typeface="Arial" panose="020B0604020202020204" pitchFamily="34" charset="0"/>
              <a:buChar char="•"/>
              <a:defRPr/>
            </a:pPr>
            <a:r>
              <a:rPr lang="sk-SK" sz="2200" kern="0" dirty="0">
                <a:solidFill>
                  <a:prstClr val="black"/>
                </a:solidFill>
                <a:latin typeface="Calibri"/>
              </a:rPr>
              <a:t>SZ odobral viac elektriny ako si pôvodne zmluvne obstaral</a:t>
            </a:r>
          </a:p>
          <a:p>
            <a:pPr marL="800100" lvl="1" indent="-342900" eaLnBrk="0" fontAlgn="base" hangingPunct="0">
              <a:spcAft>
                <a:spcPts val="600"/>
              </a:spcAft>
              <a:buSzPct val="100000"/>
              <a:buFont typeface="Arial" panose="020B0604020202020204" pitchFamily="34" charset="0"/>
              <a:buChar char="•"/>
              <a:defRPr/>
            </a:pPr>
            <a:r>
              <a:rPr lang="sk-SK" sz="2200" kern="0" dirty="0">
                <a:solidFill>
                  <a:prstClr val="black"/>
                </a:solidFill>
                <a:latin typeface="Calibri"/>
              </a:rPr>
              <a:t>SZ dodal menej elektriny ako si pôvodne zmluvne dohodol</a:t>
            </a:r>
          </a:p>
          <a:p>
            <a:pPr marL="342900" indent="-342900" eaLnBrk="0" fontAlgn="base" hangingPunct="0">
              <a:spcAft>
                <a:spcPts val="600"/>
              </a:spcAft>
              <a:buSzPct val="135000"/>
              <a:buFont typeface="Arial" panose="020B0604020202020204" pitchFamily="34" charset="0"/>
              <a:buChar char="•"/>
              <a:defRPr/>
            </a:pPr>
            <a:r>
              <a:rPr lang="sk-SK" sz="2200" b="1" kern="0" dirty="0">
                <a:solidFill>
                  <a:prstClr val="black"/>
                </a:solidFill>
                <a:latin typeface="Calibri"/>
              </a:rPr>
              <a:t>Kladná odchýlka </a:t>
            </a:r>
            <a:r>
              <a:rPr lang="sk-SK" sz="2200" kern="0" dirty="0">
                <a:solidFill>
                  <a:prstClr val="black"/>
                </a:solidFill>
                <a:latin typeface="Calibri"/>
              </a:rPr>
              <a:t>= prebytok elektriny v sústave</a:t>
            </a:r>
          </a:p>
          <a:p>
            <a:pPr marL="800100" lvl="1" indent="-342900" eaLnBrk="0" fontAlgn="base" hangingPunct="0">
              <a:spcAft>
                <a:spcPts val="600"/>
              </a:spcAft>
              <a:buSzPct val="100000"/>
              <a:buFont typeface="Arial" panose="020B0604020202020204" pitchFamily="34" charset="0"/>
              <a:buChar char="•"/>
              <a:defRPr/>
            </a:pPr>
            <a:r>
              <a:rPr lang="sk-SK" sz="2200" kern="0" dirty="0">
                <a:solidFill>
                  <a:prstClr val="black"/>
                </a:solidFill>
                <a:latin typeface="Calibri"/>
              </a:rPr>
              <a:t>SZ odobral menej elektriny ako si pôvodne zmluvne obstaral</a:t>
            </a:r>
          </a:p>
          <a:p>
            <a:pPr marL="800100" lvl="1" indent="-342900" eaLnBrk="0" fontAlgn="base" hangingPunct="0">
              <a:spcAft>
                <a:spcPts val="600"/>
              </a:spcAft>
              <a:buSzPct val="100000"/>
              <a:buFont typeface="Arial" panose="020B0604020202020204" pitchFamily="34" charset="0"/>
              <a:buChar char="•"/>
              <a:defRPr/>
            </a:pPr>
            <a:r>
              <a:rPr lang="sk-SK" sz="2200" kern="0" dirty="0">
                <a:solidFill>
                  <a:prstClr val="black"/>
                </a:solidFill>
                <a:latin typeface="Calibri"/>
              </a:rPr>
              <a:t>SZ dodal viac elektriny ako si pôvodne zmluvne dohodol</a:t>
            </a:r>
          </a:p>
          <a:p>
            <a:pPr marL="342900" indent="-342900" eaLnBrk="0" fontAlgn="base" hangingPunct="0">
              <a:spcAft>
                <a:spcPts val="600"/>
              </a:spcAft>
              <a:buSzPct val="135000"/>
              <a:buFont typeface="Arial" panose="020B0604020202020204" pitchFamily="34" charset="0"/>
              <a:buChar char="•"/>
              <a:defRPr/>
            </a:pPr>
            <a:r>
              <a:rPr lang="sk-SK" sz="2200" b="1" kern="0" dirty="0">
                <a:solidFill>
                  <a:prstClr val="black"/>
                </a:solidFill>
                <a:latin typeface="Calibri"/>
              </a:rPr>
              <a:t>Kladná RE </a:t>
            </a:r>
            <a:r>
              <a:rPr lang="sk-SK" sz="2200" kern="0" dirty="0">
                <a:solidFill>
                  <a:prstClr val="black"/>
                </a:solidFill>
                <a:latin typeface="Calibri"/>
              </a:rPr>
              <a:t>reguluje zápornú odchýlku sústavy</a:t>
            </a:r>
          </a:p>
          <a:p>
            <a:pPr marL="342900" indent="-342900" eaLnBrk="0" fontAlgn="base" hangingPunct="0">
              <a:spcAft>
                <a:spcPts val="600"/>
              </a:spcAft>
              <a:buSzPct val="135000"/>
              <a:buFont typeface="Arial" panose="020B0604020202020204" pitchFamily="34" charset="0"/>
              <a:buChar char="•"/>
              <a:defRPr/>
            </a:pPr>
            <a:r>
              <a:rPr lang="sk-SK" sz="2200" b="1" kern="0" dirty="0">
                <a:solidFill>
                  <a:prstClr val="black"/>
                </a:solidFill>
                <a:latin typeface="Calibri"/>
              </a:rPr>
              <a:t>Záporná RE </a:t>
            </a:r>
            <a:r>
              <a:rPr lang="sk-SK" sz="2200" kern="0" dirty="0">
                <a:solidFill>
                  <a:prstClr val="black"/>
                </a:solidFill>
                <a:latin typeface="Calibri"/>
              </a:rPr>
              <a:t>reguluje kladnú odchýlku sústavy</a:t>
            </a:r>
          </a:p>
        </p:txBody>
      </p:sp>
    </p:spTree>
    <p:extLst>
      <p:ext uri="{BB962C8B-B14F-4D97-AF65-F5344CB8AC3E}">
        <p14:creationId xmlns:p14="http://schemas.microsoft.com/office/powerpoint/2010/main" val="189726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7552" y="365125"/>
            <a:ext cx="10515600" cy="1052513"/>
          </a:xfrm>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Vzorec pre výpočet odchýlok</a:t>
            </a:r>
            <a:endParaRPr lang="sk-SK" sz="4000" b="1"/>
          </a:p>
        </p:txBody>
      </p:sp>
      <p:sp>
        <p:nvSpPr>
          <p:cNvPr id="94211" name="Zástupný symbol obsahu 2"/>
          <p:cNvSpPr>
            <a:spLocks noGrp="1"/>
          </p:cNvSpPr>
          <p:nvPr>
            <p:ph idx="1"/>
          </p:nvPr>
        </p:nvSpPr>
        <p:spPr>
          <a:xfrm>
            <a:off x="987552" y="1417638"/>
            <a:ext cx="10186416" cy="4765448"/>
          </a:xfrm>
        </p:spPr>
        <p:txBody>
          <a:bodyPr>
            <a:normAutofit/>
          </a:bodyPr>
          <a:lstStyle/>
          <a:p>
            <a:pPr marL="0" indent="0">
              <a:buNone/>
            </a:pPr>
            <a:r>
              <a:rPr lang="sk-SK" altLang="sk-SK" sz="2000"/>
              <a:t>Matematický vzorec na výpočet odchýlky Subjektu zúčtovania (SZ) v jednotlivej zúčtovacej perióde (MWh):	</a:t>
            </a:r>
          </a:p>
          <a:p>
            <a:pPr marL="0" indent="0" algn="ctr">
              <a:buNone/>
            </a:pPr>
            <a:r>
              <a:rPr lang="sk-SK" altLang="sk-SK" sz="2400">
                <a:latin typeface="Cambria Math" panose="02040503050406030204" pitchFamily="18" charset="0"/>
                <a:ea typeface="Cambria Math" panose="02040503050406030204" pitchFamily="18" charset="0"/>
              </a:rPr>
              <a:t>O = (MD – MO) – (ZD – ZO) – RE + FL – </a:t>
            </a:r>
            <a:r>
              <a:rPr lang="sk-SK" altLang="sk-SK" sz="2400" err="1">
                <a:latin typeface="Cambria Math" panose="02040503050406030204" pitchFamily="18" charset="0"/>
                <a:ea typeface="Cambria Math" panose="02040503050406030204" pitchFamily="18" charset="0"/>
              </a:rPr>
              <a:t>FL</a:t>
            </a:r>
            <a:r>
              <a:rPr lang="sk-SK" altLang="sk-SK" sz="2400" baseline="-25000" err="1">
                <a:latin typeface="Cambria Math" panose="02040503050406030204" pitchFamily="18" charset="0"/>
                <a:ea typeface="Cambria Math" panose="02040503050406030204" pitchFamily="18" charset="0"/>
              </a:rPr>
              <a:t>n</a:t>
            </a:r>
            <a:r>
              <a:rPr lang="sk-SK" altLang="sk-SK" sz="2400">
                <a:latin typeface="Cambria Math" panose="02040503050406030204" pitchFamily="18" charset="0"/>
                <a:ea typeface="Cambria Math" panose="02040503050406030204" pitchFamily="18" charset="0"/>
              </a:rPr>
              <a:t> + ZEO – ZED</a:t>
            </a:r>
          </a:p>
          <a:p>
            <a:pPr marL="0" indent="0">
              <a:spcBef>
                <a:spcPts val="0"/>
              </a:spcBef>
              <a:buNone/>
            </a:pPr>
            <a:endParaRPr lang="sk-SK" altLang="sk-SK" sz="1800"/>
          </a:p>
          <a:p>
            <a:pPr marL="0" indent="0">
              <a:spcBef>
                <a:spcPts val="0"/>
              </a:spcBef>
              <a:buNone/>
            </a:pPr>
            <a:r>
              <a:rPr lang="sk-SK" altLang="sk-SK" sz="2000"/>
              <a:t>O – odchýlka SZ,</a:t>
            </a:r>
          </a:p>
          <a:p>
            <a:pPr marL="447675" indent="-447675">
              <a:spcBef>
                <a:spcPts val="0"/>
              </a:spcBef>
              <a:buNone/>
            </a:pPr>
            <a:r>
              <a:rPr lang="sk-SK" altLang="sk-SK" sz="2000"/>
              <a:t>MD – agregovaná hodnota dodávok do sústavy v OOM priradených do bilančnej skupiny SZ,</a:t>
            </a:r>
          </a:p>
          <a:p>
            <a:pPr marL="447675" indent="-447675" algn="just">
              <a:spcBef>
                <a:spcPts val="0"/>
              </a:spcBef>
              <a:buNone/>
            </a:pPr>
            <a:r>
              <a:rPr lang="sk-SK" altLang="sk-SK" sz="2000"/>
              <a:t>MO – agregovaná hodnota odberov zo sústavy v OOM priradených do bilančnej skupiny SZ,</a:t>
            </a:r>
          </a:p>
          <a:p>
            <a:pPr marL="0" indent="0">
              <a:spcBef>
                <a:spcPts val="0"/>
              </a:spcBef>
              <a:buNone/>
            </a:pPr>
            <a:r>
              <a:rPr lang="sk-SK" altLang="sk-SK" sz="2000"/>
              <a:t>ZO – celkový zmluvný odber SZ,</a:t>
            </a:r>
          </a:p>
          <a:p>
            <a:pPr marL="0" indent="0">
              <a:spcBef>
                <a:spcPts val="0"/>
              </a:spcBef>
              <a:buNone/>
            </a:pPr>
            <a:r>
              <a:rPr lang="sk-SK" altLang="sk-SK" sz="2000"/>
              <a:t>ZD – celková zmluvná dodávka SZ,</a:t>
            </a:r>
          </a:p>
          <a:p>
            <a:pPr marL="447675" indent="-447675">
              <a:spcBef>
                <a:spcPts val="0"/>
              </a:spcBef>
              <a:buNone/>
            </a:pPr>
            <a:r>
              <a:rPr lang="sk-SK" altLang="sk-SK" sz="2000"/>
              <a:t>RE – celková regulačná elektrina obstaraná od Poskytovateľov podporných služieb a Dodávateľov RE v bilančnej skupine SZ,</a:t>
            </a:r>
          </a:p>
          <a:p>
            <a:pPr marL="447675" indent="-447675">
              <a:spcBef>
                <a:spcPts val="0"/>
              </a:spcBef>
              <a:buNone/>
            </a:pPr>
            <a:r>
              <a:rPr lang="sk-SK" altLang="sk-SK" sz="2000"/>
              <a:t>FL – celková flexibilita na OOM, v ktorých je pri aktivácii flexibility za odchýlku zodpovedný SZ,</a:t>
            </a:r>
          </a:p>
          <a:p>
            <a:pPr marL="447675" indent="-447675">
              <a:spcBef>
                <a:spcPts val="0"/>
              </a:spcBef>
              <a:buNone/>
            </a:pPr>
            <a:r>
              <a:rPr lang="sk-SK" altLang="sk-SK" sz="2000" err="1"/>
              <a:t>FL</a:t>
            </a:r>
            <a:r>
              <a:rPr lang="sk-SK" altLang="sk-SK" sz="2000" baseline="-25000" err="1"/>
              <a:t>n</a:t>
            </a:r>
            <a:r>
              <a:rPr lang="sk-SK" altLang="sk-SK" sz="2000"/>
              <a:t> – celková flexibilita na OOM priradených do bilančnej skupiny SZ, na ktorých má v čase jej aktivácie zodpovednosť za odchýlku akýkoľvek subjekt zúčtovania</a:t>
            </a:r>
          </a:p>
          <a:p>
            <a:pPr marL="0" indent="0">
              <a:spcBef>
                <a:spcPts val="0"/>
              </a:spcBef>
              <a:buNone/>
            </a:pPr>
            <a:r>
              <a:rPr lang="sk-SK" altLang="sk-SK" sz="2000"/>
              <a:t>ZEO – zdieľaný odber do OOM priradených do bilančnej skupiny SZ,</a:t>
            </a:r>
          </a:p>
          <a:p>
            <a:pPr marL="0" indent="0">
              <a:spcBef>
                <a:spcPts val="0"/>
              </a:spcBef>
              <a:buNone/>
            </a:pPr>
            <a:r>
              <a:rPr lang="sk-SK" altLang="sk-SK" sz="2000"/>
              <a:t>ZED – zdieľaná dodávka z OOM priradených do bilančnej skupiny SZ.</a:t>
            </a:r>
          </a:p>
        </p:txBody>
      </p:sp>
      <p:sp>
        <p:nvSpPr>
          <p:cNvPr id="94212"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C01AF6-25DB-4B68-B971-1CC6A4C2953D}" type="slidenum">
              <a:rPr lang="sk-SK" altLang="sk-SK" smtClean="0">
                <a:solidFill>
                  <a:srgbClr val="898989"/>
                </a:solidFill>
                <a:latin typeface="Calibri" panose="020F0502020204030204" pitchFamily="34" charset="0"/>
              </a:rPr>
              <a:pPr/>
              <a:t>23</a:t>
            </a:fld>
            <a:endParaRPr lang="sk-SK" altLang="sk-SK">
              <a:solidFill>
                <a:srgbClr val="898989"/>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3DC12B-3031-46D9-879F-1BF6AA259739}"/>
              </a:ext>
            </a:extLst>
          </p:cNvPr>
          <p:cNvSpPr>
            <a:spLocks noGrp="1"/>
          </p:cNvSpPr>
          <p:nvPr>
            <p:ph type="title"/>
          </p:nvPr>
        </p:nvSpPr>
        <p:spPr>
          <a:xfrm>
            <a:off x="459014" y="365127"/>
            <a:ext cx="9361641" cy="1325563"/>
          </a:xfrm>
        </p:spPr>
        <p:txBody>
          <a:bodyPr>
            <a:normAutofit/>
          </a:bodyPr>
          <a:lstStyle/>
          <a:p>
            <a:pPr>
              <a:defRPr/>
            </a:pPr>
            <a:r>
              <a:rPr lang="sk-SK" sz="4000" b="1">
                <a:solidFill>
                  <a:srgbClr val="265787"/>
                </a:solidFill>
                <a:effectLst>
                  <a:outerShdw blurRad="38100" dist="38100" dir="2700000" algn="tl">
                    <a:srgbClr val="000000">
                      <a:alpha val="43137"/>
                    </a:srgbClr>
                  </a:outerShdw>
                </a:effectLst>
              </a:rPr>
              <a:t>Stanovenie zúčtovacej ceny odchýlky </a:t>
            </a:r>
            <a:br>
              <a:rPr lang="sk-SK" sz="4000" b="1">
                <a:solidFill>
                  <a:srgbClr val="265787"/>
                </a:solidFill>
                <a:effectLst>
                  <a:outerShdw blurRad="38100" dist="38100" dir="2700000" algn="tl">
                    <a:srgbClr val="000000">
                      <a:alpha val="43137"/>
                    </a:srgbClr>
                  </a:outerShdw>
                </a:effectLst>
              </a:rPr>
            </a:br>
            <a:r>
              <a:rPr lang="sk-SK" sz="4000" b="1">
                <a:solidFill>
                  <a:srgbClr val="265787"/>
                </a:solidFill>
                <a:effectLst>
                  <a:outerShdw blurRad="38100" dist="38100" dir="2700000" algn="tl">
                    <a:srgbClr val="000000">
                      <a:alpha val="43137"/>
                    </a:srgbClr>
                  </a:outerShdw>
                </a:effectLst>
              </a:rPr>
              <a:t>v zúčtovacej perióde</a:t>
            </a:r>
          </a:p>
        </p:txBody>
      </p:sp>
      <p:sp>
        <p:nvSpPr>
          <p:cNvPr id="3" name="Zástupný objekt pre obsah 2">
            <a:extLst>
              <a:ext uri="{FF2B5EF4-FFF2-40B4-BE49-F238E27FC236}">
                <a16:creationId xmlns:a16="http://schemas.microsoft.com/office/drawing/2014/main" id="{AEEED9CD-064C-41EC-82BD-3B0C95DD17FE}"/>
              </a:ext>
            </a:extLst>
          </p:cNvPr>
          <p:cNvSpPr>
            <a:spLocks noGrp="1"/>
          </p:cNvSpPr>
          <p:nvPr>
            <p:ph idx="1"/>
          </p:nvPr>
        </p:nvSpPr>
        <p:spPr>
          <a:xfrm>
            <a:off x="302986" y="1607910"/>
            <a:ext cx="11430000" cy="4792889"/>
          </a:xfrm>
        </p:spPr>
        <p:txBody>
          <a:bodyPr>
            <a:noAutofit/>
          </a:bodyPr>
          <a:lstStyle/>
          <a:p>
            <a:pPr marL="0" indent="0" algn="just" defTabSz="358775">
              <a:spcBef>
                <a:spcPts val="0"/>
              </a:spcBef>
              <a:buNone/>
            </a:pPr>
            <a:r>
              <a:rPr lang="sk-SK" sz="1200" b="1" dirty="0"/>
              <a:t>1. OKTE, a.s. vypočíta pre danú zúčtovaciu periódu vážený priemer:</a:t>
            </a:r>
          </a:p>
          <a:p>
            <a:pPr algn="just" defTabSz="358775">
              <a:spcBef>
                <a:spcPts val="0"/>
              </a:spcBef>
              <a:buFont typeface="+mj-lt"/>
              <a:buAutoNum type="alphaLcPeriod"/>
            </a:pPr>
            <a:r>
              <a:rPr lang="sk-SK" sz="1200" dirty="0"/>
              <a:t>cien elektriny na vnútrodennom priebežnom trhu pre produkty s dĺžkou periódy 60 minút v danej zúčtovacej perióde, ak bolo na týchto produktoch v prislúchajúcej obchodnej hodine zobchodovaných viac ako 40 MWh;</a:t>
            </a:r>
          </a:p>
          <a:p>
            <a:pPr algn="just" defTabSz="358775">
              <a:spcBef>
                <a:spcPts val="0"/>
              </a:spcBef>
              <a:buFont typeface="+mj-lt"/>
              <a:buAutoNum type="alphaLcPeriod"/>
            </a:pPr>
            <a:r>
              <a:rPr lang="sk-SK" sz="1200" dirty="0"/>
              <a:t>cien elektriny na vnútrodennom priebežnom trhu pre produkty s dĺžkou periódy 15 minút v danej zúčtovacej perióde, ak bolo na týchto produktoch v danej zúčtovacej perióde zobchodovaných viac ako 10 MWh;</a:t>
            </a:r>
          </a:p>
          <a:p>
            <a:pPr algn="just" defTabSz="358775">
              <a:spcBef>
                <a:spcPts val="0"/>
              </a:spcBef>
              <a:buFont typeface="+mj-lt"/>
              <a:buAutoNum type="alphaLcPeriod"/>
            </a:pPr>
            <a:r>
              <a:rPr lang="sk-SK" sz="1200" dirty="0"/>
              <a:t>ceny elektriny v aukcii IDA 1 slovenskej obchodnej oblasti v danej zúčtovacej perióde, ak bolo v danej zúčtovacej perióde zobchodovaných viac ako 10 MWh;</a:t>
            </a:r>
          </a:p>
          <a:p>
            <a:pPr algn="just" defTabSz="358775">
              <a:spcBef>
                <a:spcPts val="0"/>
              </a:spcBef>
              <a:buFont typeface="+mj-lt"/>
              <a:buAutoNum type="alphaLcPeriod"/>
            </a:pPr>
            <a:r>
              <a:rPr lang="sk-SK" sz="1200" dirty="0"/>
              <a:t>ceny elektriny v aukcii IDA 2 slovenskej obchodnej oblasti v danej zúčtovacej perióde, ak bolo v danej zúčtovacej perióde zobchodovaných viac ako 10 MWh;</a:t>
            </a:r>
          </a:p>
          <a:p>
            <a:pPr algn="just" defTabSz="358775">
              <a:spcBef>
                <a:spcPts val="0"/>
              </a:spcBef>
              <a:buFont typeface="+mj-lt"/>
              <a:buAutoNum type="alphaLcPeriod"/>
            </a:pPr>
            <a:r>
              <a:rPr lang="sk-SK" sz="1200" dirty="0"/>
              <a:t>ceny elektriny v aukcii IDA 3 slovenskej obchodnej oblasti v danej zúčtovacej perióde, ak bolo v danej zúčtovacej perióde zobchodovaných viac ako 10 MWh,</a:t>
            </a:r>
          </a:p>
          <a:p>
            <a:pPr marL="0" indent="0" algn="just" defTabSz="358775">
              <a:spcBef>
                <a:spcPts val="0"/>
              </a:spcBef>
              <a:buNone/>
            </a:pPr>
            <a:r>
              <a:rPr lang="sk-SK" sz="1200" dirty="0"/>
              <a:t>pričom ak niektorá z veličín podľa písm. a) až e) nebude v danej obchodnej perióde určená alebo nebude dosiahnutá požadovaná likvidita, pre výpočet váženého priemeru sa použijú len ostatné veličiny,</a:t>
            </a:r>
          </a:p>
          <a:p>
            <a:pPr marL="0" indent="0" algn="just" defTabSz="358775">
              <a:spcBef>
                <a:spcPts val="0"/>
              </a:spcBef>
              <a:buNone/>
            </a:pPr>
            <a:endParaRPr lang="sk-SK" sz="1200" dirty="0"/>
          </a:p>
          <a:p>
            <a:pPr marL="0" indent="0" algn="just" defTabSz="358775">
              <a:spcBef>
                <a:spcPts val="0"/>
              </a:spcBef>
              <a:buNone/>
            </a:pPr>
            <a:r>
              <a:rPr lang="sk-SK" sz="1200" b="1" dirty="0"/>
              <a:t>2. OKTE, a.s. stanoví zúčtovaciu cenu odchýlky v €/MWh v každej zúčtovacej perióde podľa nasledovných pravidiel:</a:t>
            </a:r>
          </a:p>
          <a:p>
            <a:pPr marL="0" indent="0" algn="just" defTabSz="358775">
              <a:spcBef>
                <a:spcPts val="0"/>
              </a:spcBef>
              <a:buNone/>
            </a:pPr>
            <a:endParaRPr lang="sk-SK" sz="1200" dirty="0"/>
          </a:p>
          <a:p>
            <a:pPr marL="0" indent="0" algn="just" defTabSz="358775">
              <a:spcBef>
                <a:spcPts val="0"/>
              </a:spcBef>
              <a:buNone/>
            </a:pPr>
            <a:r>
              <a:rPr lang="sk-SK" sz="1200" dirty="0"/>
              <a:t>a. ak bola v danej zúčtovacej perióde odchýlka sústavy záporná alebo rovná nule a bola obstaraná regulačná elektrina, zúčtovacia cena odchýlky sa rovná maximu z nasledujúcich hodnôt:</a:t>
            </a:r>
          </a:p>
          <a:p>
            <a:pPr marL="804863" indent="-355600" algn="just" defTabSz="358775">
              <a:spcBef>
                <a:spcPts val="0"/>
              </a:spcBef>
              <a:buFont typeface="+mj-lt"/>
              <a:buAutoNum type="romanLcPeriod"/>
            </a:pPr>
            <a:r>
              <a:rPr lang="sk-SK" sz="1200" dirty="0"/>
              <a:t>cena odchýlky sústavy v danej zúčtovacej perióde,</a:t>
            </a:r>
          </a:p>
          <a:p>
            <a:pPr marL="804863" indent="-355600" algn="just" defTabSz="358775">
              <a:spcBef>
                <a:spcPts val="0"/>
              </a:spcBef>
              <a:buFont typeface="+mj-lt"/>
              <a:buAutoNum type="romanLcPeriod"/>
            </a:pPr>
            <a:r>
              <a:rPr lang="sk-SK" sz="1200" dirty="0"/>
              <a:t>1,5 násobok ceny elektriny na dennom trhu slovenskej obchodnej oblasti,</a:t>
            </a:r>
          </a:p>
          <a:p>
            <a:pPr marL="804863" indent="-355600" algn="just" defTabSz="358775">
              <a:spcBef>
                <a:spcPts val="0"/>
              </a:spcBef>
              <a:buFont typeface="+mj-lt"/>
              <a:buAutoNum type="romanLcPeriod"/>
            </a:pPr>
            <a:r>
              <a:rPr lang="sk-SK" sz="1200" dirty="0"/>
              <a:t>1,5 násobok váženého priemeru cien vypočítaného pre danú zúčtovaciu periódu podľa odseku 1,</a:t>
            </a:r>
          </a:p>
          <a:p>
            <a:pPr marL="0" indent="0" algn="just" defTabSz="358775">
              <a:spcBef>
                <a:spcPts val="0"/>
              </a:spcBef>
              <a:buNone/>
            </a:pPr>
            <a:r>
              <a:rPr lang="sk-SK" sz="1200" dirty="0"/>
              <a:t>b. ak bola v danej zúčtovacej perióde odchýlka sústavy kladná, zúčtovacia cena odchýlky sa rovná minimu z nasledujúcich hodnôt:</a:t>
            </a:r>
          </a:p>
          <a:p>
            <a:pPr marL="804863" indent="-355600" algn="just" defTabSz="358775">
              <a:spcBef>
                <a:spcPts val="0"/>
              </a:spcBef>
              <a:buFont typeface="+mj-lt"/>
              <a:buAutoNum type="romanLcPeriod"/>
            </a:pPr>
            <a:r>
              <a:rPr lang="sk-SK" sz="1200" dirty="0"/>
              <a:t>cena odchýlky sústavy v danej zúčtovacej perióde,</a:t>
            </a:r>
          </a:p>
          <a:p>
            <a:pPr marL="804863" indent="-355600" algn="just" defTabSz="358775">
              <a:spcBef>
                <a:spcPts val="0"/>
              </a:spcBef>
              <a:buFont typeface="+mj-lt"/>
              <a:buAutoNum type="romanLcPeriod"/>
            </a:pPr>
            <a:r>
              <a:rPr lang="sk-SK" sz="1200" dirty="0"/>
              <a:t>1,5 násobok ceny elektriny na dennom trhu slovenskej obchodnej oblasti v prípade zápornej ceny,</a:t>
            </a:r>
          </a:p>
          <a:p>
            <a:pPr marL="804863" indent="-355600" algn="just" defTabSz="358775">
              <a:spcBef>
                <a:spcPts val="0"/>
              </a:spcBef>
              <a:buFont typeface="+mj-lt"/>
              <a:buAutoNum type="romanLcPeriod"/>
            </a:pPr>
            <a:r>
              <a:rPr lang="sk-SK" sz="1200" dirty="0"/>
              <a:t>v prípade záporného výsledku váženého priemeru cien vypočítaného podľa odseku 1, 1,5 násobok váženého priemeru vypočítaného pre danú zúčtovaciu periódu podľa odseku 1,</a:t>
            </a:r>
          </a:p>
          <a:p>
            <a:pPr marL="804863" indent="-355600" algn="just" defTabSz="358775">
              <a:spcBef>
                <a:spcPts val="0"/>
              </a:spcBef>
              <a:buFont typeface="+mj-lt"/>
              <a:buAutoNum type="romanLcPeriod"/>
            </a:pPr>
            <a:r>
              <a:rPr lang="sk-SK" sz="1200" dirty="0"/>
              <a:t>cena elektriny na dennom trhu slovenskej obchodnej oblasti v prípade kladnej ceny,</a:t>
            </a:r>
          </a:p>
          <a:p>
            <a:pPr marL="804863" indent="-355600" algn="just" defTabSz="358775">
              <a:spcBef>
                <a:spcPts val="0"/>
              </a:spcBef>
              <a:buFont typeface="+mj-lt"/>
              <a:buAutoNum type="romanLcPeriod"/>
            </a:pPr>
            <a:r>
              <a:rPr lang="sk-SK" sz="1200" dirty="0"/>
              <a:t>v prípade kladného výsledku váženého priemeru cien vypočítaného podľa odseku 1, vážený priemer cien vypočítaný pre danú zúčtovaciu periódu podľa odseku 1</a:t>
            </a:r>
          </a:p>
          <a:p>
            <a:pPr marL="449263" indent="-449263" algn="just" defTabSz="358775">
              <a:spcBef>
                <a:spcPts val="0"/>
              </a:spcBef>
              <a:buNone/>
            </a:pPr>
            <a:r>
              <a:rPr lang="sk-SK" sz="1200" dirty="0"/>
              <a:t>c. ak nebola v danej zúčtovacej perióde obstaraná žiadna regulačná elektrina, zúčtovacia cena odchýlky sa rovná pevnej zúčtovacej cene odchýlky určenej vo výške 100 €/MWh.</a:t>
            </a:r>
          </a:p>
          <a:p>
            <a:pPr marL="0" indent="0" algn="just">
              <a:buNone/>
            </a:pPr>
            <a:endParaRPr lang="sk-SK" sz="800" dirty="0"/>
          </a:p>
        </p:txBody>
      </p:sp>
    </p:spTree>
    <p:extLst>
      <p:ext uri="{BB962C8B-B14F-4D97-AF65-F5344CB8AC3E}">
        <p14:creationId xmlns:p14="http://schemas.microsoft.com/office/powerpoint/2010/main" val="89426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70432" y="425545"/>
            <a:ext cx="8353300" cy="431800"/>
          </a:xfrm>
        </p:spPr>
        <p:txBody>
          <a:bodyPr rtlCol="0">
            <a:noAutofit/>
          </a:bodyPr>
          <a:lstStyle/>
          <a:p>
            <a:pPr algn="l">
              <a:defRPr/>
            </a:pPr>
            <a:r>
              <a:rPr lang="sk-SK" sz="4000" b="1">
                <a:solidFill>
                  <a:srgbClr val="265787"/>
                </a:solidFill>
                <a:effectLst>
                  <a:outerShdw blurRad="38100" dist="38100" dir="2700000" algn="tl">
                    <a:srgbClr val="000000">
                      <a:alpha val="43137"/>
                    </a:srgbClr>
                  </a:outerShdw>
                </a:effectLst>
              </a:rPr>
              <a:t>Platba za odchýlku podľa EB GL</a:t>
            </a:r>
            <a:endParaRPr lang="sk-SK" sz="4000"/>
          </a:p>
        </p:txBody>
      </p:sp>
      <p:graphicFrame>
        <p:nvGraphicFramePr>
          <p:cNvPr id="3" name="Tabuľka 2">
            <a:extLst>
              <a:ext uri="{FF2B5EF4-FFF2-40B4-BE49-F238E27FC236}">
                <a16:creationId xmlns:a16="http://schemas.microsoft.com/office/drawing/2014/main" id="{562460FD-D256-4ABA-85EE-2A07223C6B6C}"/>
              </a:ext>
            </a:extLst>
          </p:cNvPr>
          <p:cNvGraphicFramePr>
            <a:graphicFrameLocks noGrp="1"/>
          </p:cNvGraphicFramePr>
          <p:nvPr>
            <p:extLst>
              <p:ext uri="{D42A27DB-BD31-4B8C-83A1-F6EECF244321}">
                <p14:modId xmlns:p14="http://schemas.microsoft.com/office/powerpoint/2010/main" val="1028430883"/>
              </p:ext>
            </p:extLst>
          </p:nvPr>
        </p:nvGraphicFramePr>
        <p:xfrm>
          <a:off x="1170432" y="2608233"/>
          <a:ext cx="10067543" cy="3392422"/>
        </p:xfrm>
        <a:graphic>
          <a:graphicData uri="http://schemas.openxmlformats.org/drawingml/2006/table">
            <a:tbl>
              <a:tblPr>
                <a:tableStyleId>{5C22544A-7EE6-4342-B048-85BDC9FD1C3A}</a:tableStyleId>
              </a:tblPr>
              <a:tblGrid>
                <a:gridCol w="3345933">
                  <a:extLst>
                    <a:ext uri="{9D8B030D-6E8A-4147-A177-3AD203B41FA5}">
                      <a16:colId xmlns:a16="http://schemas.microsoft.com/office/drawing/2014/main" val="2319340663"/>
                    </a:ext>
                  </a:extLst>
                </a:gridCol>
                <a:gridCol w="3360805">
                  <a:extLst>
                    <a:ext uri="{9D8B030D-6E8A-4147-A177-3AD203B41FA5}">
                      <a16:colId xmlns:a16="http://schemas.microsoft.com/office/drawing/2014/main" val="4192075828"/>
                    </a:ext>
                  </a:extLst>
                </a:gridCol>
                <a:gridCol w="3360805">
                  <a:extLst>
                    <a:ext uri="{9D8B030D-6E8A-4147-A177-3AD203B41FA5}">
                      <a16:colId xmlns:a16="http://schemas.microsoft.com/office/drawing/2014/main" val="987644250"/>
                    </a:ext>
                  </a:extLst>
                </a:gridCol>
              </a:tblGrid>
              <a:tr h="594954">
                <a:tc gridSpan="3">
                  <a:txBody>
                    <a:bodyPr/>
                    <a:lstStyle/>
                    <a:p>
                      <a:pPr algn="ctr" fontAlgn="b"/>
                      <a:r>
                        <a:rPr lang="sk-SK" sz="2000" b="1" u="none" strike="noStrike">
                          <a:effectLst/>
                          <a:latin typeface="+mn-lt"/>
                        </a:rPr>
                        <a:t>Platba za odchýlku</a:t>
                      </a:r>
                      <a:endParaRPr lang="sk-SK" sz="2000" b="1" i="0" u="none" strike="noStrike">
                        <a:solidFill>
                          <a:srgbClr val="000000"/>
                        </a:solidFill>
                        <a:effectLst/>
                        <a:latin typeface="+mn-lt"/>
                      </a:endParaRPr>
                    </a:p>
                  </a:txBody>
                  <a:tcPr marL="9525" marR="9525" marT="9525" marB="0" anchor="ct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82419970"/>
                  </a:ext>
                </a:extLst>
              </a:tr>
              <a:tr h="562958">
                <a:tc>
                  <a:txBody>
                    <a:bodyPr/>
                    <a:lstStyle/>
                    <a:p>
                      <a:pPr algn="l" fontAlgn="ctr"/>
                      <a:r>
                        <a:rPr lang="sk-SK" sz="2000" u="none" strike="noStrike">
                          <a:effectLst/>
                          <a:latin typeface="+mn-lt"/>
                        </a:rPr>
                        <a:t> </a:t>
                      </a:r>
                      <a:endParaRPr lang="sk-SK" sz="2000" b="0" i="0" u="none" strike="noStrike">
                        <a:solidFill>
                          <a:srgbClr val="000000"/>
                        </a:solidFill>
                        <a:effectLst/>
                        <a:latin typeface="+mn-lt"/>
                      </a:endParaRPr>
                    </a:p>
                  </a:txBody>
                  <a:tcPr marL="9525" marR="9525" marT="9525" marB="0" anchor="ctr"/>
                </a:tc>
                <a:tc>
                  <a:txBody>
                    <a:bodyPr/>
                    <a:lstStyle/>
                    <a:p>
                      <a:pPr algn="l" fontAlgn="ctr"/>
                      <a:r>
                        <a:rPr lang="sk-SK" sz="2000" u="none" strike="noStrike">
                          <a:effectLst/>
                          <a:latin typeface="+mn-lt"/>
                        </a:rPr>
                        <a:t>Kladná cena odchýlky</a:t>
                      </a:r>
                      <a:endParaRPr lang="sk-SK" sz="2000" b="0" i="0" u="none" strike="noStrike">
                        <a:solidFill>
                          <a:srgbClr val="000000"/>
                        </a:solidFill>
                        <a:effectLst/>
                        <a:latin typeface="+mn-lt"/>
                      </a:endParaRPr>
                    </a:p>
                  </a:txBody>
                  <a:tcPr marL="9525" marR="9525" marT="9525" marB="0" anchor="ctr"/>
                </a:tc>
                <a:tc>
                  <a:txBody>
                    <a:bodyPr/>
                    <a:lstStyle/>
                    <a:p>
                      <a:pPr algn="l" fontAlgn="ctr"/>
                      <a:r>
                        <a:rPr lang="sk-SK" sz="2000" u="none" strike="noStrike">
                          <a:effectLst/>
                          <a:latin typeface="+mn-lt"/>
                        </a:rPr>
                        <a:t>Záporná cena odchýlky</a:t>
                      </a:r>
                      <a:endParaRPr lang="sk-SK" sz="2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076309533"/>
                  </a:ext>
                </a:extLst>
              </a:tr>
              <a:tr h="1117255">
                <a:tc>
                  <a:txBody>
                    <a:bodyPr/>
                    <a:lstStyle/>
                    <a:p>
                      <a:pPr algn="l" fontAlgn="ctr"/>
                      <a:r>
                        <a:rPr lang="sk-SK" sz="2000" u="none" strike="noStrike">
                          <a:effectLst/>
                          <a:latin typeface="+mn-lt"/>
                        </a:rPr>
                        <a:t>Kladná odchýlka</a:t>
                      </a:r>
                      <a:endParaRPr lang="sk-SK" sz="2000" b="0" i="0" u="none" strike="noStrike">
                        <a:solidFill>
                          <a:srgbClr val="000000"/>
                        </a:solidFill>
                        <a:effectLst/>
                        <a:latin typeface="+mn-lt"/>
                      </a:endParaRPr>
                    </a:p>
                  </a:txBody>
                  <a:tcPr marL="9525" marR="9525" marT="9525" marB="0" anchor="ctr"/>
                </a:tc>
                <a:tc>
                  <a:txBody>
                    <a:bodyPr/>
                    <a:lstStyle/>
                    <a:p>
                      <a:pPr algn="l" fontAlgn="ctr"/>
                      <a:r>
                        <a:rPr lang="sk-SK" sz="2000" u="none" strike="noStrike">
                          <a:effectLst/>
                          <a:latin typeface="+mn-lt"/>
                        </a:rPr>
                        <a:t>Platba zúčtovateľa odchýlok subjektu zúčtovania</a:t>
                      </a:r>
                      <a:endParaRPr lang="sk-SK" sz="2000" b="0" i="0" u="none" strike="noStrike">
                        <a:solidFill>
                          <a:srgbClr val="000000"/>
                        </a:solidFill>
                        <a:effectLst/>
                        <a:latin typeface="+mn-lt"/>
                      </a:endParaRPr>
                    </a:p>
                  </a:txBody>
                  <a:tcPr marL="9525" marR="9525" marT="9525" marB="0" anchor="ctr">
                    <a:solidFill>
                      <a:schemeClr val="tx2">
                        <a:lumMod val="60000"/>
                        <a:lumOff val="40000"/>
                      </a:schemeClr>
                    </a:solidFill>
                  </a:tcPr>
                </a:tc>
                <a:tc>
                  <a:txBody>
                    <a:bodyPr/>
                    <a:lstStyle/>
                    <a:p>
                      <a:pPr algn="l" fontAlgn="ctr"/>
                      <a:r>
                        <a:rPr lang="sk-SK" sz="2000" u="none" strike="noStrike">
                          <a:effectLst/>
                          <a:latin typeface="+mn-lt"/>
                        </a:rPr>
                        <a:t>Platba subjektu zúčtovania zúčtovateľovi odchýlok </a:t>
                      </a:r>
                      <a:endParaRPr lang="sk-SK" sz="2000" b="0" i="0" u="none" strike="noStrike">
                        <a:solidFill>
                          <a:srgbClr val="000000"/>
                        </a:solidFill>
                        <a:effectLst/>
                        <a:latin typeface="+mn-lt"/>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3748470955"/>
                  </a:ext>
                </a:extLst>
              </a:tr>
              <a:tr h="1117255">
                <a:tc>
                  <a:txBody>
                    <a:bodyPr/>
                    <a:lstStyle/>
                    <a:p>
                      <a:pPr algn="l" fontAlgn="ctr"/>
                      <a:r>
                        <a:rPr lang="sk-SK" sz="2000" u="none" strike="noStrike">
                          <a:effectLst/>
                          <a:latin typeface="+mn-lt"/>
                        </a:rPr>
                        <a:t>Záporná odchýlka</a:t>
                      </a:r>
                      <a:endParaRPr lang="sk-SK" sz="2000" b="0" i="0" u="none" strike="noStrike">
                        <a:solidFill>
                          <a:srgbClr val="000000"/>
                        </a:solidFill>
                        <a:effectLst/>
                        <a:latin typeface="+mn-lt"/>
                      </a:endParaRPr>
                    </a:p>
                  </a:txBody>
                  <a:tcPr marL="9525" marR="9525" marT="9525" marB="0" anchor="ctr"/>
                </a:tc>
                <a:tc>
                  <a:txBody>
                    <a:bodyPr/>
                    <a:lstStyle/>
                    <a:p>
                      <a:pPr algn="l" fontAlgn="ctr"/>
                      <a:r>
                        <a:rPr lang="sk-SK" sz="2000" u="none" strike="noStrike">
                          <a:effectLst/>
                          <a:latin typeface="+mn-lt"/>
                        </a:rPr>
                        <a:t>Platba subjektu zúčtovania zúčtovateľovi odchýlok </a:t>
                      </a:r>
                      <a:endParaRPr lang="sk-SK" sz="2000" b="0" i="0" u="none" strike="noStrike">
                        <a:solidFill>
                          <a:srgbClr val="000000"/>
                        </a:solidFill>
                        <a:effectLst/>
                        <a:latin typeface="+mn-lt"/>
                      </a:endParaRPr>
                    </a:p>
                  </a:txBody>
                  <a:tcPr marL="9525" marR="9525" marT="9525" marB="0" anchor="ctr">
                    <a:solidFill>
                      <a:schemeClr val="accent3">
                        <a:lumMod val="60000"/>
                        <a:lumOff val="40000"/>
                      </a:schemeClr>
                    </a:solidFill>
                  </a:tcPr>
                </a:tc>
                <a:tc>
                  <a:txBody>
                    <a:bodyPr/>
                    <a:lstStyle/>
                    <a:p>
                      <a:pPr marL="0" algn="l" defTabSz="914400" rtl="0" eaLnBrk="1" fontAlgn="ctr" latinLnBrk="0" hangingPunct="1"/>
                      <a:r>
                        <a:rPr lang="sk-SK" sz="2000" u="none" strike="noStrike" kern="1200">
                          <a:solidFill>
                            <a:schemeClr val="dk1"/>
                          </a:solidFill>
                          <a:effectLst/>
                          <a:latin typeface="+mn-lt"/>
                          <a:ea typeface="+mn-ea"/>
                          <a:cs typeface="+mn-cs"/>
                        </a:rPr>
                        <a:t>Platba zúčtovateľa odchýlok subjektu zúčtovania</a:t>
                      </a:r>
                    </a:p>
                  </a:txBody>
                  <a:tcPr marL="9525" marR="9525" marT="9525" marB="0" anchor="ctr">
                    <a:solidFill>
                      <a:schemeClr val="tx2">
                        <a:lumMod val="60000"/>
                        <a:lumOff val="40000"/>
                      </a:schemeClr>
                    </a:solidFill>
                  </a:tcPr>
                </a:tc>
                <a:extLst>
                  <a:ext uri="{0D108BD9-81ED-4DB2-BD59-A6C34878D82A}">
                    <a16:rowId xmlns:a16="http://schemas.microsoft.com/office/drawing/2014/main" val="1278888303"/>
                  </a:ext>
                </a:extLst>
              </a:tr>
            </a:tbl>
          </a:graphicData>
        </a:graphic>
      </p:graphicFrame>
      <p:sp>
        <p:nvSpPr>
          <p:cNvPr id="5" name="BlokTextu 4">
            <a:extLst>
              <a:ext uri="{FF2B5EF4-FFF2-40B4-BE49-F238E27FC236}">
                <a16:creationId xmlns:a16="http://schemas.microsoft.com/office/drawing/2014/main" id="{C2A9DAE1-60E5-75D8-F0E6-969F2F5E1F74}"/>
              </a:ext>
            </a:extLst>
          </p:cNvPr>
          <p:cNvSpPr txBox="1"/>
          <p:nvPr/>
        </p:nvSpPr>
        <p:spPr>
          <a:xfrm>
            <a:off x="1170432" y="1171567"/>
            <a:ext cx="8353300" cy="1101712"/>
          </a:xfrm>
          <a:prstGeom prst="rect">
            <a:avLst/>
          </a:prstGeom>
          <a:noFill/>
        </p:spPr>
        <p:txBody>
          <a:bodyPr wrap="square">
            <a:spAutoFit/>
          </a:bodyPr>
          <a:lstStyle/>
          <a:p>
            <a:pPr marL="0" indent="0">
              <a:buNone/>
            </a:pPr>
            <a:r>
              <a:rPr lang="sk-SK" altLang="sk-SK" sz="1800" dirty="0">
                <a:latin typeface="Cambria Math" panose="02040503050406030204" pitchFamily="18" charset="0"/>
                <a:ea typeface="Cambria Math" panose="02040503050406030204" pitchFamily="18" charset="0"/>
              </a:rPr>
              <a:t>PO</a:t>
            </a:r>
            <a:r>
              <a:rPr lang="sk-SK" altLang="sk-SK" baseline="-25000" dirty="0">
                <a:latin typeface="Cambria Math" panose="02040503050406030204" pitchFamily="18" charset="0"/>
                <a:ea typeface="Cambria Math" panose="02040503050406030204" pitchFamily="18" charset="0"/>
              </a:rPr>
              <a:t>–</a:t>
            </a:r>
            <a:r>
              <a:rPr lang="sk-SK" altLang="sk-SK" sz="1800" dirty="0">
                <a:latin typeface="Cambria Math" panose="02040503050406030204" pitchFamily="18" charset="0"/>
                <a:ea typeface="Cambria Math" panose="02040503050406030204" pitchFamily="18" charset="0"/>
              </a:rPr>
              <a:t> = O x ZC           </a:t>
            </a:r>
          </a:p>
          <a:p>
            <a:pPr marL="0" indent="0">
              <a:buNone/>
            </a:pPr>
            <a:r>
              <a:rPr lang="sk-SK" altLang="sk-SK" dirty="0">
                <a:latin typeface="Cambria Math" panose="02040503050406030204" pitchFamily="18" charset="0"/>
                <a:ea typeface="Cambria Math" panose="02040503050406030204" pitchFamily="18" charset="0"/>
              </a:rPr>
              <a:t>PO</a:t>
            </a:r>
            <a:r>
              <a:rPr lang="sk-SK" altLang="sk-SK" baseline="-25000" dirty="0">
                <a:latin typeface="Cambria Math" panose="02040503050406030204" pitchFamily="18" charset="0"/>
                <a:ea typeface="Cambria Math" panose="02040503050406030204" pitchFamily="18" charset="0"/>
              </a:rPr>
              <a:t>+</a:t>
            </a:r>
            <a:r>
              <a:rPr lang="sk-SK" altLang="sk-SK" dirty="0">
                <a:latin typeface="Cambria Math" panose="02040503050406030204" pitchFamily="18" charset="0"/>
                <a:ea typeface="Cambria Math" panose="02040503050406030204" pitchFamily="18" charset="0"/>
              </a:rPr>
              <a:t> = O x ZC x </a:t>
            </a:r>
            <a:r>
              <a:rPr lang="sk-SK" altLang="sk-SK" dirty="0" err="1">
                <a:latin typeface="Cambria Math" panose="02040503050406030204" pitchFamily="18" charset="0"/>
                <a:ea typeface="Cambria Math" panose="02040503050406030204" pitchFamily="18" charset="0"/>
              </a:rPr>
              <a:t>k</a:t>
            </a:r>
            <a:r>
              <a:rPr lang="sk-SK" altLang="sk-SK" baseline="-25000" dirty="0" err="1">
                <a:latin typeface="Cambria Math" panose="02040503050406030204" pitchFamily="18" charset="0"/>
                <a:ea typeface="Cambria Math" panose="02040503050406030204" pitchFamily="18" charset="0"/>
              </a:rPr>
              <a:t>zpo</a:t>
            </a:r>
            <a:endParaRPr lang="sk-SK" altLang="sk-SK" baseline="-25000" dirty="0">
              <a:latin typeface="Cambria Math" panose="02040503050406030204" pitchFamily="18" charset="0"/>
              <a:ea typeface="Cambria Math" panose="02040503050406030204" pitchFamily="18" charset="0"/>
            </a:endParaRPr>
          </a:p>
          <a:p>
            <a:pPr marL="0" indent="0">
              <a:lnSpc>
                <a:spcPct val="150000"/>
              </a:lnSpc>
              <a:spcBef>
                <a:spcPts val="0"/>
              </a:spcBef>
              <a:buNone/>
            </a:pPr>
            <a:r>
              <a:rPr kumimoji="0" lang="sk-SK" sz="2200" b="0" i="0" u="none" strike="noStrike" kern="0" cap="none" spc="0" normalizeH="0" baseline="0" noProof="0" dirty="0" err="1">
                <a:ln>
                  <a:noFill/>
                </a:ln>
                <a:solidFill>
                  <a:prstClr val="black"/>
                </a:solidFill>
                <a:effectLst/>
                <a:uLnTx/>
                <a:uFillTx/>
                <a:latin typeface="Calibri" panose="020F0502020204030204"/>
                <a:ea typeface="+mn-ea"/>
                <a:cs typeface="+mn-cs"/>
              </a:rPr>
              <a:t>k</a:t>
            </a:r>
            <a:r>
              <a:rPr kumimoji="0" lang="sk-SK" sz="2200" b="0" i="0" u="none" strike="noStrike" kern="0" cap="none" spc="0" normalizeH="0" baseline="-25000" noProof="0" dirty="0" err="1">
                <a:ln>
                  <a:noFill/>
                </a:ln>
                <a:solidFill>
                  <a:prstClr val="black"/>
                </a:solidFill>
                <a:effectLst/>
                <a:uLnTx/>
                <a:uFillTx/>
                <a:latin typeface="Calibri" panose="020F0502020204030204"/>
                <a:ea typeface="+mn-ea"/>
                <a:cs typeface="+mn-cs"/>
              </a:rPr>
              <a:t>zpo</a:t>
            </a:r>
            <a:r>
              <a:rPr kumimoji="0" lang="sk-SK" sz="2200" b="0" i="0" u="none" strike="noStrike" kern="0" cap="none" spc="0" normalizeH="0" baseline="0" noProof="0" dirty="0">
                <a:ln>
                  <a:noFill/>
                </a:ln>
                <a:solidFill>
                  <a:prstClr val="black"/>
                </a:solidFill>
                <a:effectLst/>
                <a:uLnTx/>
                <a:uFillTx/>
                <a:latin typeface="Calibri" panose="020F0502020204030204"/>
                <a:ea typeface="+mn-ea"/>
                <a:cs typeface="+mn-cs"/>
              </a:rPr>
              <a:t> = koeficient platby za protiodchýlku</a:t>
            </a:r>
            <a:endParaRPr lang="sk-SK" altLang="sk-SK" sz="1400" dirty="0"/>
          </a:p>
        </p:txBody>
      </p:sp>
    </p:spTree>
    <p:extLst>
      <p:ext uri="{BB962C8B-B14F-4D97-AF65-F5344CB8AC3E}">
        <p14:creationId xmlns:p14="http://schemas.microsoft.com/office/powerpoint/2010/main" val="187234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923544" y="476672"/>
            <a:ext cx="8686800" cy="609600"/>
          </a:xfrm>
        </p:spPr>
        <p:txBody>
          <a:bodyPr>
            <a:noAutofit/>
          </a:bodyPr>
          <a:lstStyle/>
          <a:p>
            <a:pPr>
              <a:defRPr/>
            </a:pPr>
            <a:r>
              <a:rPr lang="sk-SK" altLang="sk-SK" sz="4000" b="1">
                <a:solidFill>
                  <a:srgbClr val="265787"/>
                </a:solidFill>
                <a:effectLst>
                  <a:outerShdw blurRad="38100" dist="38100" dir="2700000" algn="tl">
                    <a:srgbClr val="000000">
                      <a:alpha val="43137"/>
                    </a:srgbClr>
                  </a:outerShdw>
                </a:effectLst>
              </a:rPr>
              <a:t>Cena za podiel na nákladoch na regulačnú elektrinu</a:t>
            </a:r>
            <a:endParaRPr lang="sk-SK" sz="4000" b="1">
              <a:solidFill>
                <a:srgbClr val="265787"/>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pPr eaLnBrk="0" hangingPunct="0">
              <a:defRPr/>
            </a:pPr>
            <a:endParaRPr lang="sk-SK">
              <a:solidFill>
                <a:prstClr val="black">
                  <a:tint val="75000"/>
                </a:prstClr>
              </a:solidFill>
              <a:latin typeface="Calibri"/>
            </a:endParaRPr>
          </a:p>
          <a:p>
            <a:pPr eaLnBrk="0" hangingPunct="0">
              <a:defRPr/>
            </a:pPr>
            <a:fld id="{21BBCC2C-563C-4983-A687-70A51B2202FF}" type="slidenum">
              <a:rPr lang="en-US" sz="900">
                <a:solidFill>
                  <a:prstClr val="black">
                    <a:tint val="75000"/>
                  </a:prstClr>
                </a:solidFill>
                <a:latin typeface="Calibri"/>
              </a:rPr>
              <a:pPr eaLnBrk="0" hangingPunct="0">
                <a:defRPr/>
              </a:pPr>
              <a:t>26</a:t>
            </a:fld>
            <a:endParaRPr lang="en-US" sz="900">
              <a:solidFill>
                <a:prstClr val="black">
                  <a:tint val="75000"/>
                </a:prstClr>
              </a:solidFill>
              <a:latin typeface="Calibri"/>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923544" y="1939280"/>
                <a:ext cx="10430256" cy="3784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eaLnBrk="0" fontAlgn="base" hangingPunct="0">
                  <a:spcBef>
                    <a:spcPts val="1800"/>
                  </a:spcBef>
                  <a:spcAft>
                    <a:spcPct val="0"/>
                  </a:spcAft>
                  <a:buClr>
                    <a:srgbClr val="4F81BD"/>
                  </a:buClr>
                  <a:buSzPct val="135000"/>
                  <a:defRPr/>
                </a:pPr>
                <a:r>
                  <a:rPr lang="sk-SK" sz="2200" kern="0">
                    <a:solidFill>
                      <a:prstClr val="black"/>
                    </a:solidFill>
                  </a:rPr>
                  <a:t>Cena za podiel na nákladoch na regulačnú elektrinu v j-tej zúčtovacej perióde v €/MWh,</a:t>
                </a:r>
              </a:p>
              <a:p>
                <a:pPr algn="ctr" eaLnBrk="0" fontAlgn="base" hangingPunct="0">
                  <a:spcBef>
                    <a:spcPts val="1800"/>
                  </a:spcBef>
                  <a:spcAft>
                    <a:spcPct val="0"/>
                  </a:spcAft>
                  <a:buClr>
                    <a:srgbClr val="4F81BD"/>
                  </a:buClr>
                  <a:buSzPct val="135000"/>
                  <a:defRPr/>
                </a:pPr>
                <a14:m>
                  <m:oMathPara xmlns:m="http://schemas.openxmlformats.org/officeDocument/2006/math">
                    <m:oMathParaPr>
                      <m:jc m:val="centerGroup"/>
                    </m:oMathParaPr>
                    <m:oMath xmlns:m="http://schemas.openxmlformats.org/officeDocument/2006/math">
                      <m:r>
                        <m:rPr>
                          <m:nor/>
                        </m:rPr>
                        <a:rPr lang="sk-SK" sz="2400" dirty="0">
                          <a:latin typeface="Cambria Math" panose="02040503050406030204" pitchFamily="18" charset="0"/>
                        </a:rPr>
                        <m:t>C</m:t>
                      </m:r>
                      <m:r>
                        <m:rPr>
                          <m:nor/>
                        </m:rPr>
                        <a:rPr lang="sk-SK" sz="2400" baseline="-25000" dirty="0">
                          <a:latin typeface="Cambria Math" panose="02040503050406030204" pitchFamily="18" charset="0"/>
                        </a:rPr>
                        <m:t>PRE</m:t>
                      </m:r>
                      <m:r>
                        <m:rPr>
                          <m:nor/>
                        </m:rPr>
                        <a:rPr lang="sk-SK" sz="2400" baseline="-25000" dirty="0">
                          <a:latin typeface="Cambria Math" panose="02040503050406030204" pitchFamily="18" charset="0"/>
                        </a:rPr>
                        <m:t>,</m:t>
                      </m:r>
                      <m:r>
                        <m:rPr>
                          <m:nor/>
                        </m:rPr>
                        <a:rPr lang="sk-SK" sz="2400" baseline="-25000" dirty="0">
                          <a:latin typeface="Cambria Math" panose="02040503050406030204" pitchFamily="18" charset="0"/>
                        </a:rPr>
                        <m:t>j</m:t>
                      </m:r>
                      <m:r>
                        <a:rPr lang="sk-SK" sz="2400">
                          <a:latin typeface="Cambria Math" panose="02040503050406030204" pitchFamily="18" charset="0"/>
                        </a:rPr>
                        <m:t>=−</m:t>
                      </m:r>
                      <m:r>
                        <a:rPr lang="sk-SK" sz="2400">
                          <a:latin typeface="Cambria Math" panose="02040503050406030204" pitchFamily="18" charset="0"/>
                        </a:rPr>
                        <m:t>𝑘𝑃𝑅𝐸</m:t>
                      </m:r>
                      <m:f>
                        <m:fPr>
                          <m:ctrlPr>
                            <a:rPr lang="sk-SK" sz="2400" i="1">
                              <a:latin typeface="Cambria Math" panose="02040503050406030204" pitchFamily="18" charset="0"/>
                            </a:rPr>
                          </m:ctrlPr>
                        </m:fPr>
                        <m:num>
                          <m:r>
                            <m:rPr>
                              <m:sty m:val="p"/>
                            </m:rPr>
                            <a:rPr lang="sk-SK" sz="2400">
                              <a:latin typeface="Cambria Math" panose="02040503050406030204" pitchFamily="18" charset="0"/>
                            </a:rPr>
                            <m:t>NRE</m:t>
                          </m:r>
                          <m:r>
                            <m:rPr>
                              <m:sty m:val="p"/>
                            </m:rPr>
                            <a:rPr lang="sk-SK" sz="2400" baseline="-25000">
                              <a:latin typeface="Cambria Math" panose="02040503050406030204" pitchFamily="18" charset="0"/>
                            </a:rPr>
                            <m:t>j</m:t>
                          </m:r>
                        </m:num>
                        <m:den>
                          <m:r>
                            <m:rPr>
                              <m:sty m:val="p"/>
                            </m:rPr>
                            <a:rPr lang="sk-SK" sz="2400">
                              <a:latin typeface="Cambria Math" panose="02040503050406030204" pitchFamily="18" charset="0"/>
                            </a:rPr>
                            <m:t>CO</m:t>
                          </m:r>
                          <m:r>
                            <m:rPr>
                              <m:sty m:val="p"/>
                            </m:rPr>
                            <a:rPr lang="sk-SK" sz="2400" baseline="-25000">
                              <a:latin typeface="Cambria Math" panose="02040503050406030204" pitchFamily="18" charset="0"/>
                            </a:rPr>
                            <m:t>j</m:t>
                          </m:r>
                        </m:den>
                      </m:f>
                      <m:r>
                        <a:rPr lang="sk-SK" sz="2400">
                          <a:latin typeface="Cambria Math" panose="02040503050406030204" pitchFamily="18" charset="0"/>
                        </a:rPr>
                        <m:t> </m:t>
                      </m:r>
                    </m:oMath>
                  </m:oMathPara>
                </a14:m>
                <a:endParaRPr lang="sk-SK" sz="2400">
                  <a:latin typeface="Cambria Math" panose="02040503050406030204" pitchFamily="18" charset="0"/>
                </a:endParaRPr>
              </a:p>
              <a:p>
                <a:pPr algn="just" eaLnBrk="0" fontAlgn="base" hangingPunct="0">
                  <a:spcAft>
                    <a:spcPct val="0"/>
                  </a:spcAft>
                  <a:buClr>
                    <a:srgbClr val="4F81BD"/>
                  </a:buClr>
                  <a:buSzPct val="135000"/>
                  <a:defRPr/>
                </a:pPr>
                <a:r>
                  <a:rPr lang="sk-SK" sz="2200" kern="0" err="1">
                    <a:solidFill>
                      <a:prstClr val="black"/>
                    </a:solidFill>
                  </a:rPr>
                  <a:t>NRE</a:t>
                </a:r>
                <a:r>
                  <a:rPr lang="sk-SK" sz="2200" kern="0" baseline="-25000" err="1">
                    <a:solidFill>
                      <a:prstClr val="black"/>
                    </a:solidFill>
                  </a:rPr>
                  <a:t>j</a:t>
                </a:r>
                <a:r>
                  <a:rPr lang="sk-SK" sz="2200" kern="0">
                    <a:solidFill>
                      <a:prstClr val="black"/>
                    </a:solidFill>
                  </a:rPr>
                  <a:t> = výška celkových nákladov na regulačnú elektrinu vrátane nákladov na obstaranie elektriny z dovezenej havarijnej výpomoci,</a:t>
                </a:r>
              </a:p>
              <a:p>
                <a:pPr lvl="0" algn="just" eaLnBrk="0" fontAlgn="base" hangingPunct="0">
                  <a:spcAft>
                    <a:spcPct val="0"/>
                  </a:spcAft>
                  <a:buClr>
                    <a:srgbClr val="4F81BD"/>
                  </a:buClr>
                  <a:buSzPct val="135000"/>
                  <a:defRPr/>
                </a:pPr>
                <a:r>
                  <a:rPr lang="sk-SK" sz="2200" kern="0" err="1">
                    <a:solidFill>
                      <a:prstClr val="black"/>
                    </a:solidFill>
                  </a:rPr>
                  <a:t>CO</a:t>
                </a:r>
                <a:r>
                  <a:rPr lang="sk-SK" sz="2200" kern="0" baseline="-25000" err="1">
                    <a:solidFill>
                      <a:prstClr val="black"/>
                    </a:solidFill>
                  </a:rPr>
                  <a:t>j</a:t>
                </a:r>
                <a:r>
                  <a:rPr lang="sk-SK" sz="2200" kern="0">
                    <a:solidFill>
                      <a:prstClr val="black"/>
                    </a:solidFill>
                  </a:rPr>
                  <a:t> = celkový objem odobratej elektriny vrátane strát elektriny v sústavách v MWh; do hodnoty sa nezapočíta odber elektriny zo sústavy na rozhraní prenosovej sústavy a cezhraničnej sústavy,</a:t>
                </a:r>
              </a:p>
              <a:p>
                <a:pPr lvl="0" algn="just" eaLnBrk="0" fontAlgn="base" hangingPunct="0">
                  <a:spcAft>
                    <a:spcPct val="0"/>
                  </a:spcAft>
                  <a:buClr>
                    <a:srgbClr val="4F81BD"/>
                  </a:buClr>
                  <a:buSzPct val="135000"/>
                  <a:defRPr/>
                </a:pPr>
                <a:r>
                  <a:rPr lang="sk-SK" sz="2200" kern="0" err="1">
                    <a:solidFill>
                      <a:prstClr val="black"/>
                    </a:solidFill>
                  </a:rPr>
                  <a:t>k</a:t>
                </a:r>
                <a:r>
                  <a:rPr lang="sk-SK" sz="2200" kern="0" baseline="-25000" err="1">
                    <a:solidFill>
                      <a:prstClr val="black"/>
                    </a:solidFill>
                  </a:rPr>
                  <a:t>PRE</a:t>
                </a:r>
                <a:r>
                  <a:rPr lang="sk-SK" sz="2200" kern="0">
                    <a:solidFill>
                      <a:prstClr val="black"/>
                    </a:solidFill>
                  </a:rPr>
                  <a:t> = koeficient platby za podiel na nákladoch na regulačnú elektrinu</a:t>
                </a:r>
                <a:endParaRPr lang="sk-SK" sz="2200" kern="0">
                  <a:solidFill>
                    <a:prstClr val="black"/>
                  </a:solidFill>
                  <a:latin typeface="Calibri"/>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923544" y="1939280"/>
                <a:ext cx="10430256" cy="3784864"/>
              </a:xfrm>
              <a:prstGeom prst="rect">
                <a:avLst/>
              </a:prstGeom>
              <a:blipFill>
                <a:blip r:embed="rId3"/>
                <a:stretch>
                  <a:fillRect l="-760" t="-1127" r="-701"/>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4534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1014984" y="265176"/>
            <a:ext cx="8613648" cy="1115568"/>
          </a:xfrm>
        </p:spPr>
        <p:txBody>
          <a:bodyPr>
            <a:noAutofit/>
          </a:bodyPr>
          <a:lstStyle/>
          <a:p>
            <a:pPr>
              <a:defRPr/>
            </a:pPr>
            <a:r>
              <a:rPr lang="sk-SK" altLang="sk-SK" sz="4000" b="1">
                <a:solidFill>
                  <a:srgbClr val="265787"/>
                </a:solidFill>
                <a:effectLst>
                  <a:outerShdw blurRad="38100" dist="38100" dir="2700000" algn="tl">
                    <a:srgbClr val="000000">
                      <a:alpha val="43137"/>
                    </a:srgbClr>
                  </a:outerShdw>
                </a:effectLst>
              </a:rPr>
              <a:t>Platba za podiel na nákladoch na regulačnú elektrinu</a:t>
            </a:r>
            <a:endParaRPr lang="sk-SK" sz="4000" b="1">
              <a:solidFill>
                <a:srgbClr val="265787"/>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pPr eaLnBrk="0" hangingPunct="0">
              <a:defRPr/>
            </a:pPr>
            <a:endParaRPr lang="sk-SK">
              <a:solidFill>
                <a:prstClr val="black">
                  <a:tint val="75000"/>
                </a:prstClr>
              </a:solidFill>
              <a:latin typeface="Calibri"/>
            </a:endParaRPr>
          </a:p>
          <a:p>
            <a:pPr eaLnBrk="0" hangingPunct="0">
              <a:defRPr/>
            </a:pPr>
            <a:fld id="{21BBCC2C-563C-4983-A687-70A51B2202FF}" type="slidenum">
              <a:rPr lang="en-US" sz="900">
                <a:solidFill>
                  <a:prstClr val="black">
                    <a:tint val="75000"/>
                  </a:prstClr>
                </a:solidFill>
                <a:latin typeface="Calibri"/>
              </a:rPr>
              <a:pPr eaLnBrk="0" hangingPunct="0">
                <a:defRPr/>
              </a:pPr>
              <a:t>27</a:t>
            </a:fld>
            <a:endParaRPr lang="en-US" sz="900">
              <a:solidFill>
                <a:prstClr val="black">
                  <a:tint val="75000"/>
                </a:prstClr>
              </a:solidFill>
              <a:latin typeface="Calibri"/>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1014984" y="1939280"/>
                <a:ext cx="9369987" cy="42694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eaLnBrk="0" fontAlgn="base" hangingPunct="0">
                  <a:spcBef>
                    <a:spcPts val="600"/>
                  </a:spcBef>
                  <a:spcAft>
                    <a:spcPct val="0"/>
                  </a:spcAft>
                  <a:buClr>
                    <a:srgbClr val="4F81BD"/>
                  </a:buClr>
                  <a:buSzPct val="135000"/>
                  <a:defRPr/>
                </a:pPr>
                <a:r>
                  <a:rPr lang="sk-SK" sz="2200" kern="0">
                    <a:solidFill>
                      <a:prstClr val="black"/>
                    </a:solidFill>
                  </a:rPr>
                  <a:t>Platba za podiel na nákladoch na regulačnú elektrinu v j-tej zúčtovacej perióde v €/MWh,</a:t>
                </a:r>
              </a:p>
              <a:p>
                <a:pPr algn="ctr" eaLnBrk="0" fontAlgn="base" hangingPunct="0">
                  <a:spcBef>
                    <a:spcPts val="1800"/>
                  </a:spcBef>
                  <a:spcAft>
                    <a:spcPct val="0"/>
                  </a:spcAft>
                  <a:buClr>
                    <a:srgbClr val="4F81BD"/>
                  </a:buClr>
                  <a:buSzPct val="135000"/>
                  <a:defRPr/>
                </a:pPr>
                <a14:m>
                  <m:oMathPara xmlns:m="http://schemas.openxmlformats.org/officeDocument/2006/math">
                    <m:oMathParaPr>
                      <m:jc m:val="centerGroup"/>
                    </m:oMathParaPr>
                    <m:oMath xmlns:m="http://schemas.openxmlformats.org/officeDocument/2006/math">
                      <m:r>
                        <m:rPr>
                          <m:nor/>
                        </m:rPr>
                        <a:rPr lang="sk-SK" sz="2400">
                          <a:latin typeface="Cambria Math" panose="02040503050406030204" pitchFamily="18" charset="0"/>
                        </a:rPr>
                        <m:t>𝑃𝑅𝐸</m:t>
                      </m:r>
                      <m:r>
                        <m:rPr>
                          <m:nor/>
                        </m:rPr>
                        <a:rPr lang="sk-SK" sz="2400" baseline="-25000">
                          <a:latin typeface="Cambria Math" panose="02040503050406030204" pitchFamily="18" charset="0"/>
                        </a:rPr>
                        <m:t>𝑆𝑍𝑖𝑗</m:t>
                      </m:r>
                      <m:r>
                        <m:rPr>
                          <m:nor/>
                        </m:rPr>
                        <a:rPr lang="sk-SK" sz="2400">
                          <a:latin typeface="Cambria Math" panose="02040503050406030204" pitchFamily="18" charset="0"/>
                        </a:rPr>
                        <m:t>=</m:t>
                      </m:r>
                      <m:r>
                        <m:rPr>
                          <m:nor/>
                        </m:rPr>
                        <a:rPr lang="sk-SK" sz="2400">
                          <a:latin typeface="Cambria Math" panose="02040503050406030204" pitchFamily="18" charset="0"/>
                        </a:rPr>
                        <m:t>𝐶𝑃𝑅𝐸</m:t>
                      </m:r>
                      <m:r>
                        <m:rPr>
                          <m:nor/>
                        </m:rPr>
                        <a:rPr lang="sk-SK" sz="2400" baseline="-25000">
                          <a:latin typeface="Cambria Math" panose="02040503050406030204" pitchFamily="18" charset="0"/>
                        </a:rPr>
                        <m:t>,</m:t>
                      </m:r>
                      <m:r>
                        <m:rPr>
                          <m:nor/>
                        </m:rPr>
                        <a:rPr lang="sk-SK" sz="2400" baseline="-25000">
                          <a:latin typeface="Cambria Math" panose="02040503050406030204" pitchFamily="18" charset="0"/>
                        </a:rPr>
                        <m:t>𝑗</m:t>
                      </m:r>
                      <m:r>
                        <m:rPr>
                          <m:nor/>
                        </m:rPr>
                        <a:rPr lang="sk-SK" sz="2400">
                          <a:latin typeface="Cambria Math" panose="02040503050406030204" pitchFamily="18" charset="0"/>
                        </a:rPr>
                        <m:t>×</m:t>
                      </m:r>
                      <m:r>
                        <m:rPr>
                          <m:nor/>
                        </m:rPr>
                        <a:rPr lang="sk-SK" sz="2400">
                          <a:latin typeface="Cambria Math" panose="02040503050406030204" pitchFamily="18" charset="0"/>
                        </a:rPr>
                        <m:t>(</m:t>
                      </m:r>
                      <m:r>
                        <m:rPr>
                          <m:nor/>
                        </m:rPr>
                        <a:rPr lang="sk-SK" sz="2400">
                          <a:latin typeface="Cambria Math" panose="02040503050406030204" pitchFamily="18" charset="0"/>
                        </a:rPr>
                        <m:t>𝐶𝑂𝐶𝑆𝑍𝑖𝑗</m:t>
                      </m:r>
                      <m:r>
                        <m:rPr>
                          <m:nor/>
                        </m:rPr>
                        <a:rPr lang="sk-SK" sz="2400">
                          <a:latin typeface="Cambria Math" panose="02040503050406030204" pitchFamily="18" charset="0"/>
                        </a:rPr>
                        <m:t>+</m:t>
                      </m:r>
                      <m:r>
                        <m:rPr>
                          <m:nor/>
                        </m:rPr>
                        <a:rPr lang="sk-SK" sz="2400">
                          <a:latin typeface="Cambria Math" panose="02040503050406030204" pitchFamily="18" charset="0"/>
                        </a:rPr>
                        <m:t>𝐶𝐷𝐶𝑆𝑍𝑖𝑗</m:t>
                      </m:r>
                      <m:r>
                        <m:rPr>
                          <m:nor/>
                        </m:rPr>
                        <a:rPr lang="sk-SK" sz="2400">
                          <a:latin typeface="Cambria Math" panose="02040503050406030204" pitchFamily="18" charset="0"/>
                        </a:rPr>
                        <m:t>)</m:t>
                      </m:r>
                    </m:oMath>
                  </m:oMathPara>
                </a14:m>
                <a:endParaRPr lang="sk-SK" sz="2400">
                  <a:latin typeface="Cambria Math" panose="02040503050406030204" pitchFamily="18" charset="0"/>
                </a:endParaRPr>
              </a:p>
              <a:p>
                <a:pPr algn="just" eaLnBrk="0" fontAlgn="base" hangingPunct="0">
                  <a:spcBef>
                    <a:spcPts val="600"/>
                  </a:spcBef>
                  <a:spcAft>
                    <a:spcPct val="0"/>
                  </a:spcAft>
                  <a:buClr>
                    <a:srgbClr val="4F81BD"/>
                  </a:buClr>
                  <a:buSzPct val="135000"/>
                  <a:defRPr/>
                </a:pPr>
                <a:r>
                  <a:rPr lang="sk-SK" sz="2200" kern="0">
                    <a:solidFill>
                      <a:prstClr val="black"/>
                    </a:solidFill>
                  </a:rPr>
                  <a:t>COC</a:t>
                </a:r>
                <a:r>
                  <a:rPr lang="sk-SK" sz="2200" kern="0" baseline="-25000">
                    <a:solidFill>
                      <a:prstClr val="black"/>
                    </a:solidFill>
                  </a:rPr>
                  <a:t>SZij</a:t>
                </a:r>
                <a:r>
                  <a:rPr lang="sk-SK" sz="2200" kern="0">
                    <a:solidFill>
                      <a:prstClr val="black"/>
                    </a:solidFill>
                  </a:rPr>
                  <a:t> = celkový objem odobratej elektriny na odberných a odovzdávacích miestach vybavených určeným meradlom bez priebehového záznamu hodnôt, určený na základe nominačných hodnôt, v bilančnej skupine i-teho Subjektu zúčtovania v j-tej Zúčtovacej perióde v MWh;</a:t>
                </a:r>
              </a:p>
              <a:p>
                <a:pPr lvl="0" algn="just" eaLnBrk="0" fontAlgn="base" hangingPunct="0">
                  <a:spcAft>
                    <a:spcPct val="0"/>
                  </a:spcAft>
                  <a:buClr>
                    <a:srgbClr val="4F81BD"/>
                  </a:buClr>
                  <a:buSzPct val="135000"/>
                  <a:defRPr/>
                </a:pPr>
                <a:r>
                  <a:rPr lang="sk-SK" sz="2200" kern="0">
                    <a:solidFill>
                      <a:prstClr val="black"/>
                    </a:solidFill>
                  </a:rPr>
                  <a:t>CDC</a:t>
                </a:r>
                <a:r>
                  <a:rPr lang="sk-SK" sz="2200" kern="0" baseline="-25000">
                    <a:solidFill>
                      <a:prstClr val="black"/>
                    </a:solidFill>
                  </a:rPr>
                  <a:t>SZij</a:t>
                </a:r>
                <a:r>
                  <a:rPr lang="sk-SK" sz="2200" kern="0">
                    <a:solidFill>
                      <a:prstClr val="black"/>
                    </a:solidFill>
                  </a:rPr>
                  <a:t> = celkový objem dodanej elektriny na odberných a odovzdávacích miestach vybavených určeným meradlom bez priebehového záznamu hodnôt, určený na základe nominačných hodnôt, v bilančnej skupine i-teho Subjektu zúčtovania v j-tej Zúčtovacej perióde v MWh</a:t>
                </a:r>
                <a:endParaRPr lang="sk-SK" sz="2200" kern="0">
                  <a:solidFill>
                    <a:prstClr val="black"/>
                  </a:solidFill>
                  <a:latin typeface="Calibri"/>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1014984" y="1939280"/>
                <a:ext cx="9369987" cy="4269496"/>
              </a:xfrm>
              <a:prstGeom prst="rect">
                <a:avLst/>
              </a:prstGeom>
              <a:blipFill>
                <a:blip r:embed="rId3"/>
                <a:stretch>
                  <a:fillRect l="-846" t="-999" r="-781"/>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8056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Zúčtovanie rozdielov</a:t>
            </a:r>
          </a:p>
        </p:txBody>
      </p:sp>
      <p:sp>
        <p:nvSpPr>
          <p:cNvPr id="44035" name="Zástupný symbol obsahu 2"/>
          <p:cNvSpPr>
            <a:spLocks noGrp="1"/>
          </p:cNvSpPr>
          <p:nvPr>
            <p:ph idx="1"/>
          </p:nvPr>
        </p:nvSpPr>
        <p:spPr/>
        <p:txBody>
          <a:bodyPr>
            <a:normAutofit fontScale="92500" lnSpcReduction="10000"/>
          </a:bodyPr>
          <a:lstStyle/>
          <a:p>
            <a:pPr marL="0" indent="0" algn="just">
              <a:buNone/>
              <a:defRPr/>
            </a:pPr>
            <a:r>
              <a:rPr lang="sk-SK" sz="2000"/>
              <a:t>OKTE, a.s. vykonáva vyhodnotenie a zúčtovanie rozdielov:</a:t>
            </a:r>
          </a:p>
          <a:p>
            <a:pPr marL="457200" indent="-457200" algn="just">
              <a:buFont typeface="+mj-lt"/>
              <a:buAutoNum type="alphaLcParenR"/>
              <a:defRPr/>
            </a:pPr>
            <a:r>
              <a:rPr lang="sk-SK" sz="2000"/>
              <a:t>medzi nominačnými a nameranými hodnotami odberu a dodávky elektriny u OOM nevybavených priebehovým meraním,</a:t>
            </a:r>
          </a:p>
          <a:p>
            <a:pPr marL="457200" indent="-457200" algn="just">
              <a:buFont typeface="+mj-lt"/>
              <a:buAutoNum type="alphaLcParenR"/>
              <a:defRPr/>
            </a:pPr>
            <a:r>
              <a:rPr lang="sk-SK" sz="2000"/>
              <a:t>medzi poslednými známymi hodnotami strát elektriny v sústave a hodnotami strát elektriny v sústave určenými na základe odpočtov určených meradiel, ak prevádzkovateľ danej sústavy používa určené meradlá bez priebehového záznamu hodnôt,</a:t>
            </a:r>
          </a:p>
          <a:p>
            <a:pPr marL="457200" indent="-457200" algn="just">
              <a:buFont typeface="+mj-lt"/>
              <a:buAutoNum type="alphaLcParenR"/>
              <a:defRPr/>
            </a:pPr>
            <a:r>
              <a:rPr lang="sk-SK" sz="2000"/>
              <a:t>medzi agregovanými hodnotami odberov a dodávok v miestnych distribučných sústavách použitými pre účely zúčtovania odchýlok a agregovanými hodnotami odberov a dodávok v miestnych distribučných sústavách vypočítanými po odpočte určených meradiel, ak do výpočtu hodnoty celkového odberu a dodávky vstupujú aj hodnoty z odberných a odovzdávacích miest vybavených určeným meradlom bez priebehového záznamu hodnôt,</a:t>
            </a:r>
          </a:p>
          <a:p>
            <a:pPr marL="0" indent="0" algn="just">
              <a:buNone/>
              <a:defRPr/>
            </a:pPr>
            <a:r>
              <a:rPr lang="sk-SK" sz="2000"/>
              <a:t>- na základe odpočtov určených meradiel na OOM s určeným meradlom bez priebehového záznamu hodnôt, o ktorých sa OKTE, a.s. dozvedel do termínu vykonania mesačného zúčtovania rozdielov, s dátumom odpočtu najneskôr do konca predchádzajúceho mesiaca, ktoré neboli zohľadnené v predchádzajúcom zúčtovaní rozdielov a zároveň sa nejedná o opravu odpočtov, ktoré boli zohľadnené v niektorom z predchádzajúcich zúčtovaní rozdielov.</a:t>
            </a:r>
            <a:endParaRPr lang="sk-SK" altLang="sk-SK" sz="2000"/>
          </a:p>
          <a:p>
            <a:pPr marL="0" indent="0" algn="just">
              <a:buNone/>
              <a:defRPr/>
            </a:pPr>
            <a:endParaRPr lang="sk-SK" altLang="sk-SK" sz="2000"/>
          </a:p>
        </p:txBody>
      </p:sp>
      <p:sp>
        <p:nvSpPr>
          <p:cNvPr id="95236"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1DBAD9-417F-42B9-B8FD-A009A710B771}" type="slidenum">
              <a:rPr lang="sk-SK" altLang="sk-SK" sz="1200">
                <a:solidFill>
                  <a:srgbClr val="898989"/>
                </a:solidFill>
              </a:rPr>
              <a:pPr>
                <a:spcBef>
                  <a:spcPct val="0"/>
                </a:spcBef>
                <a:buFontTx/>
                <a:buNone/>
              </a:pPr>
              <a:t>28</a:t>
            </a:fld>
            <a:endParaRPr lang="sk-SK" altLang="sk-SK"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6780" y="476920"/>
            <a:ext cx="8353300" cy="730088"/>
          </a:xfrm>
        </p:spPr>
        <p:txBody>
          <a:bodyPr rtlCol="0">
            <a:noAutofit/>
          </a:bodyPr>
          <a:lstStyle/>
          <a:p>
            <a:pPr algn="l">
              <a:defRPr/>
            </a:pPr>
            <a:r>
              <a:rPr lang="sk-SK" sz="4000" b="1">
                <a:solidFill>
                  <a:srgbClr val="265787"/>
                </a:solidFill>
                <a:effectLst>
                  <a:outerShdw blurRad="38100" dist="38100" dir="2700000" algn="tl">
                    <a:srgbClr val="000000">
                      <a:alpha val="43137"/>
                    </a:srgbClr>
                  </a:outerShdw>
                </a:effectLst>
              </a:rPr>
              <a:t>Znamienko pri zúčtovaní rozdielov</a:t>
            </a:r>
            <a:endParaRPr lang="sk-SK" sz="4000"/>
          </a:p>
        </p:txBody>
      </p:sp>
      <mc:AlternateContent xmlns:mc="http://schemas.openxmlformats.org/markup-compatibility/2006" xmlns:a14="http://schemas.microsoft.com/office/drawing/2010/main">
        <mc:Choice Requires="a14">
          <p:sp>
            <p:nvSpPr>
              <p:cNvPr id="3075" name="Podnadpis 2"/>
              <p:cNvSpPr>
                <a:spLocks noGrp="1"/>
              </p:cNvSpPr>
              <p:nvPr>
                <p:ph type="subTitle" idx="1"/>
              </p:nvPr>
            </p:nvSpPr>
            <p:spPr>
              <a:xfrm>
                <a:off x="1156780" y="1412776"/>
                <a:ext cx="8900033" cy="4536504"/>
              </a:xfrm>
            </p:spPr>
            <p:txBody>
              <a:bodyPr>
                <a:normAutofit lnSpcReduction="10000"/>
              </a:bodyPr>
              <a:lstStyle/>
              <a:p>
                <a:pPr marL="0" lvl="1" algn="just">
                  <a:buSzPct val="60000"/>
                  <a:tabLst>
                    <a:tab pos="266700" algn="l"/>
                  </a:tabLst>
                  <a:defRPr/>
                </a:pPr>
                <a:r>
                  <a:rPr lang="sk-SK" sz="2400"/>
                  <a:t>Zjednotenie znamienok pri zúčtovaní rozdielov so zúčtovaním odchýlok:</a:t>
                </a:r>
              </a:p>
              <a:p>
                <a:pPr marL="514350" lvl="1" indent="-514350" algn="just">
                  <a:buSzPct val="100000"/>
                  <a:buFont typeface="Arial" panose="020B0604020202020204" pitchFamily="34" charset="0"/>
                  <a:buChar char="•"/>
                  <a:tabLst>
                    <a:tab pos="266700" algn="l"/>
                  </a:tabLst>
                  <a:defRPr/>
                </a:pPr>
                <a:r>
                  <a:rPr lang="sk-SK" sz="2400"/>
                  <a:t>kladné znamienko ak vznikne prebytok v sústave – odpočet je menší ako nominácia;</a:t>
                </a:r>
              </a:p>
              <a:p>
                <a:pPr marL="514350" lvl="1" indent="-514350" algn="just">
                  <a:buSzPct val="100000"/>
                  <a:buFont typeface="Arial" panose="020B0604020202020204" pitchFamily="34" charset="0"/>
                  <a:buChar char="•"/>
                  <a:tabLst>
                    <a:tab pos="266700" algn="l"/>
                  </a:tabLst>
                  <a:defRPr/>
                </a:pPr>
                <a:r>
                  <a:rPr lang="sk-SK" sz="2400"/>
                  <a:t>záporné znamienko ak vznikne nedostatok v sústave - odpočet je väčší ako nominácia. </a:t>
                </a:r>
              </a:p>
              <a:p>
                <a:pPr marL="514350" lvl="1" indent="-514350" algn="just">
                  <a:buSzPct val="100000"/>
                  <a:buFont typeface="Arial" panose="020B0604020202020204" pitchFamily="34" charset="0"/>
                  <a:buChar char="•"/>
                  <a:tabLst>
                    <a:tab pos="266700" algn="l"/>
                  </a:tabLst>
                  <a:defRPr/>
                </a:pPr>
                <a:endParaRPr lang="sk-SK" sz="2400"/>
              </a:p>
              <a:p>
                <a:pPr marL="0" lvl="1" algn="just">
                  <a:buSzPct val="100000"/>
                  <a:tabLst>
                    <a:tab pos="266700" algn="l"/>
                  </a:tabLst>
                  <a:defRPr/>
                </a:pPr>
                <a:r>
                  <a:rPr lang="sk-SK" sz="2400"/>
                  <a:t>Platba za zúčtovanie rozdielov sa počíta samostatne za kladné rozdiely a samostatne za záporné rozdiely.</a:t>
                </a:r>
              </a:p>
              <a:p>
                <a:pPr eaLnBrk="0" fontAlgn="base" hangingPunct="0">
                  <a:lnSpc>
                    <a:spcPct val="100000"/>
                  </a:lnSpc>
                  <a:spcBef>
                    <a:spcPts val="1800"/>
                  </a:spcBef>
                  <a:spcAft>
                    <a:spcPct val="0"/>
                  </a:spcAft>
                  <a:buClr>
                    <a:srgbClr val="4F81BD"/>
                  </a:buClr>
                  <a:buSzPct val="135000"/>
                  <a:defRPr/>
                </a:pPr>
                <a14:m>
                  <m:oMathPara xmlns:m="http://schemas.openxmlformats.org/officeDocument/2006/math">
                    <m:oMathParaPr>
                      <m:jc m:val="centerGroup"/>
                    </m:oMathParaPr>
                    <m:oMath xmlns:m="http://schemas.openxmlformats.org/officeDocument/2006/math">
                      <m:r>
                        <m:rPr>
                          <m:nor/>
                        </m:rPr>
                        <a:rPr lang="sk-SK">
                          <a:solidFill>
                            <a:prstClr val="black"/>
                          </a:solidFill>
                          <a:latin typeface="Cambria Math" panose="02040503050406030204" pitchFamily="18" charset="0"/>
                        </a:rPr>
                        <m:t>𝑃</m:t>
                      </m:r>
                      <m:r>
                        <m:rPr>
                          <m:nor/>
                        </m:rPr>
                        <a:rPr lang="sk-SK" b="0" i="0" smtClean="0">
                          <a:solidFill>
                            <a:prstClr val="black"/>
                          </a:solidFill>
                          <a:latin typeface="Cambria Math" panose="02040503050406030204" pitchFamily="18" charset="0"/>
                        </a:rPr>
                        <m:t>pv</m:t>
                      </m:r>
                      <m:r>
                        <m:rPr>
                          <m:nor/>
                        </m:rPr>
                        <a:rPr lang="sk-SK" baseline="-25000">
                          <a:solidFill>
                            <a:prstClr val="black"/>
                          </a:solidFill>
                          <a:latin typeface="Cambria Math" panose="02040503050406030204" pitchFamily="18" charset="0"/>
                        </a:rPr>
                        <m:t>𝑆𝑍𝑖</m:t>
                      </m:r>
                      <m:r>
                        <m:rPr>
                          <m:nor/>
                        </m:rPr>
                        <a:rPr lang="sk-SK">
                          <a:solidFill>
                            <a:prstClr val="black"/>
                          </a:solidFill>
                          <a:latin typeface="Cambria Math" panose="02040503050406030204" pitchFamily="18" charset="0"/>
                        </a:rPr>
                        <m:t>=</m:t>
                      </m:r>
                      <m:r>
                        <m:rPr>
                          <m:nor/>
                        </m:rPr>
                        <a:rPr lang="sk-SK" b="0" i="0" smtClean="0">
                          <a:solidFill>
                            <a:prstClr val="black"/>
                          </a:solidFill>
                          <a:latin typeface="Cambria Math" panose="02040503050406030204" pitchFamily="18" charset="0"/>
                        </a:rPr>
                        <m:t>V</m:t>
                      </m:r>
                      <m:r>
                        <m:rPr>
                          <m:nor/>
                        </m:rPr>
                        <a:rPr lang="sk-SK">
                          <a:solidFill>
                            <a:prstClr val="black"/>
                          </a:solidFill>
                          <a:latin typeface="Cambria Math" panose="02040503050406030204" pitchFamily="18" charset="0"/>
                        </a:rPr>
                        <m:t>𝐶</m:t>
                      </m:r>
                      <m:r>
                        <m:rPr>
                          <m:nor/>
                        </m:rPr>
                        <a:rPr lang="sk-SK">
                          <a:solidFill>
                            <a:prstClr val="black"/>
                          </a:solidFill>
                          <a:latin typeface="Cambria Math" panose="02040503050406030204" pitchFamily="18" charset="0"/>
                        </a:rPr>
                        <m:t>×</m:t>
                      </m:r>
                      <m:r>
                        <m:rPr>
                          <m:nor/>
                        </m:rPr>
                        <a:rPr lang="sk-SK" b="0" i="0" smtClean="0">
                          <a:solidFill>
                            <a:prstClr val="black"/>
                          </a:solidFill>
                          <a:latin typeface="Cambria Math" panose="02040503050406030204" pitchFamily="18" charset="0"/>
                        </a:rPr>
                        <m:t>R</m:t>
                      </m:r>
                      <m:r>
                        <m:rPr>
                          <m:nor/>
                        </m:rPr>
                        <a:rPr lang="sk-SK" b="0" i="0" baseline="-25000" smtClean="0">
                          <a:solidFill>
                            <a:prstClr val="black"/>
                          </a:solidFill>
                          <a:latin typeface="Cambria Math" panose="02040503050406030204" pitchFamily="18" charset="0"/>
                        </a:rPr>
                        <m:t>S</m:t>
                      </m:r>
                      <m:r>
                        <m:rPr>
                          <m:nor/>
                        </m:rPr>
                        <a:rPr lang="sk-SK" baseline="-25000">
                          <a:solidFill>
                            <a:prstClr val="black"/>
                          </a:solidFill>
                          <a:latin typeface="Cambria Math" panose="02040503050406030204" pitchFamily="18" charset="0"/>
                        </a:rPr>
                        <m:t>𝑍𝑖</m:t>
                      </m:r>
                    </m:oMath>
                  </m:oMathPara>
                </a14:m>
                <a:endParaRPr lang="sk-SK" baseline="-25000">
                  <a:solidFill>
                    <a:prstClr val="black"/>
                  </a:solidFill>
                  <a:latin typeface="Cambria Math" panose="02040503050406030204" pitchFamily="18" charset="0"/>
                </a:endParaRPr>
              </a:p>
              <a:p>
                <a:pPr algn="just"/>
                <a:r>
                  <a:rPr lang="sk-SK"/>
                  <a:t>VC = výška vyrovnávacej ceny v €/MWh, </a:t>
                </a:r>
              </a:p>
              <a:p>
                <a:pPr algn="just"/>
                <a:r>
                  <a:rPr lang="sk-SK"/>
                  <a:t>R</a:t>
                </a:r>
                <a:r>
                  <a:rPr lang="sk-SK" baseline="-25000"/>
                  <a:t>SZi</a:t>
                </a:r>
                <a:r>
                  <a:rPr lang="sk-SK"/>
                  <a:t> = hodnota kladných alebo záporných rozdielov i-</a:t>
                </a:r>
                <a:r>
                  <a:rPr lang="sk-SK" err="1"/>
                  <a:t>teho</a:t>
                </a:r>
                <a:r>
                  <a:rPr lang="sk-SK"/>
                  <a:t> Subjektu zúčtovania, </a:t>
                </a:r>
                <a:endParaRPr lang="sk-SK">
                  <a:solidFill>
                    <a:schemeClr val="tx1"/>
                  </a:solidFill>
                </a:endParaRPr>
              </a:p>
            </p:txBody>
          </p:sp>
        </mc:Choice>
        <mc:Fallback xmlns="">
          <p:sp>
            <p:nvSpPr>
              <p:cNvPr id="3075" name="Podnadpis 2"/>
              <p:cNvSpPr>
                <a:spLocks noGrp="1" noRot="1" noChangeAspect="1" noMove="1" noResize="1" noEditPoints="1" noAdjustHandles="1" noChangeArrowheads="1" noChangeShapeType="1" noTextEdit="1"/>
              </p:cNvSpPr>
              <p:nvPr>
                <p:ph type="subTitle" idx="1"/>
              </p:nvPr>
            </p:nvSpPr>
            <p:spPr>
              <a:xfrm>
                <a:off x="1156780" y="1412776"/>
                <a:ext cx="8900033" cy="4536504"/>
              </a:xfrm>
              <a:blipFill>
                <a:blip r:embed="rId3"/>
                <a:stretch>
                  <a:fillRect l="-1096" t="-2554" r="-1027" b="-1747"/>
                </a:stretch>
              </a:blipFill>
            </p:spPr>
            <p:txBody>
              <a:bodyPr/>
              <a:lstStyle/>
              <a:p>
                <a:r>
                  <a:rPr lang="en-US">
                    <a:noFill/>
                  </a:rPr>
                  <a:t> </a:t>
                </a:r>
              </a:p>
            </p:txBody>
          </p:sp>
        </mc:Fallback>
      </mc:AlternateContent>
    </p:spTree>
    <p:extLst>
      <p:ext uri="{BB962C8B-B14F-4D97-AF65-F5344CB8AC3E}">
        <p14:creationId xmlns:p14="http://schemas.microsoft.com/office/powerpoint/2010/main" val="62097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992312" y="787019"/>
            <a:ext cx="8207375" cy="431800"/>
          </a:xfrm>
        </p:spPr>
        <p:txBody>
          <a:bodyPr rtlCol="0">
            <a:noAutofit/>
          </a:bodyPr>
          <a:lstStyle/>
          <a:p>
            <a:pPr algn="l">
              <a:defRPr/>
            </a:pPr>
            <a:r>
              <a:rPr lang="sk-SK" sz="4000" b="1">
                <a:solidFill>
                  <a:srgbClr val="265787"/>
                </a:solidFill>
                <a:effectLst>
                  <a:outerShdw blurRad="38100" dist="38100" dir="2700000" algn="tl">
                    <a:srgbClr val="000000">
                      <a:alpha val="43137"/>
                    </a:srgbClr>
                  </a:outerShdw>
                </a:effectLst>
              </a:rPr>
              <a:t>1. O spoločnosti</a:t>
            </a:r>
            <a:endParaRPr lang="sk-SK" sz="4000"/>
          </a:p>
        </p:txBody>
      </p:sp>
      <p:sp>
        <p:nvSpPr>
          <p:cNvPr id="3" name="Podnadpis 2"/>
          <p:cNvSpPr>
            <a:spLocks noGrp="1"/>
          </p:cNvSpPr>
          <p:nvPr>
            <p:ph type="subTitle" idx="1"/>
          </p:nvPr>
        </p:nvSpPr>
        <p:spPr>
          <a:xfrm>
            <a:off x="1919289" y="2208213"/>
            <a:ext cx="8135937" cy="4513262"/>
          </a:xfrm>
        </p:spPr>
        <p:txBody>
          <a:bodyPr rtlCol="0">
            <a:normAutofit/>
          </a:bodyPr>
          <a:lstStyle/>
          <a:p>
            <a:pPr lvl="1" indent="-457200" algn="just">
              <a:buSzPct val="100000"/>
              <a:buFont typeface="Arial" panose="020B0604020202020204" pitchFamily="34" charset="0"/>
              <a:buChar char="•"/>
              <a:tabLst>
                <a:tab pos="266700" algn="l"/>
              </a:tabLst>
              <a:defRPr/>
            </a:pPr>
            <a:r>
              <a:rPr lang="sk-SK" sz="2400" b="1" dirty="0"/>
              <a:t>vznik OKTE, a.s. dňa 11.8.2010</a:t>
            </a:r>
          </a:p>
          <a:p>
            <a:pPr marL="0" lvl="1" algn="just">
              <a:buSzPct val="100000"/>
              <a:tabLst>
                <a:tab pos="266700" algn="l"/>
              </a:tabLst>
              <a:defRPr/>
            </a:pPr>
            <a:endParaRPr lang="sk-SK" sz="2400" b="1" dirty="0"/>
          </a:p>
          <a:p>
            <a:pPr lvl="1" indent="-457200" algn="just">
              <a:buSzPct val="100000"/>
              <a:buFont typeface="Arial" panose="020B0604020202020204" pitchFamily="34" charset="0"/>
              <a:buChar char="•"/>
              <a:tabLst>
                <a:tab pos="266700" algn="l"/>
              </a:tabLst>
              <a:defRPr/>
            </a:pPr>
            <a:r>
              <a:rPr lang="sk-SK" sz="2400" b="1" dirty="0"/>
              <a:t>100 % dcérska spoločnosť prevádzkovateľa prenosovej sústavy – Slovenská elektrizačná prenosová sústava, a.s. („SEPS, a.s.“)</a:t>
            </a:r>
          </a:p>
          <a:p>
            <a:pPr marL="0" lvl="1" algn="just">
              <a:buSzPct val="100000"/>
              <a:tabLst>
                <a:tab pos="266700" algn="l"/>
              </a:tabLst>
              <a:defRPr/>
            </a:pPr>
            <a:endParaRPr lang="sk-SK" sz="2400" b="1" dirty="0"/>
          </a:p>
          <a:p>
            <a:pPr lvl="1" indent="-457200" algn="just">
              <a:buSzPct val="100000"/>
              <a:buFont typeface="Arial" panose="020B0604020202020204" pitchFamily="34" charset="0"/>
              <a:buChar char="•"/>
              <a:tabLst>
                <a:tab pos="266700" algn="l"/>
              </a:tabLst>
              <a:defRPr/>
            </a:pPr>
            <a:r>
              <a:rPr lang="sk-SK" sz="2400" b="1" dirty="0"/>
              <a:t>výkon činnosti organizátora krátkodobého trhu s elektrinou  od 1.1.2011 </a:t>
            </a:r>
          </a:p>
        </p:txBody>
      </p:sp>
      <p:sp>
        <p:nvSpPr>
          <p:cNvPr id="4" name="Zástupný symbol čísla snímky 3"/>
          <p:cNvSpPr>
            <a:spLocks noGrp="1"/>
          </p:cNvSpPr>
          <p:nvPr>
            <p:ph type="sldNum" sz="quarter" idx="12"/>
          </p:nvPr>
        </p:nvSpPr>
        <p:spPr/>
        <p:txBody>
          <a:bodyPr/>
          <a:lstStyle/>
          <a:p>
            <a:pPr>
              <a:defRPr/>
            </a:pPr>
            <a:fld id="{92B8BD0C-87AC-4E3A-BC77-FD930E35DE59}" type="slidenum">
              <a:rPr lang="sk-SK"/>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20204" y="404812"/>
            <a:ext cx="8353300" cy="655891"/>
          </a:xfrm>
        </p:spPr>
        <p:txBody>
          <a:bodyPr rtlCol="0">
            <a:noAutofit/>
          </a:bodyPr>
          <a:lstStyle/>
          <a:p>
            <a:pPr algn="l">
              <a:defRPr/>
            </a:pPr>
            <a:r>
              <a:rPr lang="sk-SK" sz="4000" b="1">
                <a:solidFill>
                  <a:srgbClr val="265787"/>
                </a:solidFill>
                <a:effectLst>
                  <a:outerShdw blurRad="38100" dist="38100" dir="2700000" algn="tl">
                    <a:srgbClr val="000000">
                      <a:alpha val="43137"/>
                    </a:srgbClr>
                  </a:outerShdw>
                </a:effectLst>
              </a:rPr>
              <a:t>Zúčtovanie regulačnej elektriny</a:t>
            </a:r>
            <a:endParaRPr lang="sk-SK" sz="4000"/>
          </a:p>
        </p:txBody>
      </p:sp>
      <p:sp>
        <p:nvSpPr>
          <p:cNvPr id="4" name="Podnadpis 2">
            <a:extLst>
              <a:ext uri="{FF2B5EF4-FFF2-40B4-BE49-F238E27FC236}">
                <a16:creationId xmlns:a16="http://schemas.microsoft.com/office/drawing/2014/main" id="{DA6D2F14-9E4B-4D81-BDA8-BB199E2B65C7}"/>
              </a:ext>
            </a:extLst>
          </p:cNvPr>
          <p:cNvSpPr>
            <a:spLocks noGrp="1"/>
          </p:cNvSpPr>
          <p:nvPr>
            <p:ph type="subTitle" idx="1"/>
          </p:nvPr>
        </p:nvSpPr>
        <p:spPr>
          <a:xfrm>
            <a:off x="1261872" y="1412776"/>
            <a:ext cx="8794941" cy="4536504"/>
          </a:xfrm>
        </p:spPr>
        <p:txBody>
          <a:bodyPr/>
          <a:lstStyle/>
          <a:p>
            <a:pPr marL="0" lvl="1" algn="just">
              <a:buClr>
                <a:srgbClr val="002060"/>
              </a:buClr>
              <a:buSzPct val="80000"/>
              <a:tabLst>
                <a:tab pos="266700" algn="l"/>
              </a:tabLst>
              <a:defRPr/>
            </a:pPr>
            <a:r>
              <a:rPr lang="sk-SK" sz="2800" dirty="0"/>
              <a:t>Zúčtovanie regulačnej elektriny je na základe podkladov od prevádzkovateľa prenosovej sústavy.</a:t>
            </a:r>
          </a:p>
          <a:p>
            <a:pPr marL="0" lvl="1" algn="just">
              <a:buClr>
                <a:srgbClr val="002060"/>
              </a:buClr>
              <a:buSzPct val="80000"/>
              <a:tabLst>
                <a:tab pos="266700" algn="l"/>
              </a:tabLst>
              <a:defRPr/>
            </a:pPr>
            <a:r>
              <a:rPr lang="sk-SK" sz="2800" dirty="0"/>
              <a:t>Prevádzkovateľ prenosovej sústavy odovzdá OKTE, a.s. pre potreby vyhodnotenia odchýlok údaje o celkovom množstve obstaranej regulačnej elektriny a o nákladoch na obstaranú regulačnú elektrinu dodanú jednotlivými Dodávateľmi RE pre každú Zúčtovaciu periódu.</a:t>
            </a:r>
          </a:p>
          <a:p>
            <a:pPr marL="0" lvl="1" algn="just">
              <a:buClr>
                <a:srgbClr val="002060"/>
              </a:buClr>
              <a:buSzPct val="80000"/>
              <a:tabLst>
                <a:tab pos="266700" algn="l"/>
              </a:tabLst>
              <a:defRPr/>
            </a:pPr>
            <a:r>
              <a:rPr lang="sk-SK" sz="2800" dirty="0"/>
              <a:t>Od novembra resp. od decembra sa SEPS, a.s. pripojil na medzinárodné platformy PICASSO a MARI.</a:t>
            </a:r>
          </a:p>
        </p:txBody>
      </p:sp>
    </p:spTree>
    <p:extLst>
      <p:ext uri="{BB962C8B-B14F-4D97-AF65-F5344CB8AC3E}">
        <p14:creationId xmlns:p14="http://schemas.microsoft.com/office/powerpoint/2010/main" val="408675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4. Správa a zber dát</a:t>
            </a:r>
            <a:endParaRPr lang="sk-SK" sz="4000"/>
          </a:p>
        </p:txBody>
      </p:sp>
      <p:sp>
        <p:nvSpPr>
          <p:cNvPr id="3" name="Zástupný symbol obsahu 2"/>
          <p:cNvSpPr>
            <a:spLocks noGrp="1"/>
          </p:cNvSpPr>
          <p:nvPr>
            <p:ph idx="1"/>
          </p:nvPr>
        </p:nvSpPr>
        <p:spPr/>
        <p:txBody>
          <a:bodyPr/>
          <a:lstStyle/>
          <a:p>
            <a:pPr marL="0" indent="0" algn="just">
              <a:buNone/>
              <a:defRPr/>
            </a:pPr>
            <a:r>
              <a:rPr lang="sk-SK" sz="2400"/>
              <a:t>Výrobcovia elektriny, prevádzkovatelia sústav a prevádzkovatelia priamych vedení sú povinní na základe legislatívy pristupovať a vkladať údaje do informačného systému OKTE a zo Zákona o energetike zodpovedajú za správnosť, včasné odovzdanie a úplnosť poskytnutých údajov</a:t>
            </a:r>
          </a:p>
          <a:p>
            <a:pPr marL="0" indent="0" algn="just">
              <a:buNone/>
              <a:defRPr/>
            </a:pPr>
            <a:r>
              <a:rPr lang="sk-SK" sz="2400"/>
              <a:t>OKTE, a.s. prijíma:</a:t>
            </a:r>
          </a:p>
          <a:p>
            <a:pPr algn="just">
              <a:defRPr/>
            </a:pPr>
            <a:r>
              <a:rPr lang="sk-SK" sz="2400"/>
              <a:t>validované namerané údaje pre jednotlivé odberné a odovzdávacie miesta</a:t>
            </a:r>
          </a:p>
          <a:p>
            <a:pPr algn="just">
              <a:defRPr/>
            </a:pPr>
            <a:r>
              <a:rPr lang="pl-PL" sz="2400"/>
              <a:t>namerané údaje pre jednotlivé meracie body výrobní</a:t>
            </a:r>
          </a:p>
          <a:p>
            <a:pPr algn="just">
              <a:defRPr/>
            </a:pPr>
            <a:r>
              <a:rPr lang="pl-PL" sz="2400"/>
              <a:t>triedy typových diagramov spolu s hodnotami TDO</a:t>
            </a:r>
            <a:endParaRPr lang="sk-SK" sz="2400"/>
          </a:p>
        </p:txBody>
      </p:sp>
      <p:sp>
        <p:nvSpPr>
          <p:cNvPr id="9728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064436-5B0D-41CB-B8CF-B229508F9FEF}" type="slidenum">
              <a:rPr lang="sk-SK" altLang="sk-SK" sz="1200">
                <a:solidFill>
                  <a:srgbClr val="898989"/>
                </a:solidFill>
              </a:rPr>
              <a:pPr>
                <a:spcBef>
                  <a:spcPct val="0"/>
                </a:spcBef>
                <a:buFontTx/>
                <a:buNone/>
              </a:pPr>
              <a:t>31</a:t>
            </a:fld>
            <a:endParaRPr lang="sk-SK" altLang="sk-SK"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defRPr/>
            </a:pPr>
            <a:r>
              <a:rPr lang="sk-SK" sz="4000" b="1">
                <a:solidFill>
                  <a:srgbClr val="265787"/>
                </a:solidFill>
                <a:effectLst>
                  <a:outerShdw blurRad="38100" dist="38100" dir="2700000" algn="tl">
                    <a:srgbClr val="000000">
                      <a:alpha val="43137"/>
                    </a:srgbClr>
                  </a:outerShdw>
                </a:effectLst>
              </a:rPr>
              <a:t>Činnosť správa a zber dát</a:t>
            </a:r>
          </a:p>
        </p:txBody>
      </p:sp>
      <p:sp>
        <p:nvSpPr>
          <p:cNvPr id="3" name="Zástupný symbol obsahu 2"/>
          <p:cNvSpPr>
            <a:spLocks noGrp="1"/>
          </p:cNvSpPr>
          <p:nvPr>
            <p:ph idx="1"/>
          </p:nvPr>
        </p:nvSpPr>
        <p:spPr/>
        <p:txBody>
          <a:bodyPr>
            <a:normAutofit lnSpcReduction="10000"/>
          </a:bodyPr>
          <a:lstStyle/>
          <a:p>
            <a:pPr marL="0" indent="0" algn="just">
              <a:buNone/>
              <a:defRPr/>
            </a:pPr>
            <a:r>
              <a:rPr lang="sk-SK"/>
              <a:t>OKTE, a.s. v rámci systému ISOM vedie evidenciu:</a:t>
            </a:r>
          </a:p>
          <a:p>
            <a:pPr>
              <a:defRPr/>
            </a:pPr>
            <a:r>
              <a:rPr lang="sk-SK" sz="2400"/>
              <a:t>EIC kódov</a:t>
            </a:r>
          </a:p>
          <a:p>
            <a:pPr>
              <a:defRPr/>
            </a:pPr>
            <a:r>
              <a:rPr lang="sk-SK" sz="2400"/>
              <a:t>Účastníkov trhu</a:t>
            </a:r>
          </a:p>
          <a:p>
            <a:pPr>
              <a:defRPr/>
            </a:pPr>
            <a:r>
              <a:rPr lang="sk-SK" sz="2400"/>
              <a:t>Bilančných skupín</a:t>
            </a:r>
          </a:p>
          <a:p>
            <a:pPr>
              <a:defRPr/>
            </a:pPr>
            <a:r>
              <a:rPr lang="sk-SK" sz="2400"/>
              <a:t>Výrobní</a:t>
            </a:r>
          </a:p>
          <a:p>
            <a:pPr>
              <a:defRPr/>
            </a:pPr>
            <a:r>
              <a:rPr lang="sk-SK" sz="2400"/>
              <a:t>Sústav</a:t>
            </a:r>
          </a:p>
          <a:p>
            <a:pPr>
              <a:defRPr/>
            </a:pPr>
            <a:r>
              <a:rPr lang="sk-SK" sz="2400"/>
              <a:t>Typových diagramov</a:t>
            </a:r>
          </a:p>
          <a:p>
            <a:pPr>
              <a:defRPr/>
            </a:pPr>
            <a:r>
              <a:rPr lang="sk-SK" sz="2400"/>
              <a:t>Odberných a odovzdávacích miest</a:t>
            </a:r>
          </a:p>
          <a:p>
            <a:pPr>
              <a:defRPr/>
            </a:pPr>
            <a:endParaRPr lang="sk-SK" sz="2400"/>
          </a:p>
          <a:p>
            <a:pPr marL="0" indent="0" algn="ctr">
              <a:buNone/>
              <a:defRPr/>
            </a:pPr>
            <a:r>
              <a:rPr lang="sk-SK">
                <a:hlinkClick r:id="rId2"/>
              </a:rPr>
              <a:t>https://isom.okte.sk/</a:t>
            </a:r>
            <a:r>
              <a:rPr lang="sk-SK"/>
              <a:t> </a:t>
            </a:r>
          </a:p>
        </p:txBody>
      </p:sp>
      <p:sp>
        <p:nvSpPr>
          <p:cNvPr id="98308"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80A2A5-D335-422F-BDD1-E3E3FADD6218}" type="slidenum">
              <a:rPr lang="sk-SK" altLang="sk-SK" sz="1200">
                <a:solidFill>
                  <a:srgbClr val="898989"/>
                </a:solidFill>
              </a:rPr>
              <a:pPr>
                <a:spcBef>
                  <a:spcPct val="0"/>
                </a:spcBef>
                <a:buFontTx/>
                <a:buNone/>
              </a:pPr>
              <a:t>32</a:t>
            </a:fld>
            <a:endParaRPr lang="sk-SK" altLang="sk-SK"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6152" y="122235"/>
            <a:ext cx="8229600" cy="1143001"/>
          </a:xfrm>
        </p:spPr>
        <p:txBody>
          <a:bodyPr/>
          <a:lstStyle/>
          <a:p>
            <a:pPr algn="l">
              <a:defRPr/>
            </a:pPr>
            <a:r>
              <a:rPr lang="sk-SK" sz="4000" b="1">
                <a:solidFill>
                  <a:srgbClr val="265787"/>
                </a:solidFill>
                <a:effectLst>
                  <a:outerShdw blurRad="38100" dist="38100" dir="2700000" algn="tl">
                    <a:srgbClr val="000000">
                      <a:alpha val="43137"/>
                    </a:srgbClr>
                  </a:outerShdw>
                </a:effectLst>
              </a:rPr>
              <a:t>Merania </a:t>
            </a:r>
          </a:p>
        </p:txBody>
      </p:sp>
      <p:sp>
        <p:nvSpPr>
          <p:cNvPr id="3" name="Zástupný symbol obsahu 2"/>
          <p:cNvSpPr>
            <a:spLocks noGrp="1"/>
          </p:cNvSpPr>
          <p:nvPr>
            <p:ph idx="1"/>
          </p:nvPr>
        </p:nvSpPr>
        <p:spPr>
          <a:xfrm>
            <a:off x="1216152" y="1125539"/>
            <a:ext cx="9148636" cy="5038725"/>
          </a:xfrm>
        </p:spPr>
        <p:txBody>
          <a:bodyPr>
            <a:normAutofit/>
          </a:bodyPr>
          <a:lstStyle/>
          <a:p>
            <a:pPr marL="0" indent="0" algn="just">
              <a:buNone/>
              <a:defRPr/>
            </a:pPr>
            <a:r>
              <a:rPr lang="sk-SK" sz="2400" b="1" dirty="0"/>
              <a:t>Prevádzkovatelia sústav</a:t>
            </a:r>
          </a:p>
          <a:p>
            <a:pPr algn="just">
              <a:buFont typeface="Arial" charset="0"/>
              <a:buChar char="•"/>
              <a:defRPr/>
            </a:pPr>
            <a:r>
              <a:rPr lang="sk-SK" sz="2400" dirty="0"/>
              <a:t>Priebehové – denne do 9:00,</a:t>
            </a:r>
          </a:p>
          <a:p>
            <a:pPr algn="just">
              <a:buFont typeface="Arial" charset="0"/>
              <a:buChar char="•"/>
              <a:defRPr/>
            </a:pPr>
            <a:r>
              <a:rPr lang="sk-SK" sz="2400" dirty="0"/>
              <a:t>Nepriebehové - do 4 pracovných dní po skončení mesiaca tzv. hodnota z registra (sumárna hodnota spotreby priebehového  OOM za mesiac),</a:t>
            </a:r>
          </a:p>
          <a:p>
            <a:pPr algn="just">
              <a:buFont typeface="Arial" charset="0"/>
              <a:buChar char="•"/>
              <a:defRPr/>
            </a:pPr>
            <a:r>
              <a:rPr lang="sk-SK" sz="2400" dirty="0"/>
              <a:t>Nepriebehové – do 4 pracovných dní po odpočte.</a:t>
            </a:r>
          </a:p>
          <a:p>
            <a:pPr marL="0" indent="0" algn="just">
              <a:buNone/>
              <a:defRPr/>
            </a:pPr>
            <a:r>
              <a:rPr lang="sk-SK" sz="2400" b="1" dirty="0"/>
              <a:t>Výrobcovia</a:t>
            </a:r>
          </a:p>
          <a:p>
            <a:pPr algn="just">
              <a:buFont typeface="Arial" charset="0"/>
              <a:buChar char="•"/>
              <a:defRPr/>
            </a:pPr>
            <a:r>
              <a:rPr lang="sk-SK" sz="2400" dirty="0"/>
              <a:t>Priebehové - do 4 pracovných dní po skončení mesiaca ,</a:t>
            </a:r>
          </a:p>
          <a:p>
            <a:pPr algn="just">
              <a:buFont typeface="Arial" charset="0"/>
              <a:buChar char="•"/>
              <a:defRPr/>
            </a:pPr>
            <a:r>
              <a:rPr lang="sk-SK" sz="2400" dirty="0"/>
              <a:t>Nepriebehové </a:t>
            </a:r>
          </a:p>
          <a:p>
            <a:pPr indent="550863" algn="just">
              <a:buFont typeface="Arial" charset="0"/>
              <a:buChar char="•"/>
              <a:defRPr/>
            </a:pPr>
            <a:r>
              <a:rPr lang="sk-SK" sz="2400" dirty="0"/>
              <a:t>mesačné – skutočné a plánované,</a:t>
            </a:r>
          </a:p>
          <a:p>
            <a:pPr indent="550863" algn="just">
              <a:buFont typeface="Arial" charset="0"/>
              <a:buChar char="•"/>
              <a:defRPr/>
            </a:pPr>
            <a:r>
              <a:rPr lang="sk-SK" sz="2400" dirty="0"/>
              <a:t>ročné – skutočné a plánované,</a:t>
            </a:r>
          </a:p>
          <a:p>
            <a:pPr indent="550863" algn="just">
              <a:buFont typeface="Arial" charset="0"/>
              <a:buChar char="•"/>
              <a:defRPr/>
            </a:pPr>
            <a:r>
              <a:rPr lang="sk-SK" sz="2400" dirty="0"/>
              <a:t>päťročné – plánované.</a:t>
            </a:r>
          </a:p>
        </p:txBody>
      </p:sp>
      <p:sp>
        <p:nvSpPr>
          <p:cNvPr id="4" name="Zástupný symbol čísla snímky 3"/>
          <p:cNvSpPr>
            <a:spLocks noGrp="1"/>
          </p:cNvSpPr>
          <p:nvPr>
            <p:ph type="sldNum" sz="quarter" idx="12"/>
          </p:nvPr>
        </p:nvSpPr>
        <p:spPr/>
        <p:txBody>
          <a:bodyPr/>
          <a:lstStyle/>
          <a:p>
            <a:pPr>
              <a:defRPr/>
            </a:pPr>
            <a:fld id="{A1ED71D3-DC96-4D00-800B-27A110C9A30C}" type="slidenum">
              <a:rPr lang="sk-SK" smtClean="0"/>
              <a:pPr>
                <a:defRPr/>
              </a:pPr>
              <a:t>33</a:t>
            </a:fld>
            <a:endParaRPr lang="sk-S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Základná bilancia sústavy </a:t>
            </a:r>
            <a:endParaRPr lang="sk-SK" sz="4000" b="1" baseline="30000">
              <a:solidFill>
                <a:srgbClr val="265787"/>
              </a:solidFill>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p:txBody>
          <a:bodyPr>
            <a:normAutofit/>
          </a:bodyPr>
          <a:lstStyle/>
          <a:p>
            <a:pPr marL="0" indent="0">
              <a:buNone/>
              <a:defRPr/>
            </a:pPr>
            <a:endParaRPr lang="sk-SK" sz="2400"/>
          </a:p>
          <a:p>
            <a:pPr lvl="1">
              <a:defRPr/>
            </a:pPr>
            <a:endParaRPr lang="sk-SK" sz="1800" i="1"/>
          </a:p>
          <a:p>
            <a:pPr marL="457200" lvl="1" indent="0" algn="just">
              <a:buNone/>
              <a:defRPr/>
            </a:pPr>
            <a:r>
              <a:rPr lang="sk-SK" sz="2000" i="1" err="1"/>
              <a:t>OOM</a:t>
            </a:r>
            <a:r>
              <a:rPr lang="sk-SK" sz="2000" i="1" baseline="-25000" err="1"/>
              <a:t>or</a:t>
            </a:r>
            <a:r>
              <a:rPr lang="sk-SK" sz="2000" b="1"/>
              <a:t> </a:t>
            </a:r>
            <a:r>
              <a:rPr lang="sk-SK" sz="2000"/>
              <a:t>= odber elektriny na rozhraní MDS a inej sústavy v smere </a:t>
            </a:r>
            <a:br>
              <a:rPr lang="sk-SK" sz="2000"/>
            </a:br>
            <a:r>
              <a:rPr lang="sk-SK" sz="2000"/>
              <a:t>z inej sústavy do MDS </a:t>
            </a:r>
          </a:p>
          <a:p>
            <a:pPr marL="457200" lvl="1" indent="0" algn="just">
              <a:buNone/>
              <a:defRPr/>
            </a:pPr>
            <a:r>
              <a:rPr lang="sk-SK" sz="2000" i="1" err="1"/>
              <a:t>OOM</a:t>
            </a:r>
            <a:r>
              <a:rPr lang="sk-SK" sz="2000" i="1" baseline="-25000" err="1"/>
              <a:t>d</a:t>
            </a:r>
            <a:r>
              <a:rPr lang="sk-SK" sz="2000" i="1"/>
              <a:t> </a:t>
            </a:r>
            <a:r>
              <a:rPr lang="sk-SK" sz="2000"/>
              <a:t> = dodávka elektriny z OOM pripojeného do MDS v smere </a:t>
            </a:r>
            <a:br>
              <a:rPr lang="sk-SK" sz="2000"/>
            </a:br>
            <a:r>
              <a:rPr lang="sk-SK" sz="2000"/>
              <a:t>z OOM do MDS </a:t>
            </a:r>
          </a:p>
          <a:p>
            <a:pPr marL="457200" lvl="1" indent="0" algn="just">
              <a:buNone/>
              <a:defRPr/>
            </a:pPr>
            <a:r>
              <a:rPr lang="sk-SK" sz="2000" i="1" err="1"/>
              <a:t>OOM</a:t>
            </a:r>
            <a:r>
              <a:rPr lang="sk-SK" sz="2000" i="1" baseline="-25000" err="1"/>
              <a:t>dr</a:t>
            </a:r>
            <a:r>
              <a:rPr lang="sk-SK" sz="2000"/>
              <a:t> = dodávka elektriny na rozhraní MDS a inej sústavy v smere z MDS do inej sústavy </a:t>
            </a:r>
          </a:p>
          <a:p>
            <a:pPr marL="457200" lvl="1" indent="0" algn="just">
              <a:buNone/>
              <a:defRPr/>
            </a:pPr>
            <a:r>
              <a:rPr lang="sk-SK" sz="2000" i="1" err="1"/>
              <a:t>OOM</a:t>
            </a:r>
            <a:r>
              <a:rPr lang="sk-SK" sz="2000" i="1" baseline="-25000" err="1"/>
              <a:t>o</a:t>
            </a:r>
            <a:r>
              <a:rPr lang="sk-SK" sz="2000"/>
              <a:t> =  odber elektriny do OOM pripojeného do MDS v smere z MDS do OOM </a:t>
            </a:r>
          </a:p>
          <a:p>
            <a:pPr marL="457200" lvl="1" indent="0" algn="just">
              <a:buNone/>
              <a:defRPr/>
            </a:pPr>
            <a:r>
              <a:rPr lang="sk-SK" sz="2000" i="1"/>
              <a:t>s </a:t>
            </a:r>
            <a:r>
              <a:rPr lang="sk-SK" sz="2000"/>
              <a:t>=  straty elektriny v sústave </a:t>
            </a:r>
          </a:p>
          <a:p>
            <a:pPr marL="0" indent="0">
              <a:buNone/>
              <a:defRPr/>
            </a:pPr>
            <a:endParaRPr lang="sk-SK" sz="2400"/>
          </a:p>
        </p:txBody>
      </p:sp>
      <p:sp>
        <p:nvSpPr>
          <p:cNvPr id="103428"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DD3833-CA2C-4C0D-AB21-AF7B85EAB1EE}" type="slidenum">
              <a:rPr lang="sk-SK" altLang="sk-SK" sz="1200">
                <a:solidFill>
                  <a:srgbClr val="898989"/>
                </a:solidFill>
              </a:rPr>
              <a:pPr>
                <a:spcBef>
                  <a:spcPct val="0"/>
                </a:spcBef>
                <a:buFontTx/>
                <a:buNone/>
              </a:pPr>
              <a:t>34</a:t>
            </a:fld>
            <a:endParaRPr lang="sk-SK" altLang="sk-SK" sz="1200">
              <a:solidFill>
                <a:srgbClr val="898989"/>
              </a:solidFill>
            </a:endParaRPr>
          </a:p>
        </p:txBody>
      </p:sp>
      <mc:AlternateContent xmlns:mc="http://schemas.openxmlformats.org/markup-compatibility/2006" xmlns:a14="http://schemas.microsoft.com/office/drawing/2010/main">
        <mc:Choice Requires="a14">
          <p:sp>
            <p:nvSpPr>
              <p:cNvPr id="103429" name="Objekt 4"/>
              <p:cNvSpPr txBox="1"/>
              <p:nvPr/>
            </p:nvSpPr>
            <p:spPr bwMode="auto">
              <a:xfrm>
                <a:off x="2970213" y="1690690"/>
                <a:ext cx="5781901" cy="59191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sk-SK" sz="1600" i="1">
                              <a:latin typeface="Cambria Math" panose="02040503050406030204" pitchFamily="18" charset="0"/>
                            </a:rPr>
                          </m:ctrlPr>
                        </m:dPr>
                        <m:e>
                          <m:nary>
                            <m:naryPr>
                              <m:chr m:val="∑"/>
                              <m:subHide m:val="on"/>
                              <m:supHide m:val="on"/>
                              <m:ctrlPr>
                                <a:rPr lang="sk-SK" sz="1600" i="1">
                                  <a:latin typeface="Cambria Math" panose="02040503050406030204" pitchFamily="18" charset="0"/>
                                </a:rPr>
                              </m:ctrlPr>
                            </m:naryPr>
                            <m:sub/>
                            <m:sup/>
                            <m:e>
                              <m:r>
                                <m:rPr>
                                  <m:sty m:val="p"/>
                                </m:rPr>
                                <a:rPr lang="sk-SK" sz="1600">
                                  <a:latin typeface="Cambria Math" panose="02040503050406030204" pitchFamily="18" charset="0"/>
                                </a:rPr>
                                <m:t>OO</m:t>
                              </m:r>
                              <m:sSub>
                                <m:sSubPr>
                                  <m:ctrlPr>
                                    <a:rPr lang="sk-SK" sz="1600" i="1">
                                      <a:latin typeface="Cambria Math" panose="02040503050406030204" pitchFamily="18" charset="0"/>
                                    </a:rPr>
                                  </m:ctrlPr>
                                </m:sSubPr>
                                <m:e>
                                  <m:r>
                                    <m:rPr>
                                      <m:sty m:val="p"/>
                                    </m:rPr>
                                    <a:rPr lang="sk-SK" sz="1600">
                                      <a:latin typeface="Cambria Math" panose="02040503050406030204" pitchFamily="18" charset="0"/>
                                    </a:rPr>
                                    <m:t>M</m:t>
                                  </m:r>
                                </m:e>
                                <m:sub>
                                  <m:r>
                                    <m:rPr>
                                      <m:sty m:val="p"/>
                                    </m:rPr>
                                    <a:rPr lang="sk-SK" sz="1600">
                                      <a:latin typeface="Cambria Math" panose="02040503050406030204" pitchFamily="18" charset="0"/>
                                    </a:rPr>
                                    <m:t>or</m:t>
                                  </m:r>
                                </m:sub>
                              </m:sSub>
                            </m:e>
                          </m:nary>
                          <m:r>
                            <a:rPr lang="sk-SK" sz="1600">
                              <a:latin typeface="Cambria Math" panose="02040503050406030204" pitchFamily="18" charset="0"/>
                            </a:rPr>
                            <m:t>+</m:t>
                          </m:r>
                          <m:nary>
                            <m:naryPr>
                              <m:chr m:val="∑"/>
                              <m:subHide m:val="on"/>
                              <m:supHide m:val="on"/>
                              <m:ctrlPr>
                                <a:rPr lang="sk-SK" sz="1600" i="1">
                                  <a:latin typeface="Cambria Math" panose="02040503050406030204" pitchFamily="18" charset="0"/>
                                </a:rPr>
                              </m:ctrlPr>
                            </m:naryPr>
                            <m:sub/>
                            <m:sup/>
                            <m:e>
                              <m:r>
                                <m:rPr>
                                  <m:sty m:val="p"/>
                                </m:rPr>
                                <a:rPr lang="sk-SK" sz="1600">
                                  <a:latin typeface="Cambria Math" panose="02040503050406030204" pitchFamily="18" charset="0"/>
                                </a:rPr>
                                <m:t>OO</m:t>
                              </m:r>
                              <m:sSub>
                                <m:sSubPr>
                                  <m:ctrlPr>
                                    <a:rPr lang="sk-SK" sz="1600" i="1">
                                      <a:latin typeface="Cambria Math" panose="02040503050406030204" pitchFamily="18" charset="0"/>
                                    </a:rPr>
                                  </m:ctrlPr>
                                </m:sSubPr>
                                <m:e>
                                  <m:r>
                                    <m:rPr>
                                      <m:sty m:val="p"/>
                                    </m:rPr>
                                    <a:rPr lang="sk-SK" sz="1600">
                                      <a:latin typeface="Cambria Math" panose="02040503050406030204" pitchFamily="18" charset="0"/>
                                    </a:rPr>
                                    <m:t>M</m:t>
                                  </m:r>
                                </m:e>
                                <m:sub>
                                  <m:r>
                                    <m:rPr>
                                      <m:sty m:val="p"/>
                                    </m:rPr>
                                    <a:rPr lang="sk-SK" sz="1600">
                                      <a:latin typeface="Cambria Math" panose="02040503050406030204" pitchFamily="18" charset="0"/>
                                    </a:rPr>
                                    <m:t>d</m:t>
                                  </m:r>
                                </m:sub>
                              </m:sSub>
                            </m:e>
                          </m:nary>
                        </m:e>
                      </m:d>
                      <m:r>
                        <a:rPr lang="sk-SK" sz="1600">
                          <a:latin typeface="Cambria Math" panose="02040503050406030204" pitchFamily="18" charset="0"/>
                        </a:rPr>
                        <m:t>=</m:t>
                      </m:r>
                      <m:d>
                        <m:dPr>
                          <m:ctrlPr>
                            <a:rPr lang="sk-SK" sz="1600" i="1">
                              <a:latin typeface="Cambria Math" panose="02040503050406030204" pitchFamily="18" charset="0"/>
                            </a:rPr>
                          </m:ctrlPr>
                        </m:dPr>
                        <m:e>
                          <m:nary>
                            <m:naryPr>
                              <m:chr m:val="∑"/>
                              <m:subHide m:val="on"/>
                              <m:supHide m:val="on"/>
                              <m:ctrlPr>
                                <a:rPr lang="sk-SK" sz="1600" i="1">
                                  <a:latin typeface="Cambria Math" panose="02040503050406030204" pitchFamily="18" charset="0"/>
                                </a:rPr>
                              </m:ctrlPr>
                            </m:naryPr>
                            <m:sub/>
                            <m:sup/>
                            <m:e>
                              <m:r>
                                <m:rPr>
                                  <m:sty m:val="p"/>
                                </m:rPr>
                                <a:rPr lang="sk-SK" sz="1600">
                                  <a:latin typeface="Cambria Math" panose="02040503050406030204" pitchFamily="18" charset="0"/>
                                </a:rPr>
                                <m:t>OO</m:t>
                              </m:r>
                              <m:sSub>
                                <m:sSubPr>
                                  <m:ctrlPr>
                                    <a:rPr lang="sk-SK" sz="1600" i="1">
                                      <a:latin typeface="Cambria Math" panose="02040503050406030204" pitchFamily="18" charset="0"/>
                                    </a:rPr>
                                  </m:ctrlPr>
                                </m:sSubPr>
                                <m:e>
                                  <m:r>
                                    <m:rPr>
                                      <m:sty m:val="p"/>
                                    </m:rPr>
                                    <a:rPr lang="sk-SK" sz="1600">
                                      <a:latin typeface="Cambria Math" panose="02040503050406030204" pitchFamily="18" charset="0"/>
                                    </a:rPr>
                                    <m:t>M</m:t>
                                  </m:r>
                                </m:e>
                                <m:sub>
                                  <m:r>
                                    <m:rPr>
                                      <m:sty m:val="p"/>
                                    </m:rPr>
                                    <a:rPr lang="sk-SK" sz="1600">
                                      <a:latin typeface="Cambria Math" panose="02040503050406030204" pitchFamily="18" charset="0"/>
                                    </a:rPr>
                                    <m:t>dr</m:t>
                                  </m:r>
                                </m:sub>
                              </m:sSub>
                            </m:e>
                          </m:nary>
                          <m:r>
                            <a:rPr lang="sk-SK" sz="1600">
                              <a:latin typeface="Cambria Math" panose="02040503050406030204" pitchFamily="18" charset="0"/>
                            </a:rPr>
                            <m:t>+</m:t>
                          </m:r>
                          <m:nary>
                            <m:naryPr>
                              <m:chr m:val="∑"/>
                              <m:subHide m:val="on"/>
                              <m:supHide m:val="on"/>
                              <m:ctrlPr>
                                <a:rPr lang="sk-SK" sz="1600" i="1">
                                  <a:latin typeface="Cambria Math" panose="02040503050406030204" pitchFamily="18" charset="0"/>
                                </a:rPr>
                              </m:ctrlPr>
                            </m:naryPr>
                            <m:sub/>
                            <m:sup/>
                            <m:e>
                              <m:r>
                                <m:rPr>
                                  <m:sty m:val="p"/>
                                </m:rPr>
                                <a:rPr lang="sk-SK" sz="1600">
                                  <a:latin typeface="Cambria Math" panose="02040503050406030204" pitchFamily="18" charset="0"/>
                                </a:rPr>
                                <m:t>OO</m:t>
                              </m:r>
                              <m:sSub>
                                <m:sSubPr>
                                  <m:ctrlPr>
                                    <a:rPr lang="sk-SK" sz="1600" i="1">
                                      <a:latin typeface="Cambria Math" panose="02040503050406030204" pitchFamily="18" charset="0"/>
                                    </a:rPr>
                                  </m:ctrlPr>
                                </m:sSubPr>
                                <m:e>
                                  <m:r>
                                    <m:rPr>
                                      <m:sty m:val="p"/>
                                    </m:rPr>
                                    <a:rPr lang="sk-SK" sz="1600">
                                      <a:latin typeface="Cambria Math" panose="02040503050406030204" pitchFamily="18" charset="0"/>
                                    </a:rPr>
                                    <m:t>M</m:t>
                                  </m:r>
                                </m:e>
                                <m:sub>
                                  <m:r>
                                    <m:rPr>
                                      <m:sty m:val="p"/>
                                    </m:rPr>
                                    <a:rPr lang="sk-SK" sz="1600">
                                      <a:latin typeface="Cambria Math" panose="02040503050406030204" pitchFamily="18" charset="0"/>
                                    </a:rPr>
                                    <m:t>o</m:t>
                                  </m:r>
                                </m:sub>
                              </m:sSub>
                            </m:e>
                          </m:nary>
                        </m:e>
                      </m:d>
                      <m:r>
                        <a:rPr lang="sk-SK" sz="1600">
                          <a:latin typeface="Cambria Math" panose="02040503050406030204" pitchFamily="18" charset="0"/>
                        </a:rPr>
                        <m:t>+</m:t>
                      </m:r>
                      <m:r>
                        <m:rPr>
                          <m:sty m:val="p"/>
                        </m:rPr>
                        <a:rPr lang="sk-SK" sz="1600">
                          <a:latin typeface="Cambria Math" panose="02040503050406030204" pitchFamily="18" charset="0"/>
                        </a:rPr>
                        <m:t>s</m:t>
                      </m:r>
                    </m:oMath>
                  </m:oMathPara>
                </a14:m>
                <a:endParaRPr lang="sk-SK" sz="1600">
                  <a:latin typeface="Cambria Math" panose="02040503050406030204" pitchFamily="18" charset="0"/>
                </a:endParaRPr>
              </a:p>
            </p:txBody>
          </p:sp>
        </mc:Choice>
        <mc:Fallback xmlns="">
          <p:sp>
            <p:nvSpPr>
              <p:cNvPr id="103429" name="Objekt 4"/>
              <p:cNvSpPr txBox="1">
                <a:spLocks noRot="1" noChangeAspect="1" noMove="1" noResize="1" noEditPoints="1" noAdjustHandles="1" noChangeArrowheads="1" noChangeShapeType="1" noTextEdit="1"/>
              </p:cNvSpPr>
              <p:nvPr/>
            </p:nvSpPr>
            <p:spPr bwMode="auto">
              <a:xfrm>
                <a:off x="2970213" y="1690690"/>
                <a:ext cx="5781901" cy="591911"/>
              </a:xfrm>
              <a:prstGeom prst="rect">
                <a:avLst/>
              </a:prstGeom>
              <a:blipFill>
                <a:blip r:embed="rId2"/>
                <a:stretch>
                  <a:fillRect b="-16495"/>
                </a:stretch>
              </a:blipFill>
              <a:ln>
                <a:noFill/>
              </a:ln>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Základná bilancia výrobne</a:t>
            </a:r>
            <a:endParaRPr lang="sk-SK" sz="2400" b="1">
              <a:solidFill>
                <a:srgbClr val="265787"/>
              </a:solidFill>
              <a:effectLst>
                <a:outerShdw blurRad="38100" dist="38100" dir="2700000" algn="tl">
                  <a:srgbClr val="000000">
                    <a:alpha val="43137"/>
                  </a:srgbClr>
                </a:outerShdw>
              </a:effectLst>
            </a:endParaRPr>
          </a:p>
        </p:txBody>
      </p:sp>
      <p:sp>
        <p:nvSpPr>
          <p:cNvPr id="17411" name="Zástupný symbol obsahu 2"/>
          <p:cNvSpPr>
            <a:spLocks noGrp="1"/>
          </p:cNvSpPr>
          <p:nvPr>
            <p:ph idx="1"/>
          </p:nvPr>
        </p:nvSpPr>
        <p:spPr/>
        <p:txBody>
          <a:bodyPr>
            <a:normAutofit fontScale="25000" lnSpcReduction="20000"/>
          </a:bodyPr>
          <a:lstStyle/>
          <a:p>
            <a:pPr marL="0" indent="0">
              <a:buNone/>
              <a:defRPr/>
            </a:pPr>
            <a:endParaRPr lang="sk-SK" altLang="sk-SK" sz="9600" b="1"/>
          </a:p>
          <a:p>
            <a:pPr marL="457200" indent="-457200">
              <a:buFont typeface="+mj-lt"/>
              <a:buAutoNum type="arabicPeriod" startAt="5"/>
              <a:defRPr/>
            </a:pPr>
            <a:endParaRPr lang="sk-SK" altLang="sk-SK" sz="2200" b="1"/>
          </a:p>
          <a:p>
            <a:pPr marL="892175" lvl="2" indent="-717550" algn="just">
              <a:buNone/>
              <a:defRPr/>
            </a:pPr>
            <a:endParaRPr lang="sk-SK" altLang="sk-SK" sz="8800" i="1"/>
          </a:p>
          <a:p>
            <a:pPr marL="892175" lvl="2" indent="-717550" algn="just">
              <a:buNone/>
              <a:defRPr/>
            </a:pPr>
            <a:r>
              <a:rPr lang="sk-SK" altLang="sk-SK" sz="8800" i="1"/>
              <a:t>O</a:t>
            </a:r>
            <a:r>
              <a:rPr lang="sk-SK" altLang="sk-SK" sz="8800"/>
              <a:t> 	= odber elektriny zo sústavy </a:t>
            </a:r>
          </a:p>
          <a:p>
            <a:pPr marL="892175" lvl="2" indent="-717550" algn="just">
              <a:buNone/>
              <a:defRPr/>
            </a:pPr>
            <a:r>
              <a:rPr lang="sk-SK" altLang="sk-SK" sz="8800" i="1"/>
              <a:t>SG</a:t>
            </a:r>
            <a:r>
              <a:rPr lang="sk-SK" altLang="sk-SK" sz="8800"/>
              <a:t> 	= výroba na svorkách generátora </a:t>
            </a:r>
          </a:p>
          <a:p>
            <a:pPr marL="892175" lvl="2" indent="-717550" algn="just">
              <a:buNone/>
              <a:defRPr/>
            </a:pPr>
            <a:r>
              <a:rPr lang="sk-SK" altLang="sk-SK" sz="8800" i="1"/>
              <a:t>D</a:t>
            </a:r>
            <a:r>
              <a:rPr lang="sk-SK" altLang="sk-SK" sz="8800"/>
              <a:t> 	= dodávka elektriny do sústavy na OOM</a:t>
            </a:r>
          </a:p>
          <a:p>
            <a:pPr marL="892175" lvl="2" indent="-717550" algn="just">
              <a:buNone/>
              <a:defRPr/>
            </a:pPr>
            <a:r>
              <a:rPr lang="sk-SK" altLang="sk-SK" sz="8800" i="1"/>
              <a:t>OVS</a:t>
            </a:r>
            <a:r>
              <a:rPr lang="sk-SK" altLang="sk-SK" sz="8800"/>
              <a:t> 	= ostatná vlastná spotreba elektriny výrobcu </a:t>
            </a:r>
          </a:p>
          <a:p>
            <a:pPr marL="892175" lvl="2" indent="-717550" algn="just">
              <a:buNone/>
              <a:defRPr/>
            </a:pPr>
            <a:r>
              <a:rPr lang="sk-SK" altLang="sk-SK" sz="8800" i="1"/>
              <a:t>VS</a:t>
            </a:r>
            <a:r>
              <a:rPr lang="sk-SK" altLang="sk-SK" sz="8800"/>
              <a:t> 	= vlastná spotreba elektriny pri výrobe elektriny </a:t>
            </a:r>
          </a:p>
          <a:p>
            <a:pPr marL="892175" lvl="2" indent="-717550" algn="just">
              <a:buNone/>
              <a:defRPr/>
            </a:pPr>
            <a:r>
              <a:rPr lang="sk-SK" altLang="sk-SK" sz="8800" i="1" err="1"/>
              <a:t>Dpv</a:t>
            </a:r>
            <a:r>
              <a:rPr lang="sk-SK" altLang="sk-SK" sz="8800"/>
              <a:t> 	= dodávka elektriny priamym vedením </a:t>
            </a:r>
          </a:p>
          <a:p>
            <a:pPr marL="892175" lvl="2" indent="-717550" algn="just">
              <a:buNone/>
              <a:defRPr/>
            </a:pPr>
            <a:r>
              <a:rPr lang="sk-SK" altLang="sk-SK" sz="8800" i="1" err="1"/>
              <a:t>Sp</a:t>
            </a:r>
            <a:r>
              <a:rPr lang="sk-SK" altLang="sk-SK" sz="8800"/>
              <a:t> 	=  spotreba elektriny na prečerpávanie</a:t>
            </a:r>
          </a:p>
          <a:p>
            <a:pPr marL="892175" lvl="2" indent="-717550" algn="just">
              <a:buNone/>
              <a:defRPr/>
            </a:pPr>
            <a:r>
              <a:rPr lang="sk-SK" altLang="sk-SK" sz="8800" err="1"/>
              <a:t>Ssk</a:t>
            </a:r>
            <a:r>
              <a:rPr lang="sk-SK" altLang="sk-SK" sz="8800"/>
              <a:t> 	= spotreba elektriny odobratej z prenosovej sústavy pri skúškach po ukončení výstavby)</a:t>
            </a:r>
          </a:p>
          <a:p>
            <a:pPr marL="892175" lvl="2" indent="-717550" algn="just">
              <a:buNone/>
              <a:defRPr/>
            </a:pPr>
            <a:r>
              <a:rPr lang="sk-SK" altLang="sk-SK" sz="8800" err="1"/>
              <a:t>Skv</a:t>
            </a:r>
            <a:r>
              <a:rPr lang="sk-SK" altLang="sk-SK" sz="8800"/>
              <a:t> 	= spotreba elektriny vyrobenej v zariadení na kombinovanú výrobu a spotrebovanej na účely výroby tepla z OZE</a:t>
            </a:r>
          </a:p>
          <a:p>
            <a:pPr marL="892175" lvl="2" indent="-717550" algn="just">
              <a:buNone/>
              <a:defRPr/>
            </a:pPr>
            <a:r>
              <a:rPr lang="sk-SK" altLang="sk-SK" sz="8800"/>
              <a:t>Slz 	= spotreba elektriny vyrobenej v lokálnom zdroji</a:t>
            </a:r>
          </a:p>
        </p:txBody>
      </p:sp>
      <p:sp>
        <p:nvSpPr>
          <p:cNvPr id="10752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1462FC1-05AB-428B-A941-407BF0F55052}" type="slidenum">
              <a:rPr lang="sk-SK" altLang="sk-SK" sz="1200">
                <a:solidFill>
                  <a:srgbClr val="898989"/>
                </a:solidFill>
              </a:rPr>
              <a:pPr>
                <a:spcBef>
                  <a:spcPct val="0"/>
                </a:spcBef>
                <a:buFontTx/>
                <a:buNone/>
              </a:pPr>
              <a:t>35</a:t>
            </a:fld>
            <a:endParaRPr lang="sk-SK" altLang="sk-SK" sz="1200">
              <a:solidFill>
                <a:srgbClr val="898989"/>
              </a:solidFill>
            </a:endParaRPr>
          </a:p>
        </p:txBody>
      </p:sp>
      <mc:AlternateContent xmlns:mc="http://schemas.openxmlformats.org/markup-compatibility/2006" xmlns:a14="http://schemas.microsoft.com/office/drawing/2010/main">
        <mc:Choice Requires="a14">
          <p:sp>
            <p:nvSpPr>
              <p:cNvPr id="107525" name="Objekt 4"/>
              <p:cNvSpPr txBox="1"/>
              <p:nvPr/>
            </p:nvSpPr>
            <p:spPr bwMode="auto">
              <a:xfrm>
                <a:off x="2230426" y="1825626"/>
                <a:ext cx="7424057" cy="521153"/>
              </a:xfrm>
              <a:prstGeom prst="rect">
                <a:avLst/>
              </a:prstGeom>
              <a:noFill/>
              <a:ln>
                <a:noFill/>
              </a:ln>
            </p:spPr>
            <p:txBody>
              <a:bodyPr>
                <a:noAutofit/>
              </a:bodyPr>
              <a:lstStyle/>
              <a:p>
                <a:pPr algn="ctr"/>
                <a14:m>
                  <m:oMath xmlns:m="http://schemas.openxmlformats.org/officeDocument/2006/math">
                    <m:r>
                      <m:rPr>
                        <m:sty m:val="p"/>
                      </m:rPr>
                      <a:rPr lang="sk-SK" sz="2400">
                        <a:solidFill>
                          <a:srgbClr val="000000"/>
                        </a:solidFill>
                        <a:latin typeface="Cambria Math" panose="02040503050406030204" pitchFamily="18" charset="0"/>
                        <a:ea typeface="Cambria Math" panose="02040503050406030204" pitchFamily="18" charset="0"/>
                      </a:rPr>
                      <m:t>O</m:t>
                    </m:r>
                    <m:r>
                      <a:rPr lang="sk-SK" sz="2400">
                        <a:solidFill>
                          <a:srgbClr val="000000"/>
                        </a:solidFill>
                        <a:latin typeface="Cambria Math" panose="02040503050406030204" pitchFamily="18" charset="0"/>
                        <a:ea typeface="Cambria Math" panose="02040503050406030204" pitchFamily="18" charset="0"/>
                      </a:rPr>
                      <m:t>+</m:t>
                    </m:r>
                    <m:r>
                      <m:rPr>
                        <m:sty m:val="p"/>
                      </m:rPr>
                      <a:rPr lang="sk-SK" sz="2400">
                        <a:solidFill>
                          <a:srgbClr val="000000"/>
                        </a:solidFill>
                        <a:latin typeface="Cambria Math" panose="02040503050406030204" pitchFamily="18" charset="0"/>
                        <a:ea typeface="Cambria Math" panose="02040503050406030204" pitchFamily="18" charset="0"/>
                      </a:rPr>
                      <m:t>SG</m:t>
                    </m:r>
                    <m:r>
                      <a:rPr lang="sk-SK" sz="2400">
                        <a:solidFill>
                          <a:srgbClr val="000000"/>
                        </a:solidFill>
                        <a:latin typeface="Cambria Math" panose="02040503050406030204" pitchFamily="18" charset="0"/>
                        <a:ea typeface="Cambria Math" panose="02040503050406030204" pitchFamily="18" charset="0"/>
                      </a:rPr>
                      <m:t>=</m:t>
                    </m:r>
                    <m:r>
                      <m:rPr>
                        <m:sty m:val="p"/>
                      </m:rPr>
                      <a:rPr lang="sk-SK" sz="2400">
                        <a:solidFill>
                          <a:srgbClr val="000000"/>
                        </a:solidFill>
                        <a:latin typeface="Cambria Math" panose="02040503050406030204" pitchFamily="18" charset="0"/>
                        <a:ea typeface="Cambria Math" panose="02040503050406030204" pitchFamily="18" charset="0"/>
                      </a:rPr>
                      <m:t>D</m:t>
                    </m:r>
                    <m:r>
                      <a:rPr lang="sk-SK" sz="2400">
                        <a:solidFill>
                          <a:srgbClr val="000000"/>
                        </a:solidFill>
                        <a:latin typeface="Cambria Math" panose="02040503050406030204" pitchFamily="18" charset="0"/>
                        <a:ea typeface="Cambria Math" panose="02040503050406030204" pitchFamily="18" charset="0"/>
                      </a:rPr>
                      <m:t>+</m:t>
                    </m:r>
                    <m:r>
                      <m:rPr>
                        <m:sty m:val="p"/>
                      </m:rPr>
                      <a:rPr lang="sk-SK" sz="2400">
                        <a:solidFill>
                          <a:srgbClr val="000000"/>
                        </a:solidFill>
                        <a:latin typeface="Cambria Math" panose="02040503050406030204" pitchFamily="18" charset="0"/>
                        <a:ea typeface="Cambria Math" panose="02040503050406030204" pitchFamily="18" charset="0"/>
                      </a:rPr>
                      <m:t>OVS</m:t>
                    </m:r>
                    <m:r>
                      <a:rPr lang="sk-SK" sz="2400">
                        <a:solidFill>
                          <a:srgbClr val="000000"/>
                        </a:solidFill>
                        <a:latin typeface="Cambria Math" panose="02040503050406030204" pitchFamily="18" charset="0"/>
                        <a:ea typeface="Cambria Math" panose="02040503050406030204" pitchFamily="18" charset="0"/>
                      </a:rPr>
                      <m:t>+</m:t>
                    </m:r>
                    <m:r>
                      <m:rPr>
                        <m:sty m:val="p"/>
                      </m:rPr>
                      <a:rPr lang="sk-SK" sz="2400">
                        <a:solidFill>
                          <a:srgbClr val="000000"/>
                        </a:solidFill>
                        <a:latin typeface="Cambria Math" panose="02040503050406030204" pitchFamily="18" charset="0"/>
                        <a:ea typeface="Cambria Math" panose="02040503050406030204" pitchFamily="18" charset="0"/>
                      </a:rPr>
                      <m:t>VS</m:t>
                    </m:r>
                    <m:r>
                      <a:rPr lang="sk-SK" sz="2400">
                        <a:solidFill>
                          <a:srgbClr val="000000"/>
                        </a:solidFill>
                        <a:latin typeface="Cambria Math" panose="02040503050406030204" pitchFamily="18" charset="0"/>
                        <a:ea typeface="Cambria Math" panose="02040503050406030204" pitchFamily="18" charset="0"/>
                      </a:rPr>
                      <m:t>+</m:t>
                    </m:r>
                    <m:r>
                      <m:rPr>
                        <m:sty m:val="p"/>
                      </m:rPr>
                      <a:rPr lang="sk-SK" sz="2400">
                        <a:solidFill>
                          <a:srgbClr val="000000"/>
                        </a:solidFill>
                        <a:latin typeface="Cambria Math" panose="02040503050406030204" pitchFamily="18" charset="0"/>
                        <a:ea typeface="Cambria Math" panose="02040503050406030204" pitchFamily="18" charset="0"/>
                      </a:rPr>
                      <m:t>Dpv</m:t>
                    </m:r>
                    <m:r>
                      <a:rPr lang="sk-SK" sz="2400">
                        <a:solidFill>
                          <a:srgbClr val="000000"/>
                        </a:solidFill>
                        <a:latin typeface="Cambria Math" panose="02040503050406030204" pitchFamily="18" charset="0"/>
                        <a:ea typeface="Cambria Math" panose="02040503050406030204" pitchFamily="18" charset="0"/>
                      </a:rPr>
                      <m:t>+</m:t>
                    </m:r>
                    <m:r>
                      <m:rPr>
                        <m:sty m:val="p"/>
                      </m:rPr>
                      <a:rPr lang="sk-SK" sz="2400">
                        <a:solidFill>
                          <a:srgbClr val="000000"/>
                        </a:solidFill>
                        <a:latin typeface="Cambria Math" panose="02040503050406030204" pitchFamily="18" charset="0"/>
                        <a:ea typeface="Cambria Math" panose="02040503050406030204" pitchFamily="18" charset="0"/>
                      </a:rPr>
                      <m:t>Sp</m:t>
                    </m:r>
                  </m:oMath>
                </a14:m>
                <a:r>
                  <a:rPr lang="sk-SK" sz="2400">
                    <a:latin typeface="Cambria Math" panose="02040503050406030204" pitchFamily="18" charset="0"/>
                    <a:ea typeface="Cambria Math" panose="02040503050406030204" pitchFamily="18" charset="0"/>
                  </a:rPr>
                  <a:t> +  </a:t>
                </a:r>
                <a:r>
                  <a:rPr lang="sk-SK" sz="2400" err="1">
                    <a:latin typeface="Cambria Math" panose="02040503050406030204" pitchFamily="18" charset="0"/>
                    <a:ea typeface="Cambria Math" panose="02040503050406030204" pitchFamily="18" charset="0"/>
                  </a:rPr>
                  <a:t>Ssk</a:t>
                </a:r>
                <a:r>
                  <a:rPr lang="sk-SK" sz="2400">
                    <a:latin typeface="Cambria Math" panose="02040503050406030204" pitchFamily="18" charset="0"/>
                    <a:ea typeface="Cambria Math" panose="02040503050406030204" pitchFamily="18" charset="0"/>
                  </a:rPr>
                  <a:t> + </a:t>
                </a:r>
                <a:r>
                  <a:rPr lang="sk-SK" sz="2400" err="1">
                    <a:latin typeface="Cambria Math" panose="02040503050406030204" pitchFamily="18" charset="0"/>
                    <a:ea typeface="Cambria Math" panose="02040503050406030204" pitchFamily="18" charset="0"/>
                  </a:rPr>
                  <a:t>Skv</a:t>
                </a:r>
                <a:r>
                  <a:rPr lang="sk-SK" sz="2400">
                    <a:latin typeface="Cambria Math" panose="02040503050406030204" pitchFamily="18" charset="0"/>
                    <a:ea typeface="Cambria Math" panose="02040503050406030204" pitchFamily="18" charset="0"/>
                  </a:rPr>
                  <a:t> + Slz</a:t>
                </a:r>
              </a:p>
            </p:txBody>
          </p:sp>
        </mc:Choice>
        <mc:Fallback xmlns="">
          <p:sp>
            <p:nvSpPr>
              <p:cNvPr id="107525" name="Objekt 4"/>
              <p:cNvSpPr txBox="1">
                <a:spLocks noRot="1" noChangeAspect="1" noMove="1" noResize="1" noEditPoints="1" noAdjustHandles="1" noChangeArrowheads="1" noChangeShapeType="1" noTextEdit="1"/>
              </p:cNvSpPr>
              <p:nvPr/>
            </p:nvSpPr>
            <p:spPr bwMode="auto">
              <a:xfrm>
                <a:off x="2230426" y="1825626"/>
                <a:ext cx="7424057" cy="521153"/>
              </a:xfrm>
              <a:prstGeom prst="rect">
                <a:avLst/>
              </a:prstGeom>
              <a:blipFill>
                <a:blip r:embed="rId2"/>
                <a:stretch>
                  <a:fillRect t="-9302" r="-164" b="-13953"/>
                </a:stretch>
              </a:blipFill>
              <a:ln>
                <a:noFill/>
              </a:ln>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B4CA0-12A9-AB2B-1FD8-E45BB51607A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D4AC236-957F-25BE-AF87-2B48922189BE}"/>
              </a:ext>
            </a:extLst>
          </p:cNvPr>
          <p:cNvSpPr>
            <a:spLocks noGrp="1"/>
          </p:cNvSpPr>
          <p:nvPr>
            <p:ph type="title"/>
          </p:nvPr>
        </p:nvSpPr>
        <p:spPr/>
        <p:txBody>
          <a:bodyPr/>
          <a:lstStyle/>
          <a:p>
            <a:pPr algn="l"/>
            <a:r>
              <a:rPr lang="sk-SK" sz="4000" b="1" dirty="0">
                <a:solidFill>
                  <a:srgbClr val="265787"/>
                </a:solidFill>
                <a:effectLst>
                  <a:outerShdw blurRad="38100" dist="38100" dir="2700000" algn="tl">
                    <a:srgbClr val="000000">
                      <a:alpha val="43137"/>
                    </a:srgbClr>
                  </a:outerShdw>
                </a:effectLst>
              </a:rPr>
              <a:t>Výrobne</a:t>
            </a:r>
          </a:p>
        </p:txBody>
      </p:sp>
      <p:sp>
        <p:nvSpPr>
          <p:cNvPr id="3" name="Zástupný symbol obsahu 2">
            <a:extLst>
              <a:ext uri="{FF2B5EF4-FFF2-40B4-BE49-F238E27FC236}">
                <a16:creationId xmlns:a16="http://schemas.microsoft.com/office/drawing/2014/main" id="{F33BBD9D-8132-05FE-1BDC-15081271632B}"/>
              </a:ext>
            </a:extLst>
          </p:cNvPr>
          <p:cNvSpPr>
            <a:spLocks noGrp="1"/>
          </p:cNvSpPr>
          <p:nvPr>
            <p:ph idx="1"/>
          </p:nvPr>
        </p:nvSpPr>
        <p:spPr>
          <a:xfrm>
            <a:off x="838199" y="1680916"/>
            <a:ext cx="9446623" cy="5040560"/>
          </a:xfrm>
        </p:spPr>
        <p:txBody>
          <a:bodyPr/>
          <a:lstStyle/>
          <a:p>
            <a:pPr marL="0" indent="0" algn="just">
              <a:buNone/>
            </a:pPr>
            <a:r>
              <a:rPr lang="sk-SK" dirty="0"/>
              <a:t>Zmeny v evidencii výrobní od 1.1.2025:</a:t>
            </a:r>
          </a:p>
          <a:p>
            <a:pPr algn="just"/>
            <a:r>
              <a:rPr lang="sk-SK" dirty="0"/>
              <a:t>Samostatná evidencia technológie a paliva podľa číselníka AIB.</a:t>
            </a:r>
          </a:p>
          <a:p>
            <a:pPr algn="just"/>
            <a:r>
              <a:rPr lang="sk-SK" dirty="0"/>
              <a:t>Komodita teplo v súvislosti s vydávaním záruk pôvodu.</a:t>
            </a:r>
          </a:p>
          <a:p>
            <a:pPr marL="0" indent="0" algn="just">
              <a:buNone/>
            </a:pPr>
            <a:r>
              <a:rPr lang="sk-SK" dirty="0"/>
              <a:t> </a:t>
            </a:r>
          </a:p>
        </p:txBody>
      </p:sp>
      <p:sp>
        <p:nvSpPr>
          <p:cNvPr id="4" name="Zástupný symbol čísla snímky 3">
            <a:extLst>
              <a:ext uri="{FF2B5EF4-FFF2-40B4-BE49-F238E27FC236}">
                <a16:creationId xmlns:a16="http://schemas.microsoft.com/office/drawing/2014/main" id="{EE7CA96C-55D0-93DE-818D-55015B5B589D}"/>
              </a:ext>
            </a:extLst>
          </p:cNvPr>
          <p:cNvSpPr>
            <a:spLocks noGrp="1"/>
          </p:cNvSpPr>
          <p:nvPr>
            <p:ph type="sldNum" sz="quarter" idx="12"/>
          </p:nvPr>
        </p:nvSpPr>
        <p:spPr/>
        <p:txBody>
          <a:bodyPr/>
          <a:lstStyle/>
          <a:p>
            <a:pPr>
              <a:defRPr/>
            </a:pPr>
            <a:fld id="{CDA34FDA-9E6B-4B76-8D1D-F3B90CBE4860}" type="slidenum">
              <a:rPr lang="sk-SK">
                <a:solidFill>
                  <a:prstClr val="black">
                    <a:tint val="75000"/>
                  </a:prstClr>
                </a:solidFill>
                <a:latin typeface="Calibri"/>
              </a:rPr>
              <a:pPr>
                <a:defRPr/>
              </a:pPr>
              <a:t>36</a:t>
            </a:fld>
            <a:endParaRPr lang="sk-SK">
              <a:solidFill>
                <a:prstClr val="black">
                  <a:tint val="75000"/>
                </a:prstClr>
              </a:solidFill>
              <a:latin typeface="Calibri"/>
            </a:endParaRPr>
          </a:p>
        </p:txBody>
      </p:sp>
    </p:spTree>
    <p:extLst>
      <p:ext uri="{BB962C8B-B14F-4D97-AF65-F5344CB8AC3E}">
        <p14:creationId xmlns:p14="http://schemas.microsoft.com/office/powerpoint/2010/main" val="41963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Kontrolné súčty</a:t>
            </a:r>
          </a:p>
        </p:txBody>
      </p:sp>
      <p:sp>
        <p:nvSpPr>
          <p:cNvPr id="18435" name="Zástupný symbol obsahu 2"/>
          <p:cNvSpPr>
            <a:spLocks noGrp="1"/>
          </p:cNvSpPr>
          <p:nvPr>
            <p:ph idx="1"/>
          </p:nvPr>
        </p:nvSpPr>
        <p:spPr/>
        <p:txBody>
          <a:bodyPr/>
          <a:lstStyle/>
          <a:p>
            <a:pPr marL="0" indent="0">
              <a:buNone/>
              <a:defRPr/>
            </a:pPr>
            <a:r>
              <a:rPr lang="sk-SK" altLang="sk-SK" sz="2400"/>
              <a:t>Kontrolné súčty pri zadávaní meraní výrobcov</a:t>
            </a:r>
          </a:p>
          <a:p>
            <a:pPr algn="just">
              <a:defRPr/>
            </a:pPr>
            <a:r>
              <a:rPr lang="sk-SK" altLang="sk-SK" sz="2400"/>
              <a:t>Max výroba  SG </a:t>
            </a:r>
            <a:r>
              <a:rPr lang="sk-SK" sz="2400"/>
              <a:t>≤</a:t>
            </a:r>
            <a:r>
              <a:rPr lang="sk-SK" altLang="sk-SK" sz="2400"/>
              <a:t> Inštalovaný výkon * počet hodín za obdobie * 1,1</a:t>
            </a:r>
          </a:p>
          <a:p>
            <a:pPr algn="just">
              <a:defRPr/>
            </a:pPr>
            <a:r>
              <a:rPr lang="sk-SK" altLang="sk-SK" sz="2400"/>
              <a:t>Vlastná spotreba z výroby  </a:t>
            </a:r>
            <a:r>
              <a:rPr lang="sk-SK" altLang="sk-SK" sz="2400" err="1"/>
              <a:t>VSn</a:t>
            </a:r>
            <a:r>
              <a:rPr lang="sk-SK" altLang="sk-SK" sz="2400"/>
              <a:t> </a:t>
            </a:r>
            <a:r>
              <a:rPr lang="sk-SK" sz="2400"/>
              <a:t>≤</a:t>
            </a:r>
            <a:r>
              <a:rPr lang="sk-SK" altLang="sk-SK" sz="2400"/>
              <a:t> SG</a:t>
            </a:r>
          </a:p>
          <a:p>
            <a:pPr algn="just">
              <a:defRPr/>
            </a:pPr>
            <a:r>
              <a:rPr lang="sk-SK" altLang="sk-SK" sz="2400"/>
              <a:t>Suma vlastných spotrieb  </a:t>
            </a:r>
            <a:r>
              <a:rPr lang="sk-SK" altLang="sk-SK" sz="2400" err="1"/>
              <a:t>VSc</a:t>
            </a:r>
            <a:r>
              <a:rPr lang="sk-SK" altLang="sk-SK" sz="2400"/>
              <a:t> = </a:t>
            </a:r>
            <a:r>
              <a:rPr lang="sk-SK" altLang="sk-SK" sz="2400" err="1"/>
              <a:t>VSo</a:t>
            </a:r>
            <a:r>
              <a:rPr lang="sk-SK" altLang="sk-SK" sz="2400"/>
              <a:t> + </a:t>
            </a:r>
            <a:r>
              <a:rPr lang="sk-SK" altLang="sk-SK" sz="2400" err="1"/>
              <a:t>VSn</a:t>
            </a:r>
            <a:endParaRPr lang="sk-SK" altLang="sk-SK" sz="2400"/>
          </a:p>
          <a:p>
            <a:pPr algn="just">
              <a:defRPr/>
            </a:pPr>
            <a:r>
              <a:rPr lang="sk-SK" altLang="sk-SK" sz="2400"/>
              <a:t>Vlastná spotreba za výrobňu = suma vlastných spotrieb za generátory</a:t>
            </a:r>
          </a:p>
          <a:p>
            <a:pPr algn="just">
              <a:defRPr/>
            </a:pPr>
            <a:r>
              <a:rPr lang="sk-SK" altLang="sk-SK" sz="2400"/>
              <a:t>Bilancia výrobne</a:t>
            </a:r>
          </a:p>
          <a:p>
            <a:pPr marL="0" indent="268288" algn="just">
              <a:buNone/>
              <a:defRPr/>
            </a:pPr>
            <a:r>
              <a:rPr lang="sk-SK" altLang="sk-SK" sz="2400"/>
              <a:t>SG + O = D + </a:t>
            </a:r>
            <a:r>
              <a:rPr lang="sk-SK" altLang="sk-SK" sz="2400" err="1"/>
              <a:t>VSo</a:t>
            </a:r>
            <a:r>
              <a:rPr lang="sk-SK" altLang="sk-SK" sz="2400"/>
              <a:t> + </a:t>
            </a:r>
            <a:r>
              <a:rPr lang="sk-SK" altLang="sk-SK" sz="2400" err="1"/>
              <a:t>VSn</a:t>
            </a:r>
            <a:r>
              <a:rPr lang="sk-SK" altLang="sk-SK" sz="2400"/>
              <a:t> + OVS + </a:t>
            </a:r>
            <a:r>
              <a:rPr lang="sk-SK" altLang="sk-SK" sz="2400" err="1"/>
              <a:t>Dpv</a:t>
            </a:r>
            <a:r>
              <a:rPr lang="sk-SK" altLang="sk-SK" sz="2400"/>
              <a:t> + </a:t>
            </a:r>
            <a:r>
              <a:rPr lang="sk-SK" altLang="sk-SK" sz="2400" err="1"/>
              <a:t>Sp</a:t>
            </a:r>
            <a:r>
              <a:rPr lang="sk-SK" altLang="sk-SK" sz="2400"/>
              <a:t> + </a:t>
            </a:r>
            <a:r>
              <a:rPr lang="sk-SK" altLang="sk-SK" sz="2400" err="1"/>
              <a:t>Ssk</a:t>
            </a:r>
            <a:r>
              <a:rPr lang="sk-SK" altLang="sk-SK" sz="2400"/>
              <a:t> + </a:t>
            </a:r>
            <a:r>
              <a:rPr lang="sk-SK" altLang="sk-SK" sz="2400" err="1"/>
              <a:t>Skv</a:t>
            </a:r>
            <a:r>
              <a:rPr lang="sk-SK" altLang="sk-SK" sz="2400"/>
              <a:t> + Slz</a:t>
            </a:r>
          </a:p>
        </p:txBody>
      </p:sp>
      <p:sp>
        <p:nvSpPr>
          <p:cNvPr id="108548"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F024D6-DEC4-44DC-A429-36BC38FA2F3F}" type="slidenum">
              <a:rPr lang="sk-SK" altLang="sk-SK" sz="1200">
                <a:solidFill>
                  <a:srgbClr val="898989"/>
                </a:solidFill>
              </a:rPr>
              <a:pPr>
                <a:spcBef>
                  <a:spcPct val="0"/>
                </a:spcBef>
                <a:buFontTx/>
                <a:buNone/>
              </a:pPr>
              <a:t>37</a:t>
            </a:fld>
            <a:endParaRPr lang="sk-SK" altLang="sk-SK" sz="1200">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sz="4000" b="1">
                <a:solidFill>
                  <a:srgbClr val="265787"/>
                </a:solidFill>
                <a:effectLst>
                  <a:outerShdw blurRad="38100" dist="38100" dir="2700000" algn="tl">
                    <a:srgbClr val="000000">
                      <a:alpha val="43137"/>
                    </a:srgbClr>
                  </a:outerShdw>
                </a:effectLst>
              </a:rPr>
              <a:t>Zmena dodávateľa </a:t>
            </a:r>
            <a:r>
              <a:rPr lang="sk-SK" sz="4000" b="1" err="1">
                <a:solidFill>
                  <a:srgbClr val="265787"/>
                </a:solidFill>
                <a:effectLst>
                  <a:outerShdw blurRad="38100" dist="38100" dir="2700000" algn="tl">
                    <a:srgbClr val="000000">
                      <a:alpha val="43137"/>
                    </a:srgbClr>
                  </a:outerShdw>
                </a:effectLst>
              </a:rPr>
              <a:t>vs</a:t>
            </a:r>
            <a:r>
              <a:rPr lang="sk-SK" sz="4000" b="1">
                <a:solidFill>
                  <a:srgbClr val="265787"/>
                </a:solidFill>
                <a:effectLst>
                  <a:outerShdw blurRad="38100" dist="38100" dir="2700000" algn="tl">
                    <a:srgbClr val="000000">
                      <a:alpha val="43137"/>
                    </a:srgbClr>
                  </a:outerShdw>
                </a:effectLst>
              </a:rPr>
              <a:t>. zmena BS</a:t>
            </a:r>
          </a:p>
        </p:txBody>
      </p:sp>
      <p:sp>
        <p:nvSpPr>
          <p:cNvPr id="3" name="Zástupný symbol obsahu 2"/>
          <p:cNvSpPr>
            <a:spLocks noGrp="1"/>
          </p:cNvSpPr>
          <p:nvPr>
            <p:ph idx="1"/>
          </p:nvPr>
        </p:nvSpPr>
        <p:spPr>
          <a:xfrm>
            <a:off x="838200" y="1680916"/>
            <a:ext cx="9303186" cy="5040560"/>
          </a:xfrm>
        </p:spPr>
        <p:txBody>
          <a:bodyPr/>
          <a:lstStyle/>
          <a:p>
            <a:pPr marL="0" indent="0" algn="just">
              <a:buNone/>
            </a:pPr>
            <a:r>
              <a:rPr lang="sk-SK" dirty="0"/>
              <a:t>Od 1.1.2024 sa rozdelili procesy zmeny dodávateľa a zmeny bilančnej skupiny</a:t>
            </a:r>
          </a:p>
          <a:p>
            <a:pPr marL="0" indent="0" algn="just">
              <a:buNone/>
            </a:pPr>
            <a:r>
              <a:rPr lang="sk-SK" dirty="0"/>
              <a:t>Zmena dodávateľa – prevádzkovateľ sústavy</a:t>
            </a:r>
          </a:p>
          <a:p>
            <a:pPr marL="0" indent="0" algn="just">
              <a:buNone/>
            </a:pPr>
            <a:r>
              <a:rPr lang="sk-SK" dirty="0"/>
              <a:t>Zmena bilančnej skupiny – OKTE</a:t>
            </a:r>
          </a:p>
          <a:p>
            <a:pPr algn="just"/>
            <a:r>
              <a:rPr lang="sk-SK" dirty="0"/>
              <a:t>Reťazenie zodpovednosti za odchýlku</a:t>
            </a:r>
          </a:p>
          <a:p>
            <a:pPr algn="just"/>
            <a:r>
              <a:rPr lang="sk-SK" dirty="0"/>
              <a:t>Možnosť generálnej zodpovednosti za odchýlku</a:t>
            </a:r>
          </a:p>
          <a:p>
            <a:pPr algn="just"/>
            <a:endParaRPr lang="sk-SK" dirty="0"/>
          </a:p>
        </p:txBody>
      </p:sp>
      <p:sp>
        <p:nvSpPr>
          <p:cNvPr id="4" name="Zástupný symbol čísla snímky 3"/>
          <p:cNvSpPr>
            <a:spLocks noGrp="1"/>
          </p:cNvSpPr>
          <p:nvPr>
            <p:ph type="sldNum" sz="quarter" idx="12"/>
          </p:nvPr>
        </p:nvSpPr>
        <p:spPr/>
        <p:txBody>
          <a:bodyPr/>
          <a:lstStyle/>
          <a:p>
            <a:pPr>
              <a:defRPr/>
            </a:pPr>
            <a:fld id="{CDA34FDA-9E6B-4B76-8D1D-F3B90CBE4860}" type="slidenum">
              <a:rPr lang="sk-SK">
                <a:solidFill>
                  <a:prstClr val="black">
                    <a:tint val="75000"/>
                  </a:prstClr>
                </a:solidFill>
                <a:latin typeface="Calibri"/>
              </a:rPr>
              <a:pPr>
                <a:defRPr/>
              </a:pPr>
              <a:t>38</a:t>
            </a:fld>
            <a:endParaRPr lang="sk-SK">
              <a:solidFill>
                <a:prstClr val="black">
                  <a:tint val="75000"/>
                </a:prstClr>
              </a:solidFill>
              <a:latin typeface="Calibri"/>
            </a:endParaRPr>
          </a:p>
        </p:txBody>
      </p:sp>
    </p:spTree>
    <p:extLst>
      <p:ext uri="{BB962C8B-B14F-4D97-AF65-F5344CB8AC3E}">
        <p14:creationId xmlns:p14="http://schemas.microsoft.com/office/powerpoint/2010/main" val="790474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50FD3-0C11-A89D-9F32-078C243D1B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402979B-9213-98E3-B661-09D6C85751CE}"/>
              </a:ext>
            </a:extLst>
          </p:cNvPr>
          <p:cNvSpPr>
            <a:spLocks noGrp="1"/>
          </p:cNvSpPr>
          <p:nvPr>
            <p:ph type="title"/>
          </p:nvPr>
        </p:nvSpPr>
        <p:spPr/>
        <p:txBody>
          <a:bodyPr/>
          <a:lstStyle/>
          <a:p>
            <a:pPr algn="l"/>
            <a:r>
              <a:rPr lang="sk-SK" sz="4000" b="1">
                <a:solidFill>
                  <a:srgbClr val="265787"/>
                </a:solidFill>
                <a:effectLst>
                  <a:outerShdw blurRad="38100" dist="38100" dir="2700000" algn="tl">
                    <a:srgbClr val="000000">
                      <a:alpha val="43137"/>
                    </a:srgbClr>
                  </a:outerShdw>
                </a:effectLst>
              </a:rPr>
              <a:t>Použitie údajov</a:t>
            </a:r>
          </a:p>
        </p:txBody>
      </p:sp>
      <p:sp>
        <p:nvSpPr>
          <p:cNvPr id="3" name="Zástupný symbol obsahu 2">
            <a:extLst>
              <a:ext uri="{FF2B5EF4-FFF2-40B4-BE49-F238E27FC236}">
                <a16:creationId xmlns:a16="http://schemas.microsoft.com/office/drawing/2014/main" id="{89104122-5403-0182-0B13-9071E887D744}"/>
              </a:ext>
            </a:extLst>
          </p:cNvPr>
          <p:cNvSpPr>
            <a:spLocks noGrp="1"/>
          </p:cNvSpPr>
          <p:nvPr>
            <p:ph idx="1"/>
          </p:nvPr>
        </p:nvSpPr>
        <p:spPr>
          <a:xfrm>
            <a:off x="905256" y="1690688"/>
            <a:ext cx="9884664" cy="4690640"/>
          </a:xfrm>
        </p:spPr>
        <p:txBody>
          <a:bodyPr>
            <a:normAutofit fontScale="92500" lnSpcReduction="20000"/>
          </a:bodyPr>
          <a:lstStyle/>
          <a:p>
            <a:pPr marL="0" indent="0" algn="just">
              <a:buNone/>
            </a:pPr>
            <a:r>
              <a:rPr lang="sk-SK"/>
              <a:t>Údaje od prevádzkovateľov sústav a ostatných užívateľov s právom prístupu do informačného systému OKTE sú použité na:</a:t>
            </a:r>
          </a:p>
          <a:p>
            <a:pPr algn="just"/>
            <a:r>
              <a:rPr lang="sk-SK"/>
              <a:t>výpočet agregátov pre zúčtovanie odchýlok,</a:t>
            </a:r>
          </a:p>
          <a:p>
            <a:pPr algn="just"/>
            <a:r>
              <a:rPr lang="sk-SK"/>
              <a:t>príprava podkladov pre centrálnu fakturáciu</a:t>
            </a:r>
          </a:p>
          <a:p>
            <a:pPr algn="just"/>
            <a:r>
              <a:rPr lang="sk-SK"/>
              <a:t>príprava podkladov pre doplatok/príplatok</a:t>
            </a:r>
          </a:p>
          <a:p>
            <a:pPr algn="just"/>
            <a:r>
              <a:rPr lang="sk-SK"/>
              <a:t>príprava podkladov pre výkup</a:t>
            </a:r>
          </a:p>
          <a:p>
            <a:pPr algn="just"/>
            <a:r>
              <a:rPr lang="sk-SK"/>
              <a:t>príprava podkladov pre vyhodnotenie agregácie flexibility</a:t>
            </a:r>
          </a:p>
          <a:p>
            <a:pPr algn="just"/>
            <a:r>
              <a:rPr lang="sk-SK"/>
              <a:t>príprava podkladov pre vyhodnotenie zdieľania elektriny</a:t>
            </a:r>
          </a:p>
          <a:p>
            <a:pPr algn="just"/>
            <a:r>
              <a:rPr lang="sk-SK"/>
              <a:t>príprava podkladov pre vyhodnotenie uskladňovania elektriny</a:t>
            </a:r>
          </a:p>
          <a:p>
            <a:pPr algn="just"/>
            <a:r>
              <a:rPr lang="sk-SK"/>
              <a:t>sprístupňovanie údajov pre relevantných účastníkov trhu</a:t>
            </a:r>
          </a:p>
          <a:p>
            <a:pPr algn="just"/>
            <a:r>
              <a:rPr lang="sk-SK"/>
              <a:t>vypracovávanie štatistík</a:t>
            </a:r>
          </a:p>
        </p:txBody>
      </p:sp>
      <p:sp>
        <p:nvSpPr>
          <p:cNvPr id="4" name="Zástupný symbol čísla snímky 3">
            <a:extLst>
              <a:ext uri="{FF2B5EF4-FFF2-40B4-BE49-F238E27FC236}">
                <a16:creationId xmlns:a16="http://schemas.microsoft.com/office/drawing/2014/main" id="{F9C17A1C-5230-1D16-7845-C229FE5CD7ED}"/>
              </a:ext>
            </a:extLst>
          </p:cNvPr>
          <p:cNvSpPr>
            <a:spLocks noGrp="1"/>
          </p:cNvSpPr>
          <p:nvPr>
            <p:ph type="sldNum" sz="quarter" idx="12"/>
          </p:nvPr>
        </p:nvSpPr>
        <p:spPr/>
        <p:txBody>
          <a:bodyPr/>
          <a:lstStyle/>
          <a:p>
            <a:pPr>
              <a:defRPr/>
            </a:pPr>
            <a:fld id="{CDA34FDA-9E6B-4B76-8D1D-F3B90CBE4860}" type="slidenum">
              <a:rPr lang="sk-SK">
                <a:solidFill>
                  <a:prstClr val="black">
                    <a:tint val="75000"/>
                  </a:prstClr>
                </a:solidFill>
                <a:latin typeface="Calibri"/>
              </a:rPr>
              <a:pPr>
                <a:defRPr/>
              </a:pPr>
              <a:t>39</a:t>
            </a:fld>
            <a:endParaRPr lang="sk-SK">
              <a:solidFill>
                <a:prstClr val="black">
                  <a:tint val="75000"/>
                </a:prstClr>
              </a:solidFill>
              <a:latin typeface="Calibri"/>
            </a:endParaRPr>
          </a:p>
        </p:txBody>
      </p:sp>
    </p:spTree>
    <p:extLst>
      <p:ext uri="{BB962C8B-B14F-4D97-AF65-F5344CB8AC3E}">
        <p14:creationId xmlns:p14="http://schemas.microsoft.com/office/powerpoint/2010/main" val="225955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726AA-E6F6-A63D-DEA9-B6042E781902}"/>
            </a:ext>
          </a:extLst>
        </p:cNvPr>
        <p:cNvGrpSpPr/>
        <p:nvPr/>
      </p:nvGrpSpPr>
      <p:grpSpPr>
        <a:xfrm>
          <a:off x="0" y="0"/>
          <a:ext cx="0" cy="0"/>
          <a:chOff x="0" y="0"/>
          <a:chExt cx="0" cy="0"/>
        </a:xfrm>
      </p:grpSpPr>
      <p:sp>
        <p:nvSpPr>
          <p:cNvPr id="5" name="Elipsa 30">
            <a:extLst>
              <a:ext uri="{FF2B5EF4-FFF2-40B4-BE49-F238E27FC236}">
                <a16:creationId xmlns:a16="http://schemas.microsoft.com/office/drawing/2014/main" id="{85CD35C6-8CB3-9047-319B-C9309CF76D52}"/>
              </a:ext>
            </a:extLst>
          </p:cNvPr>
          <p:cNvSpPr/>
          <p:nvPr/>
        </p:nvSpPr>
        <p:spPr>
          <a:xfrm>
            <a:off x="4886119" y="1627407"/>
            <a:ext cx="1445794" cy="2362201"/>
          </a:xfrm>
          <a:prstGeom prst="ellipse">
            <a:avLst/>
          </a:prstGeom>
          <a:solidFill>
            <a:schemeClr val="tx2">
              <a:lumMod val="50000"/>
              <a:lumOff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600">
                <a:solidFill>
                  <a:schemeClr val="tx1"/>
                </a:solidFill>
                <a:latin typeface="Arial" panose="020B0604020202020204" pitchFamily="34" charset="0"/>
                <a:cs typeface="Arial" panose="020B0604020202020204" pitchFamily="34" charset="0"/>
              </a:rPr>
              <a:t>IT</a:t>
            </a:r>
          </a:p>
          <a:p>
            <a:pPr algn="ctr">
              <a:defRPr/>
            </a:pPr>
            <a:r>
              <a:rPr lang="sk-SK" sz="1600">
                <a:solidFill>
                  <a:schemeClr val="tx1"/>
                </a:solidFill>
                <a:latin typeface="Arial" panose="020B0604020202020204" pitchFamily="34" charset="0"/>
                <a:cs typeface="Arial" panose="020B0604020202020204" pitchFamily="34" charset="0"/>
              </a:rPr>
              <a:t>&amp;</a:t>
            </a:r>
          </a:p>
          <a:p>
            <a:pPr algn="ctr">
              <a:defRPr/>
            </a:pPr>
            <a:r>
              <a:rPr lang="sk-SK" sz="1600">
                <a:solidFill>
                  <a:schemeClr val="tx1"/>
                </a:solidFill>
                <a:latin typeface="Arial" panose="020B0604020202020204" pitchFamily="34" charset="0"/>
                <a:cs typeface="Arial" panose="020B0604020202020204" pitchFamily="34" charset="0"/>
              </a:rPr>
              <a:t>Dáta</a:t>
            </a:r>
            <a:endParaRPr lang="en-GB" sz="2400">
              <a:solidFill>
                <a:schemeClr val="tx1"/>
              </a:solidFill>
              <a:latin typeface="Arial" panose="020B0604020202020204" pitchFamily="34" charset="0"/>
              <a:cs typeface="Arial" panose="020B0604020202020204" pitchFamily="34" charset="0"/>
            </a:endParaRPr>
          </a:p>
        </p:txBody>
      </p:sp>
      <p:sp>
        <p:nvSpPr>
          <p:cNvPr id="6" name="Elipsa 30">
            <a:extLst>
              <a:ext uri="{FF2B5EF4-FFF2-40B4-BE49-F238E27FC236}">
                <a16:creationId xmlns:a16="http://schemas.microsoft.com/office/drawing/2014/main" id="{3348B55A-4407-D93F-930D-615C2C4D0B6F}"/>
              </a:ext>
            </a:extLst>
          </p:cNvPr>
          <p:cNvSpPr/>
          <p:nvPr/>
        </p:nvSpPr>
        <p:spPr>
          <a:xfrm>
            <a:off x="4837428" y="3688004"/>
            <a:ext cx="1445794" cy="2362201"/>
          </a:xfrm>
          <a:prstGeom prst="ellipse">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600" dirty="0">
                <a:solidFill>
                  <a:schemeClr val="tx1"/>
                </a:solidFill>
                <a:latin typeface="Arial" panose="020B0604020202020204" pitchFamily="34" charset="0"/>
                <a:cs typeface="Arial" panose="020B0604020202020204" pitchFamily="34" charset="0"/>
              </a:rPr>
              <a:t>Management</a:t>
            </a:r>
          </a:p>
          <a:p>
            <a:pPr algn="ctr">
              <a:defRPr/>
            </a:pPr>
            <a:r>
              <a:rPr lang="sk-SK" sz="1600" dirty="0">
                <a:solidFill>
                  <a:schemeClr val="tx1"/>
                </a:solidFill>
                <a:latin typeface="Arial" panose="020B0604020202020204" pitchFamily="34" charset="0"/>
                <a:cs typeface="Arial" panose="020B0604020202020204" pitchFamily="34" charset="0"/>
              </a:rPr>
              <a:t>&amp;</a:t>
            </a:r>
          </a:p>
          <a:p>
            <a:pPr algn="ctr">
              <a:defRPr/>
            </a:pPr>
            <a:r>
              <a:rPr lang="sk-SK" sz="1600" dirty="0">
                <a:solidFill>
                  <a:schemeClr val="tx1"/>
                </a:solidFill>
                <a:latin typeface="Arial" panose="020B0604020202020204" pitchFamily="34" charset="0"/>
                <a:cs typeface="Arial" panose="020B0604020202020204" pitchFamily="34" charset="0"/>
              </a:rPr>
              <a:t>Financie</a:t>
            </a:r>
            <a:endParaRPr lang="en-GB" sz="2400" dirty="0">
              <a:solidFill>
                <a:schemeClr val="tx1"/>
              </a:solidFill>
              <a:latin typeface="Arial" panose="020B0604020202020204" pitchFamily="34" charset="0"/>
              <a:cs typeface="Arial" panose="020B0604020202020204" pitchFamily="34" charset="0"/>
            </a:endParaRPr>
          </a:p>
        </p:txBody>
      </p:sp>
      <p:sp>
        <p:nvSpPr>
          <p:cNvPr id="7" name="Elipsa 30">
            <a:extLst>
              <a:ext uri="{FF2B5EF4-FFF2-40B4-BE49-F238E27FC236}">
                <a16:creationId xmlns:a16="http://schemas.microsoft.com/office/drawing/2014/main" id="{B575E395-C2CF-21EC-A8C9-F19A9F78BD04}"/>
              </a:ext>
            </a:extLst>
          </p:cNvPr>
          <p:cNvSpPr/>
          <p:nvPr/>
        </p:nvSpPr>
        <p:spPr>
          <a:xfrm>
            <a:off x="5541920" y="3078770"/>
            <a:ext cx="2362201" cy="1435849"/>
          </a:xfrm>
          <a:prstGeom prst="ellipse">
            <a:avLst/>
          </a:prstGeom>
          <a:solidFill>
            <a:schemeClr val="accent2">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sk-SK" sz="1600">
                <a:solidFill>
                  <a:schemeClr val="tx1"/>
                </a:solidFill>
                <a:latin typeface="Arial" panose="020B0604020202020204" pitchFamily="34" charset="0"/>
                <a:cs typeface="Arial" panose="020B0604020202020204" pitchFamily="34" charset="0"/>
              </a:rPr>
              <a:t>Legislatíva</a:t>
            </a:r>
          </a:p>
          <a:p>
            <a:pPr algn="r">
              <a:defRPr/>
            </a:pPr>
            <a:r>
              <a:rPr lang="sk-SK" sz="1600">
                <a:solidFill>
                  <a:schemeClr val="tx1"/>
                </a:solidFill>
                <a:latin typeface="Arial" panose="020B0604020202020204" pitchFamily="34" charset="0"/>
                <a:cs typeface="Arial" panose="020B0604020202020204" pitchFamily="34" charset="0"/>
              </a:rPr>
              <a:t>&amp;</a:t>
            </a:r>
          </a:p>
          <a:p>
            <a:pPr algn="r">
              <a:defRPr/>
            </a:pPr>
            <a:r>
              <a:rPr lang="sk-SK" sz="1600">
                <a:solidFill>
                  <a:schemeClr val="tx1"/>
                </a:solidFill>
                <a:latin typeface="Arial" panose="020B0604020202020204" pitchFamily="34" charset="0"/>
                <a:cs typeface="Arial" panose="020B0604020202020204" pitchFamily="34" charset="0"/>
              </a:rPr>
              <a:t>Regulácia</a:t>
            </a:r>
            <a:endParaRPr lang="en-GB" sz="2400">
              <a:solidFill>
                <a:schemeClr val="tx1"/>
              </a:solidFill>
              <a:latin typeface="Arial" panose="020B0604020202020204" pitchFamily="34" charset="0"/>
              <a:cs typeface="Arial" panose="020B0604020202020204" pitchFamily="34" charset="0"/>
            </a:endParaRPr>
          </a:p>
        </p:txBody>
      </p:sp>
      <p:sp>
        <p:nvSpPr>
          <p:cNvPr id="8" name="Elipsa 30">
            <a:extLst>
              <a:ext uri="{FF2B5EF4-FFF2-40B4-BE49-F238E27FC236}">
                <a16:creationId xmlns:a16="http://schemas.microsoft.com/office/drawing/2014/main" id="{7CCEB910-7B1A-844D-7BB2-4E9C4803C3E2}"/>
              </a:ext>
            </a:extLst>
          </p:cNvPr>
          <p:cNvSpPr/>
          <p:nvPr/>
        </p:nvSpPr>
        <p:spPr>
          <a:xfrm>
            <a:off x="3377118" y="3078770"/>
            <a:ext cx="2362201" cy="1435849"/>
          </a:xfrm>
          <a:prstGeom prst="ellipse">
            <a:avLst/>
          </a:prstGeom>
          <a:solidFill>
            <a:schemeClr val="accent6">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k-SK" sz="1600">
                <a:solidFill>
                  <a:schemeClr val="tx1"/>
                </a:solidFill>
                <a:latin typeface="Arial" panose="020B0604020202020204" pitchFamily="34" charset="0"/>
                <a:cs typeface="Arial" panose="020B0604020202020204" pitchFamily="34" charset="0"/>
              </a:rPr>
              <a:t>Legislatíva</a:t>
            </a:r>
          </a:p>
          <a:p>
            <a:pPr>
              <a:defRPr/>
            </a:pPr>
            <a:r>
              <a:rPr lang="sk-SK" sz="1600">
                <a:solidFill>
                  <a:schemeClr val="tx1"/>
                </a:solidFill>
                <a:latin typeface="Arial" panose="020B0604020202020204" pitchFamily="34" charset="0"/>
                <a:cs typeface="Arial" panose="020B0604020202020204" pitchFamily="34" charset="0"/>
              </a:rPr>
              <a:t>&amp;</a:t>
            </a:r>
          </a:p>
          <a:p>
            <a:pPr>
              <a:defRPr/>
            </a:pPr>
            <a:r>
              <a:rPr lang="sk-SK" sz="1600">
                <a:solidFill>
                  <a:schemeClr val="tx1"/>
                </a:solidFill>
                <a:latin typeface="Arial" panose="020B0604020202020204" pitchFamily="34" charset="0"/>
                <a:cs typeface="Arial" panose="020B0604020202020204" pitchFamily="34" charset="0"/>
              </a:rPr>
              <a:t>Regulácia</a:t>
            </a:r>
            <a:endParaRPr lang="en-GB" sz="2400">
              <a:solidFill>
                <a:schemeClr val="tx1"/>
              </a:solidFill>
              <a:latin typeface="Arial" panose="020B0604020202020204" pitchFamily="34" charset="0"/>
              <a:cs typeface="Arial" panose="020B0604020202020204" pitchFamily="34" charset="0"/>
            </a:endParaRPr>
          </a:p>
        </p:txBody>
      </p:sp>
      <p:sp>
        <p:nvSpPr>
          <p:cNvPr id="9" name="Obdĺžnik: zaoblené rohy 8">
            <a:extLst>
              <a:ext uri="{FF2B5EF4-FFF2-40B4-BE49-F238E27FC236}">
                <a16:creationId xmlns:a16="http://schemas.microsoft.com/office/drawing/2014/main" id="{AAC02C8C-A8A0-D3CD-78B7-039BEE7D6B5A}"/>
              </a:ext>
            </a:extLst>
          </p:cNvPr>
          <p:cNvSpPr/>
          <p:nvPr/>
        </p:nvSpPr>
        <p:spPr>
          <a:xfrm>
            <a:off x="3377118" y="849876"/>
            <a:ext cx="4527003" cy="68729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1600">
                <a:solidFill>
                  <a:schemeClr val="tx1"/>
                </a:solidFill>
                <a:latin typeface="Arial" panose="020B0604020202020204" pitchFamily="34" charset="0"/>
                <a:cs typeface="Arial" panose="020B0604020202020204" pitchFamily="34" charset="0"/>
              </a:rPr>
              <a:t>MFSR a MHSR</a:t>
            </a:r>
          </a:p>
        </p:txBody>
      </p:sp>
      <p:sp>
        <p:nvSpPr>
          <p:cNvPr id="10" name="Obdĺžnik: zaoblené rohy 9">
            <a:extLst>
              <a:ext uri="{FF2B5EF4-FFF2-40B4-BE49-F238E27FC236}">
                <a16:creationId xmlns:a16="http://schemas.microsoft.com/office/drawing/2014/main" id="{35789A41-7E15-DD15-F03C-524A0CE4C415}"/>
              </a:ext>
            </a:extLst>
          </p:cNvPr>
          <p:cNvSpPr/>
          <p:nvPr/>
        </p:nvSpPr>
        <p:spPr>
          <a:xfrm>
            <a:off x="3377118" y="6138230"/>
            <a:ext cx="4527003" cy="68729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1600">
                <a:solidFill>
                  <a:schemeClr val="tx1"/>
                </a:solidFill>
                <a:latin typeface="Arial" panose="020B0604020202020204" pitchFamily="34" charset="0"/>
                <a:cs typeface="Arial" panose="020B0604020202020204" pitchFamily="34" charset="0"/>
              </a:rPr>
              <a:t>SEPS</a:t>
            </a:r>
          </a:p>
        </p:txBody>
      </p:sp>
      <p:sp>
        <p:nvSpPr>
          <p:cNvPr id="12" name="Obdĺžnik: zaoblené rohy 11">
            <a:extLst>
              <a:ext uri="{FF2B5EF4-FFF2-40B4-BE49-F238E27FC236}">
                <a16:creationId xmlns:a16="http://schemas.microsoft.com/office/drawing/2014/main" id="{727D5C60-2A8F-ACA0-875C-71F071830667}"/>
              </a:ext>
            </a:extLst>
          </p:cNvPr>
          <p:cNvSpPr/>
          <p:nvPr/>
        </p:nvSpPr>
        <p:spPr>
          <a:xfrm>
            <a:off x="2585824" y="1533192"/>
            <a:ext cx="687293" cy="4527003"/>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1600">
                <a:solidFill>
                  <a:schemeClr val="tx1"/>
                </a:solidFill>
                <a:latin typeface="Arial" panose="020B0604020202020204" pitchFamily="34" charset="0"/>
                <a:cs typeface="Arial" panose="020B0604020202020204" pitchFamily="34" charset="0"/>
              </a:rPr>
              <a:t>T</a:t>
            </a:r>
          </a:p>
          <a:p>
            <a:pPr algn="ctr"/>
            <a:r>
              <a:rPr lang="sk-SK" sz="1600">
                <a:solidFill>
                  <a:schemeClr val="tx1"/>
                </a:solidFill>
                <a:latin typeface="Arial" panose="020B0604020202020204" pitchFamily="34" charset="0"/>
                <a:cs typeface="Arial" panose="020B0604020202020204" pitchFamily="34" charset="0"/>
              </a:rPr>
              <a:t>R</a:t>
            </a:r>
          </a:p>
          <a:p>
            <a:pPr algn="ctr"/>
            <a:r>
              <a:rPr lang="sk-SK" sz="1600">
                <a:solidFill>
                  <a:schemeClr val="tx1"/>
                </a:solidFill>
                <a:latin typeface="Arial" panose="020B0604020202020204" pitchFamily="34" charset="0"/>
                <a:cs typeface="Arial" panose="020B0604020202020204" pitchFamily="34" charset="0"/>
              </a:rPr>
              <a:t>H</a:t>
            </a:r>
          </a:p>
        </p:txBody>
      </p:sp>
      <p:sp>
        <p:nvSpPr>
          <p:cNvPr id="16" name="Obdĺžnik: zaoblené rohy 15">
            <a:extLst>
              <a:ext uri="{FF2B5EF4-FFF2-40B4-BE49-F238E27FC236}">
                <a16:creationId xmlns:a16="http://schemas.microsoft.com/office/drawing/2014/main" id="{3F633470-F8C8-8F5B-6E6D-BC727E348B85}"/>
              </a:ext>
            </a:extLst>
          </p:cNvPr>
          <p:cNvSpPr/>
          <p:nvPr/>
        </p:nvSpPr>
        <p:spPr>
          <a:xfrm>
            <a:off x="8006997" y="1533192"/>
            <a:ext cx="687293" cy="4527003"/>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1600">
                <a:solidFill>
                  <a:schemeClr val="tx1"/>
                </a:solidFill>
                <a:latin typeface="Arial" panose="020B0604020202020204" pitchFamily="34" charset="0"/>
                <a:cs typeface="Arial" panose="020B0604020202020204" pitchFamily="34" charset="0"/>
              </a:rPr>
              <a:t>Ú</a:t>
            </a:r>
          </a:p>
          <a:p>
            <a:pPr algn="ctr"/>
            <a:r>
              <a:rPr lang="sk-SK" sz="1600">
                <a:solidFill>
                  <a:schemeClr val="tx1"/>
                </a:solidFill>
                <a:latin typeface="Arial" panose="020B0604020202020204" pitchFamily="34" charset="0"/>
                <a:cs typeface="Arial" panose="020B0604020202020204" pitchFamily="34" charset="0"/>
              </a:rPr>
              <a:t>R</a:t>
            </a:r>
          </a:p>
          <a:p>
            <a:pPr algn="ctr"/>
            <a:r>
              <a:rPr lang="sk-SK" sz="1600">
                <a:solidFill>
                  <a:schemeClr val="tx1"/>
                </a:solidFill>
                <a:latin typeface="Arial" panose="020B0604020202020204" pitchFamily="34" charset="0"/>
                <a:cs typeface="Arial" panose="020B0604020202020204" pitchFamily="34" charset="0"/>
              </a:rPr>
              <a:t>S</a:t>
            </a:r>
          </a:p>
          <a:p>
            <a:pPr algn="ctr"/>
            <a:r>
              <a:rPr lang="sk-SK" sz="1600">
                <a:solidFill>
                  <a:schemeClr val="tx1"/>
                </a:solidFill>
                <a:latin typeface="Arial" panose="020B0604020202020204" pitchFamily="34" charset="0"/>
                <a:cs typeface="Arial" panose="020B0604020202020204" pitchFamily="34" charset="0"/>
              </a:rPr>
              <a:t>O</a:t>
            </a:r>
          </a:p>
        </p:txBody>
      </p:sp>
      <p:sp>
        <p:nvSpPr>
          <p:cNvPr id="31" name="Elipsa 30">
            <a:extLst>
              <a:ext uri="{FF2B5EF4-FFF2-40B4-BE49-F238E27FC236}">
                <a16:creationId xmlns:a16="http://schemas.microsoft.com/office/drawing/2014/main" id="{BDDACA7B-B690-D142-4A29-E92188C1AED9}"/>
              </a:ext>
            </a:extLst>
          </p:cNvPr>
          <p:cNvSpPr/>
          <p:nvPr/>
        </p:nvSpPr>
        <p:spPr>
          <a:xfrm>
            <a:off x="4837428" y="3315432"/>
            <a:ext cx="1543176" cy="1046748"/>
          </a:xfrm>
          <a:prstGeom prst="ellipse">
            <a:avLst/>
          </a:prstGeom>
          <a:solidFill>
            <a:schemeClr val="tx2">
              <a:lumMod val="90000"/>
              <a:lumOff val="1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latin typeface="Arial" panose="020B0604020202020204" pitchFamily="34" charset="0"/>
                <a:cs typeface="Arial" panose="020B0604020202020204" pitchFamily="34" charset="0"/>
              </a:rPr>
              <a:t>OKTE</a:t>
            </a:r>
          </a:p>
        </p:txBody>
      </p:sp>
      <p:sp>
        <p:nvSpPr>
          <p:cNvPr id="2" name="Nadpis 1">
            <a:extLst>
              <a:ext uri="{FF2B5EF4-FFF2-40B4-BE49-F238E27FC236}">
                <a16:creationId xmlns:a16="http://schemas.microsoft.com/office/drawing/2014/main" id="{2B1A32AC-BC50-206F-F6E3-E89ACEC16706}"/>
              </a:ext>
            </a:extLst>
          </p:cNvPr>
          <p:cNvSpPr txBox="1">
            <a:spLocks/>
          </p:cNvSpPr>
          <p:nvPr/>
        </p:nvSpPr>
        <p:spPr>
          <a:xfrm>
            <a:off x="637705" y="247333"/>
            <a:ext cx="9245284" cy="431800"/>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k-SK" sz="4000" b="1" dirty="0">
                <a:solidFill>
                  <a:srgbClr val="265787"/>
                </a:solidFill>
                <a:effectLst>
                  <a:outerShdw blurRad="38100" dist="38100" dir="2700000" algn="tl">
                    <a:srgbClr val="000000">
                      <a:alpha val="43137"/>
                    </a:srgbClr>
                  </a:outerShdw>
                </a:effectLst>
              </a:rPr>
              <a:t>Interné a externé prostredie OKTE</a:t>
            </a:r>
          </a:p>
        </p:txBody>
      </p:sp>
    </p:spTree>
    <p:extLst>
      <p:ext uri="{BB962C8B-B14F-4D97-AF65-F5344CB8AC3E}">
        <p14:creationId xmlns:p14="http://schemas.microsoft.com/office/powerpoint/2010/main" val="2476829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800" y="575887"/>
            <a:ext cx="8229600" cy="814241"/>
          </a:xfrm>
        </p:spPr>
        <p:txBody>
          <a:bodyPr>
            <a:normAutofit/>
          </a:bodyPr>
          <a:lstStyle/>
          <a:p>
            <a:pPr algn="l">
              <a:defRPr/>
            </a:pPr>
            <a:r>
              <a:rPr lang="sk-SK" b="1">
                <a:solidFill>
                  <a:srgbClr val="265787"/>
                </a:solidFill>
                <a:effectLst>
                  <a:outerShdw blurRad="38100" dist="38100" dir="2700000" algn="tl">
                    <a:srgbClr val="000000">
                      <a:alpha val="43137"/>
                    </a:srgbClr>
                  </a:outerShdw>
                </a:effectLst>
              </a:rPr>
              <a:t>IMS</a:t>
            </a:r>
            <a:endParaRPr lang="sk-SK" sz="4000" b="1">
              <a:solidFill>
                <a:srgbClr val="265787"/>
              </a:solidFill>
              <a:effectLst>
                <a:outerShdw blurRad="38100" dist="38100" dir="2700000" algn="tl">
                  <a:srgbClr val="000000">
                    <a:alpha val="43137"/>
                  </a:srgbClr>
                </a:outerShdw>
              </a:effectLst>
            </a:endParaRPr>
          </a:p>
        </p:txBody>
      </p:sp>
      <p:sp>
        <p:nvSpPr>
          <p:cNvPr id="100355" name="Zástupný symbol obsahu 2"/>
          <p:cNvSpPr>
            <a:spLocks noGrp="1"/>
          </p:cNvSpPr>
          <p:nvPr>
            <p:ph idx="1"/>
          </p:nvPr>
        </p:nvSpPr>
        <p:spPr>
          <a:xfrm>
            <a:off x="1066800" y="1538183"/>
            <a:ext cx="9154886" cy="4670112"/>
          </a:xfrm>
        </p:spPr>
        <p:txBody>
          <a:bodyPr>
            <a:noAutofit/>
          </a:bodyPr>
          <a:lstStyle/>
          <a:p>
            <a:pPr marL="0" indent="0" algn="just">
              <a:buNone/>
            </a:pPr>
            <a:r>
              <a:rPr lang="sk-SK" altLang="sk-SK" sz="2400" dirty="0">
                <a:solidFill>
                  <a:srgbClr val="000000"/>
                </a:solidFill>
              </a:rPr>
              <a:t>Vyhláška Ministerstva hospodárstva Slovenskej republiky č. 358/2013</a:t>
            </a:r>
          </a:p>
          <a:p>
            <a:pPr marL="0" indent="0" algn="just">
              <a:spcBef>
                <a:spcPts val="0"/>
              </a:spcBef>
              <a:buNone/>
            </a:pPr>
            <a:r>
              <a:rPr lang="sk-SK" altLang="sk-SK" sz="2400" dirty="0">
                <a:solidFill>
                  <a:srgbClr val="000000"/>
                </a:solidFill>
              </a:rPr>
              <a:t>Z. z., ktorou sa ustanovuje postup a podmienky v oblasti zavádzania a prevádzky inteligentných meracích systémov v elektroenergetike.</a:t>
            </a:r>
          </a:p>
          <a:p>
            <a:pPr marL="0" indent="0" algn="just">
              <a:buNone/>
            </a:pPr>
            <a:r>
              <a:rPr lang="sk-SK" altLang="sk-SK" sz="2400" dirty="0">
                <a:solidFill>
                  <a:srgbClr val="000000"/>
                </a:solidFill>
              </a:rPr>
              <a:t>Koncový odberateľ môže požiadať OKTE, a.s. o prístup k nameraným údajom po vyplnení online formulára. </a:t>
            </a:r>
          </a:p>
          <a:p>
            <a:pPr algn="l">
              <a:buFont typeface="Arial" panose="020B0604020202020204" pitchFamily="34" charset="0"/>
              <a:buChar char="•"/>
            </a:pPr>
            <a:r>
              <a:rPr lang="sk-SK" sz="2000" dirty="0">
                <a:solidFill>
                  <a:srgbClr val="454545"/>
                </a:solidFill>
              </a:rPr>
              <a:t>EIC OOM,</a:t>
            </a:r>
          </a:p>
          <a:p>
            <a:pPr algn="l">
              <a:buFont typeface="Arial" panose="020B0604020202020204" pitchFamily="34" charset="0"/>
              <a:buChar char="•"/>
            </a:pPr>
            <a:r>
              <a:rPr lang="sk-SK" sz="2000" dirty="0">
                <a:solidFill>
                  <a:srgbClr val="454545"/>
                </a:solidFill>
              </a:rPr>
              <a:t>Doklad o väzbe na dané OOM,</a:t>
            </a:r>
          </a:p>
          <a:p>
            <a:pPr algn="l">
              <a:buFont typeface="Arial" panose="020B0604020202020204" pitchFamily="34" charset="0"/>
              <a:buChar char="•"/>
            </a:pPr>
            <a:r>
              <a:rPr lang="sk-SK" sz="2000" dirty="0">
                <a:solidFill>
                  <a:srgbClr val="454545"/>
                </a:solidFill>
              </a:rPr>
              <a:t>Dátum platnosti OOM,</a:t>
            </a:r>
          </a:p>
          <a:p>
            <a:pPr algn="l">
              <a:buFont typeface="Arial" panose="020B0604020202020204" pitchFamily="34" charset="0"/>
              <a:buChar char="•"/>
            </a:pPr>
            <a:r>
              <a:rPr lang="sk-SK" sz="2000" dirty="0">
                <a:solidFill>
                  <a:srgbClr val="454545"/>
                </a:solidFill>
              </a:rPr>
              <a:t>Číslo mobilného telefónu.</a:t>
            </a:r>
            <a:endParaRPr lang="sk-SK" altLang="sk-SK" sz="2000" dirty="0">
              <a:solidFill>
                <a:srgbClr val="000000"/>
              </a:solidFill>
              <a:hlinkClick r:id="rId2"/>
            </a:endParaRPr>
          </a:p>
          <a:p>
            <a:pPr marL="0" indent="0" algn="ctr">
              <a:buNone/>
            </a:pPr>
            <a:r>
              <a:rPr lang="sk-SK" altLang="sk-SK" dirty="0">
                <a:solidFill>
                  <a:srgbClr val="000000"/>
                </a:solidFill>
                <a:hlinkClick r:id="rId2"/>
              </a:rPr>
              <a:t>https://ims.okte.sk/</a:t>
            </a:r>
            <a:r>
              <a:rPr lang="sk-SK" altLang="sk-SK" dirty="0">
                <a:solidFill>
                  <a:srgbClr val="000000"/>
                </a:solidFill>
              </a:rPr>
              <a:t> </a:t>
            </a:r>
          </a:p>
        </p:txBody>
      </p:sp>
      <p:sp>
        <p:nvSpPr>
          <p:cNvPr id="4" name="Zástupný symbol čísla snímky 3"/>
          <p:cNvSpPr>
            <a:spLocks noGrp="1"/>
          </p:cNvSpPr>
          <p:nvPr>
            <p:ph type="sldNum" sz="quarter" idx="12"/>
          </p:nvPr>
        </p:nvSpPr>
        <p:spPr/>
        <p:txBody>
          <a:bodyPr/>
          <a:lstStyle/>
          <a:p>
            <a:pPr>
              <a:defRPr/>
            </a:pPr>
            <a:fld id="{67FDB3F6-ACAA-43A7-9A44-7D083967C57B}" type="slidenum">
              <a:rPr lang="sk-SK" smtClean="0"/>
              <a:pPr>
                <a:defRPr/>
              </a:pPr>
              <a:t>40</a:t>
            </a:fld>
            <a:endParaRPr lang="sk-SK"/>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8512" y="401297"/>
            <a:ext cx="8229600" cy="462416"/>
          </a:xfrm>
        </p:spPr>
        <p:txBody>
          <a:bodyPr>
            <a:noAutofit/>
          </a:bodyPr>
          <a:lstStyle/>
          <a:p>
            <a:pPr algn="l">
              <a:defRPr/>
            </a:pPr>
            <a:r>
              <a:rPr lang="sk-SK" sz="4000" b="1">
                <a:solidFill>
                  <a:srgbClr val="265787"/>
                </a:solidFill>
                <a:effectLst>
                  <a:outerShdw blurRad="38100" dist="38100" dir="2700000" algn="tl">
                    <a:srgbClr val="000000">
                      <a:alpha val="43137"/>
                    </a:srgbClr>
                  </a:outerShdw>
                </a:effectLst>
              </a:rPr>
              <a:t>IMS </a:t>
            </a:r>
            <a:r>
              <a:rPr lang="sk-SK" sz="4000" b="1" baseline="30000">
                <a:solidFill>
                  <a:srgbClr val="265787"/>
                </a:solidFill>
                <a:effectLst>
                  <a:outerShdw blurRad="38100" dist="38100" dir="2700000" algn="tl">
                    <a:srgbClr val="000000">
                      <a:alpha val="43137"/>
                    </a:srgbClr>
                  </a:outerShdw>
                </a:effectLst>
              </a:rPr>
              <a:t>(2)</a:t>
            </a:r>
          </a:p>
        </p:txBody>
      </p:sp>
      <p:sp>
        <p:nvSpPr>
          <p:cNvPr id="100355" name="Zástupný symbol obsahu 2"/>
          <p:cNvSpPr>
            <a:spLocks noGrp="1"/>
          </p:cNvSpPr>
          <p:nvPr>
            <p:ph idx="1"/>
          </p:nvPr>
        </p:nvSpPr>
        <p:spPr>
          <a:xfrm>
            <a:off x="1048512" y="909637"/>
            <a:ext cx="9173174" cy="5534706"/>
          </a:xfrm>
        </p:spPr>
        <p:txBody>
          <a:bodyPr>
            <a:noAutofit/>
          </a:bodyPr>
          <a:lstStyle/>
          <a:p>
            <a:pPr marL="0" indent="0" algn="just">
              <a:buNone/>
            </a:pPr>
            <a:r>
              <a:rPr lang="sk-SK" altLang="sk-SK" sz="2400">
                <a:solidFill>
                  <a:srgbClr val="000000"/>
                </a:solidFill>
              </a:rPr>
              <a:t>Podmienkou sprístupnenia je OOM s meraním typu A alebo B.</a:t>
            </a:r>
          </a:p>
          <a:p>
            <a:pPr algn="just">
              <a:spcBef>
                <a:spcPts val="0"/>
              </a:spcBef>
            </a:pPr>
            <a:r>
              <a:rPr lang="sk-SK" altLang="sk-SK" sz="2400">
                <a:solidFill>
                  <a:srgbClr val="000000"/>
                </a:solidFill>
              </a:rPr>
              <a:t>PDS poskytuje OKTE nasledovné údaje</a:t>
            </a:r>
          </a:p>
          <a:p>
            <a:pPr lvl="1" algn="just">
              <a:spcBef>
                <a:spcPts val="0"/>
              </a:spcBef>
            </a:pPr>
            <a:r>
              <a:rPr lang="sk-SK" altLang="sk-SK">
                <a:solidFill>
                  <a:srgbClr val="000000"/>
                </a:solidFill>
              </a:rPr>
              <a:t>kategória inštalovaného IMS na OOM</a:t>
            </a:r>
          </a:p>
          <a:p>
            <a:pPr lvl="2" algn="just">
              <a:spcBef>
                <a:spcPts val="0"/>
              </a:spcBef>
            </a:pPr>
            <a:r>
              <a:rPr lang="sk-SK" altLang="sk-SK" sz="2400">
                <a:solidFill>
                  <a:srgbClr val="000000"/>
                </a:solidFill>
              </a:rPr>
              <a:t>základná, pokročilá alebo špeciálna funkčnosť</a:t>
            </a:r>
          </a:p>
          <a:p>
            <a:pPr lvl="1" algn="just">
              <a:spcBef>
                <a:spcPts val="0"/>
              </a:spcBef>
            </a:pPr>
            <a:r>
              <a:rPr lang="sk-SK" altLang="sk-SK">
                <a:solidFill>
                  <a:srgbClr val="000000"/>
                </a:solidFill>
              </a:rPr>
              <a:t>typ merania</a:t>
            </a:r>
          </a:p>
          <a:p>
            <a:pPr lvl="2" algn="just">
              <a:spcBef>
                <a:spcPts val="0"/>
              </a:spcBef>
            </a:pPr>
            <a:r>
              <a:rPr lang="sk-SK" altLang="sk-SK" sz="2400">
                <a:solidFill>
                  <a:srgbClr val="000000"/>
                </a:solidFill>
              </a:rPr>
              <a:t>A – (základná) / pokročilá / špeciálna funkčnosť</a:t>
            </a:r>
          </a:p>
          <a:p>
            <a:pPr lvl="2" algn="just">
              <a:spcBef>
                <a:spcPts val="0"/>
              </a:spcBef>
            </a:pPr>
            <a:r>
              <a:rPr lang="sk-SK" altLang="sk-SK" sz="2400">
                <a:solidFill>
                  <a:srgbClr val="000000"/>
                </a:solidFill>
              </a:rPr>
              <a:t>B – základná funkčnosť</a:t>
            </a:r>
          </a:p>
          <a:p>
            <a:pPr lvl="1" algn="just">
              <a:spcBef>
                <a:spcPts val="0"/>
              </a:spcBef>
            </a:pPr>
            <a:r>
              <a:rPr lang="sk-SK" altLang="sk-SK">
                <a:solidFill>
                  <a:srgbClr val="000000"/>
                </a:solidFill>
              </a:rPr>
              <a:t>denné priebehové meranie odberu činnej energie</a:t>
            </a:r>
          </a:p>
          <a:p>
            <a:pPr lvl="2" algn="just">
              <a:spcBef>
                <a:spcPts val="0"/>
              </a:spcBef>
            </a:pPr>
            <a:r>
              <a:rPr lang="sk-SK" altLang="sk-SK" sz="2400">
                <a:solidFill>
                  <a:srgbClr val="000000"/>
                </a:solidFill>
              </a:rPr>
              <a:t>v 15 minútovom rozlíšení</a:t>
            </a:r>
          </a:p>
          <a:p>
            <a:pPr lvl="2" algn="just">
              <a:spcBef>
                <a:spcPts val="0"/>
              </a:spcBef>
            </a:pPr>
            <a:r>
              <a:rPr lang="sk-SK" altLang="sk-SK" sz="2400">
                <a:solidFill>
                  <a:srgbClr val="000000"/>
                </a:solidFill>
              </a:rPr>
              <a:t>v D</a:t>
            </a:r>
            <a:r>
              <a:rPr lang="en-US" altLang="sk-SK" sz="2400">
                <a:solidFill>
                  <a:srgbClr val="000000"/>
                </a:solidFill>
              </a:rPr>
              <a:t>+</a:t>
            </a:r>
            <a:r>
              <a:rPr lang="sk-SK" altLang="sk-SK" sz="2400">
                <a:solidFill>
                  <a:srgbClr val="000000"/>
                </a:solidFill>
              </a:rPr>
              <a:t>1, do 9:00 hod</a:t>
            </a:r>
          </a:p>
          <a:p>
            <a:pPr lvl="1" algn="just">
              <a:spcBef>
                <a:spcPts val="0"/>
              </a:spcBef>
            </a:pPr>
            <a:r>
              <a:rPr lang="sk-SK" altLang="sk-SK">
                <a:solidFill>
                  <a:srgbClr val="000000"/>
                </a:solidFill>
              </a:rPr>
              <a:t>celkovú hodnotu činného odberu</a:t>
            </a:r>
          </a:p>
          <a:p>
            <a:pPr lvl="2" algn="just">
              <a:spcBef>
                <a:spcPts val="0"/>
              </a:spcBef>
            </a:pPr>
            <a:r>
              <a:rPr lang="sk-SK" altLang="sk-SK" sz="2400">
                <a:solidFill>
                  <a:srgbClr val="000000"/>
                </a:solidFill>
              </a:rPr>
              <a:t>Sumárna hodnota (max. kalendárny mesiac)</a:t>
            </a:r>
          </a:p>
          <a:p>
            <a:pPr lvl="2" algn="just">
              <a:spcBef>
                <a:spcPts val="0"/>
              </a:spcBef>
            </a:pPr>
            <a:r>
              <a:rPr lang="sk-SK" altLang="sk-SK" sz="2400">
                <a:solidFill>
                  <a:srgbClr val="000000"/>
                </a:solidFill>
              </a:rPr>
              <a:t>v M</a:t>
            </a:r>
            <a:r>
              <a:rPr lang="en-US" altLang="sk-SK" sz="2400">
                <a:solidFill>
                  <a:srgbClr val="000000"/>
                </a:solidFill>
              </a:rPr>
              <a:t>+</a:t>
            </a:r>
            <a:r>
              <a:rPr lang="sk-SK" altLang="sk-SK" sz="2400">
                <a:solidFill>
                  <a:srgbClr val="000000"/>
                </a:solidFill>
              </a:rPr>
              <a:t>1, do 5. pracovného dňa pre merania odberateľov</a:t>
            </a:r>
          </a:p>
          <a:p>
            <a:pPr lvl="2" algn="just">
              <a:spcBef>
                <a:spcPts val="0"/>
              </a:spcBef>
            </a:pPr>
            <a:r>
              <a:rPr lang="sk-SK" altLang="sk-SK" sz="2400">
                <a:solidFill>
                  <a:srgbClr val="000000"/>
                </a:solidFill>
              </a:rPr>
              <a:t>v M</a:t>
            </a:r>
            <a:r>
              <a:rPr lang="en-US" altLang="sk-SK" sz="2400">
                <a:solidFill>
                  <a:srgbClr val="000000"/>
                </a:solidFill>
              </a:rPr>
              <a:t>+</a:t>
            </a:r>
            <a:r>
              <a:rPr lang="sk-SK" altLang="sk-SK" sz="2400">
                <a:solidFill>
                  <a:srgbClr val="000000"/>
                </a:solidFill>
              </a:rPr>
              <a:t>1, do 3. pracovného dňa pre merania výrobcov</a:t>
            </a:r>
          </a:p>
        </p:txBody>
      </p:sp>
      <p:sp>
        <p:nvSpPr>
          <p:cNvPr id="4" name="Zástupný symbol čísla snímky 3"/>
          <p:cNvSpPr>
            <a:spLocks noGrp="1"/>
          </p:cNvSpPr>
          <p:nvPr>
            <p:ph type="sldNum" sz="quarter" idx="12"/>
          </p:nvPr>
        </p:nvSpPr>
        <p:spPr/>
        <p:txBody>
          <a:bodyPr/>
          <a:lstStyle/>
          <a:p>
            <a:pPr>
              <a:defRPr/>
            </a:pPr>
            <a:fld id="{67FDB3F6-ACAA-43A7-9A44-7D083967C57B}" type="slidenum">
              <a:rPr lang="sk-SK" smtClean="0"/>
              <a:pPr>
                <a:defRPr/>
              </a:pPr>
              <a:t>41</a:t>
            </a:fld>
            <a:endParaRPr lang="sk-SK"/>
          </a:p>
        </p:txBody>
      </p:sp>
    </p:spTree>
    <p:extLst>
      <p:ext uri="{BB962C8B-B14F-4D97-AF65-F5344CB8AC3E}">
        <p14:creationId xmlns:p14="http://schemas.microsoft.com/office/powerpoint/2010/main" val="2189625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B71CB150-DB17-4E0C-AC4A-C99A911C1FD7}"/>
              </a:ext>
            </a:extLst>
          </p:cNvPr>
          <p:cNvSpPr txBox="1">
            <a:spLocks noGrp="1"/>
          </p:cNvSpPr>
          <p:nvPr>
            <p:ph type="title"/>
          </p:nvPr>
        </p:nvSpPr>
        <p:spPr bwMode="auto">
          <a:xfrm>
            <a:off x="923544" y="621216"/>
            <a:ext cx="9287256"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sk-SK" sz="4000" b="1">
                <a:solidFill>
                  <a:srgbClr val="265787"/>
                </a:solidFill>
                <a:effectLst>
                  <a:outerShdw blurRad="38100" dist="38100" dir="2700000" algn="tl">
                    <a:srgbClr val="000000">
                      <a:alpha val="43137"/>
                    </a:srgbClr>
                  </a:outerShdw>
                </a:effectLst>
              </a:rPr>
              <a:t>Evidencia odberateľov</a:t>
            </a:r>
            <a:endParaRPr lang="pt-BR" sz="4000" b="1">
              <a:solidFill>
                <a:srgbClr val="265787"/>
              </a:solidFill>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923544" y="1327306"/>
            <a:ext cx="9220995" cy="3634122"/>
          </a:xfrm>
        </p:spPr>
        <p:txBody>
          <a:bodyPr vert="horz" lIns="0" tIns="45720" rIns="0" bIns="45720" rtlCol="0">
            <a:noAutofit/>
          </a:bodyPr>
          <a:lstStyle/>
          <a:p>
            <a:pPr marL="0" indent="0" algn="just" hangingPunct="0">
              <a:buNone/>
            </a:pPr>
            <a:r>
              <a:rPr lang="sk-SK" sz="2000" dirty="0"/>
              <a:t>Pravidlá trhu §32, ods. 20:</a:t>
            </a:r>
          </a:p>
          <a:p>
            <a:pPr marL="0" indent="0" algn="just" hangingPunct="0">
              <a:buNone/>
            </a:pPr>
            <a:r>
              <a:rPr lang="sk-SK" sz="2000" dirty="0"/>
              <a:t>Dodávateľ elektriny odovzdá organizátorovi krátkodobého trhu s elektrinou za každé odberné miesto a odovzdávacie miesto, za ktoré prevzal zodpovednosť za odchýlku, v rozsahu, štruktúre a spôsobom určenými v prevádzkovom poriadku organizátora krátkodobého trhu s elektrinou</a:t>
            </a:r>
          </a:p>
          <a:p>
            <a:pPr marL="457200" indent="-457200" algn="just" hangingPunct="0">
              <a:buFont typeface="+mj-lt"/>
              <a:buAutoNum type="alphaLcParenR"/>
            </a:pPr>
            <a:r>
              <a:rPr lang="sk-SK" sz="2000" dirty="0"/>
              <a:t>informáciu, či odberné miesto alebo odovzdávacie mieste je registrované na zraniteľného odberateľa elektriny v štruktúre podľa Zákona o regulácii,</a:t>
            </a:r>
          </a:p>
          <a:p>
            <a:pPr marL="457200" indent="-457200" algn="just" hangingPunct="0">
              <a:buFont typeface="+mj-lt"/>
              <a:buAutoNum type="alphaLcParenR"/>
            </a:pPr>
            <a:r>
              <a:rPr lang="sk-SK" sz="2000" dirty="0"/>
              <a:t>identifikačné údaje odberateľa elektriny, ktorému dodáva elektrinu v odbernom mieste alebo odovzdávacom mieste.</a:t>
            </a:r>
          </a:p>
          <a:p>
            <a:pPr marL="0" indent="0" algn="just" hangingPunct="0">
              <a:buNone/>
            </a:pPr>
            <a:r>
              <a:rPr lang="sk-SK" sz="2000" dirty="0"/>
              <a:t>Evidencia odberateľov sa vykonáva v systéme EDC</a:t>
            </a:r>
          </a:p>
          <a:p>
            <a:pPr marL="0" indent="0" algn="just" hangingPunct="0">
              <a:buNone/>
            </a:pPr>
            <a:endParaRPr lang="sk-SK" sz="2000" dirty="0"/>
          </a:p>
          <a:p>
            <a:pPr algn="just" hangingPunct="0"/>
            <a:endParaRPr lang="sk-SK" sz="2000" dirty="0"/>
          </a:p>
          <a:p>
            <a:pPr marL="0" indent="0" algn="just" hangingPunct="0">
              <a:buNone/>
            </a:pPr>
            <a:endParaRPr lang="sk-SK" sz="2000" dirty="0"/>
          </a:p>
        </p:txBody>
      </p:sp>
      <p:sp>
        <p:nvSpPr>
          <p:cNvPr id="4" name="Zástupný symbol čísla snímky 3"/>
          <p:cNvSpPr>
            <a:spLocks noGrp="1"/>
          </p:cNvSpPr>
          <p:nvPr>
            <p:ph type="sldNum" sz="quarter" idx="12"/>
          </p:nvPr>
        </p:nvSpPr>
        <p:spPr>
          <a:xfrm>
            <a:off x="6096000" y="6282001"/>
            <a:ext cx="900000" cy="365125"/>
          </a:xfrm>
        </p:spPr>
        <p:txBody>
          <a:bodyPr/>
          <a:lstStyle/>
          <a:p>
            <a:pPr algn="ctr"/>
            <a:fld id="{38025DFE-75B1-427D-B418-B00888F539C5}" type="slidenum">
              <a:rPr lang="sk-SK" sz="1600">
                <a:solidFill>
                  <a:srgbClr val="265787"/>
                </a:solidFill>
              </a:rPr>
              <a:pPr algn="ctr"/>
              <a:t>42</a:t>
            </a:fld>
            <a:endParaRPr lang="sk-SK" sz="1600">
              <a:solidFill>
                <a:srgbClr val="265787"/>
              </a:solidFill>
            </a:endParaRPr>
          </a:p>
        </p:txBody>
      </p:sp>
    </p:spTree>
    <p:extLst>
      <p:ext uri="{BB962C8B-B14F-4D97-AF65-F5344CB8AC3E}">
        <p14:creationId xmlns:p14="http://schemas.microsoft.com/office/powerpoint/2010/main" val="913075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9056" y="524886"/>
            <a:ext cx="8229600" cy="687389"/>
          </a:xfrm>
        </p:spPr>
        <p:txBody>
          <a:bodyPr/>
          <a:lstStyle/>
          <a:p>
            <a:pPr>
              <a:defRPr/>
            </a:pPr>
            <a:r>
              <a:rPr lang="sk-SK" sz="4000" b="1">
                <a:solidFill>
                  <a:srgbClr val="265787"/>
                </a:solidFill>
                <a:effectLst>
                  <a:outerShdw blurRad="38100" dist="38100" dir="2700000" algn="tl">
                    <a:srgbClr val="000000">
                      <a:alpha val="43137"/>
                    </a:srgbClr>
                  </a:outerShdw>
                </a:effectLst>
              </a:rPr>
              <a:t>5. Centrálna fakturácia </a:t>
            </a:r>
          </a:p>
        </p:txBody>
      </p:sp>
      <p:sp>
        <p:nvSpPr>
          <p:cNvPr id="109571"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AD2D67-8C03-4516-B807-D94B3A6852D0}" type="slidenum">
              <a:rPr lang="sk-SK" altLang="sk-SK" sz="1200">
                <a:solidFill>
                  <a:srgbClr val="898989"/>
                </a:solidFill>
              </a:rPr>
              <a:pPr>
                <a:spcBef>
                  <a:spcPct val="0"/>
                </a:spcBef>
                <a:buFontTx/>
                <a:buNone/>
              </a:pPr>
              <a:t>43</a:t>
            </a:fld>
            <a:endParaRPr lang="sk-SK" altLang="sk-SK" sz="1200">
              <a:solidFill>
                <a:srgbClr val="898989"/>
              </a:solidFill>
            </a:endParaRPr>
          </a:p>
        </p:txBody>
      </p:sp>
      <p:sp>
        <p:nvSpPr>
          <p:cNvPr id="18436" name="Obdĺžnik 4"/>
          <p:cNvSpPr>
            <a:spLocks noChangeArrowheads="1"/>
          </p:cNvSpPr>
          <p:nvPr/>
        </p:nvSpPr>
        <p:spPr bwMode="auto">
          <a:xfrm>
            <a:off x="829056" y="1348800"/>
            <a:ext cx="10524744"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defRPr/>
            </a:pPr>
            <a:r>
              <a:rPr lang="sk-SK" altLang="sk-SK" sz="2800" dirty="0">
                <a:latin typeface="+mn-lt"/>
              </a:rPr>
              <a:t>OKTE, a.s. vykonáva prostredníctvom ISCF fakturáciu poplatkov súvisiacich s prevádzkou sústavy:</a:t>
            </a:r>
          </a:p>
          <a:p>
            <a:pPr marL="914400" lvl="1" indent="-514350">
              <a:spcBef>
                <a:spcPts val="0"/>
              </a:spcBef>
              <a:buFont typeface="Arial" panose="020B0604020202020204" pitchFamily="34" charset="0"/>
              <a:buChar char="•"/>
              <a:defRPr/>
            </a:pPr>
            <a:r>
              <a:rPr lang="sk-SK" sz="2400" dirty="0">
                <a:latin typeface="+mn-lt"/>
              </a:rPr>
              <a:t>tarifa za systémové služby (TSS),</a:t>
            </a:r>
          </a:p>
          <a:p>
            <a:pPr marL="914400" lvl="1" indent="-514350">
              <a:spcBef>
                <a:spcPts val="0"/>
              </a:spcBef>
              <a:buFont typeface="Arial" panose="020B0604020202020204" pitchFamily="34" charset="0"/>
              <a:buChar char="•"/>
              <a:defRPr/>
            </a:pPr>
            <a:r>
              <a:rPr lang="sk-SK" sz="2400" dirty="0">
                <a:latin typeface="+mn-lt"/>
              </a:rPr>
              <a:t>tarifa za prevádzkovanie systému (TPS)</a:t>
            </a:r>
          </a:p>
          <a:p>
            <a:pPr marL="400050" lvl="1" indent="0">
              <a:spcBef>
                <a:spcPts val="0"/>
              </a:spcBef>
              <a:buNone/>
              <a:defRPr/>
            </a:pPr>
            <a:endParaRPr lang="sk-SK" sz="2400" dirty="0">
              <a:latin typeface="+mn-lt"/>
            </a:endParaRPr>
          </a:p>
          <a:p>
            <a:pPr marL="0" lvl="1" indent="0" algn="just">
              <a:spcBef>
                <a:spcPts val="0"/>
              </a:spcBef>
              <a:buNone/>
              <a:defRPr/>
            </a:pPr>
            <a:r>
              <a:rPr lang="sk-SK" dirty="0">
                <a:latin typeface="+mn-lt"/>
              </a:rPr>
              <a:t>Výber poplatkov sa uskutočňuje v súlade s Vyhláškou ÚRSO č. 154/2024 Z. z., ktorou sa ustanovuje cenová regulácia v elektroenergetike a niektoré podmienky vykonávania regulovaných činností v elektroenergetike </a:t>
            </a:r>
          </a:p>
          <a:p>
            <a:pPr marL="0" lvl="1" indent="0" algn="ctr">
              <a:spcBef>
                <a:spcPts val="1200"/>
              </a:spcBef>
              <a:buNone/>
              <a:defRPr/>
            </a:pPr>
            <a:r>
              <a:rPr lang="sk-SK" altLang="sk-SK" sz="2400" dirty="0">
                <a:latin typeface="+mn-lt"/>
                <a:hlinkClick r:id="rId2"/>
              </a:rPr>
              <a:t>https://isom.okte.sk/</a:t>
            </a:r>
            <a:r>
              <a:rPr lang="sk-SK" altLang="sk-SK" sz="2400" dirty="0">
                <a:latin typeface="+mn-lt"/>
              </a:rPr>
              <a:t> </a:t>
            </a:r>
            <a:br>
              <a:rPr lang="sk-SK" altLang="sk-SK" sz="2200" dirty="0">
                <a:latin typeface="+mn-lt"/>
              </a:rPr>
            </a:br>
            <a:endParaRPr lang="sk-SK" altLang="sk-SK" sz="2200"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lipsa 35"/>
          <p:cNvSpPr/>
          <p:nvPr/>
        </p:nvSpPr>
        <p:spPr>
          <a:xfrm>
            <a:off x="7896226" y="1196975"/>
            <a:ext cx="2016125" cy="1295400"/>
          </a:xfrm>
          <a:prstGeom prst="ellipse">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sk-SK"/>
              <a:t>PPS</a:t>
            </a:r>
          </a:p>
        </p:txBody>
      </p:sp>
      <p:cxnSp>
        <p:nvCxnSpPr>
          <p:cNvPr id="37" name="Přímá spojovací šipka 36"/>
          <p:cNvCxnSpPr>
            <a:cxnSpLocks/>
            <a:endCxn id="33" idx="7"/>
          </p:cNvCxnSpPr>
          <p:nvPr/>
        </p:nvCxnSpPr>
        <p:spPr>
          <a:xfrm flipH="1">
            <a:off x="4928313" y="4078288"/>
            <a:ext cx="584179" cy="764382"/>
          </a:xfrm>
          <a:prstGeom prst="straightConnector1">
            <a:avLst/>
          </a:prstGeom>
          <a:ln w="38100">
            <a:solidFill>
              <a:srgbClr val="92D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flipH="1">
            <a:off x="4872039" y="4221163"/>
            <a:ext cx="719137" cy="1008062"/>
          </a:xfrm>
          <a:prstGeom prst="straightConnector1">
            <a:avLst/>
          </a:prstGeom>
          <a:ln w="3810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8975726" y="4510089"/>
            <a:ext cx="1368425" cy="503237"/>
          </a:xfrm>
          <a:prstGeom prst="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sk-SK" sz="1100"/>
              <a:t>Platba na základe TSS</a:t>
            </a:r>
          </a:p>
        </p:txBody>
      </p:sp>
      <p:sp>
        <p:nvSpPr>
          <p:cNvPr id="41" name="Obdélník 40"/>
          <p:cNvSpPr/>
          <p:nvPr/>
        </p:nvSpPr>
        <p:spPr>
          <a:xfrm>
            <a:off x="8975726" y="5229226"/>
            <a:ext cx="1368425" cy="504825"/>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sk-SK" sz="1100"/>
              <a:t>Platba na základe TPS</a:t>
            </a:r>
          </a:p>
        </p:txBody>
      </p:sp>
      <p:cxnSp>
        <p:nvCxnSpPr>
          <p:cNvPr id="60" name="Přímá spojovací šipka 59"/>
          <p:cNvCxnSpPr>
            <a:stCxn id="33" idx="1"/>
          </p:cNvCxnSpPr>
          <p:nvPr/>
        </p:nvCxnSpPr>
        <p:spPr>
          <a:xfrm flipH="1" flipV="1">
            <a:off x="2920105" y="4221163"/>
            <a:ext cx="582612" cy="622300"/>
          </a:xfrm>
          <a:prstGeom prst="straightConnector1">
            <a:avLst/>
          </a:prstGeom>
          <a:ln w="38100">
            <a:solidFill>
              <a:srgbClr val="92D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Přímá spojovací šipka 60"/>
          <p:cNvCxnSpPr>
            <a:cxnSpLocks/>
          </p:cNvCxnSpPr>
          <p:nvPr/>
        </p:nvCxnSpPr>
        <p:spPr>
          <a:xfrm flipH="1" flipV="1">
            <a:off x="3143250" y="4313653"/>
            <a:ext cx="431800" cy="458373"/>
          </a:xfrm>
          <a:prstGeom prst="straightConnector1">
            <a:avLst/>
          </a:prstGeom>
          <a:ln w="3810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3" name="Elipsa 32"/>
          <p:cNvSpPr/>
          <p:nvPr/>
        </p:nvSpPr>
        <p:spPr>
          <a:xfrm>
            <a:off x="3207443" y="4652963"/>
            <a:ext cx="2016125" cy="1295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sk-SK"/>
              <a:t>SZ - Subjekt zúčtovania</a:t>
            </a:r>
          </a:p>
        </p:txBody>
      </p:sp>
      <p:cxnSp>
        <p:nvCxnSpPr>
          <p:cNvPr id="74" name="Přímá spojovací šipka 73"/>
          <p:cNvCxnSpPr/>
          <p:nvPr/>
        </p:nvCxnSpPr>
        <p:spPr>
          <a:xfrm flipH="1">
            <a:off x="2855913" y="2349501"/>
            <a:ext cx="647700" cy="720725"/>
          </a:xfrm>
          <a:prstGeom prst="straightConnector1">
            <a:avLst/>
          </a:prstGeom>
          <a:ln w="38100">
            <a:solidFill>
              <a:srgbClr val="92D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Přímá spojovací šipka 74"/>
          <p:cNvCxnSpPr/>
          <p:nvPr/>
        </p:nvCxnSpPr>
        <p:spPr>
          <a:xfrm flipH="1">
            <a:off x="2927351" y="2420938"/>
            <a:ext cx="720725" cy="792162"/>
          </a:xfrm>
          <a:prstGeom prst="straightConnector1">
            <a:avLst/>
          </a:prstGeom>
          <a:ln w="3810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8" name="Přímá spojovací šipka 97"/>
          <p:cNvCxnSpPr>
            <a:stCxn id="33" idx="0"/>
            <a:endCxn id="32" idx="4"/>
          </p:cNvCxnSpPr>
          <p:nvPr/>
        </p:nvCxnSpPr>
        <p:spPr>
          <a:xfrm flipH="1" flipV="1">
            <a:off x="4151314" y="2493963"/>
            <a:ext cx="64192" cy="2159000"/>
          </a:xfrm>
          <a:prstGeom prst="straightConnector1">
            <a:avLst/>
          </a:prstGeom>
          <a:ln w="38100">
            <a:solidFill>
              <a:srgbClr val="92D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Přímá spojovací šipka 98"/>
          <p:cNvCxnSpPr/>
          <p:nvPr/>
        </p:nvCxnSpPr>
        <p:spPr>
          <a:xfrm flipV="1">
            <a:off x="4295775" y="2205038"/>
            <a:ext cx="0" cy="2449512"/>
          </a:xfrm>
          <a:prstGeom prst="straightConnector1">
            <a:avLst/>
          </a:prstGeom>
          <a:ln w="3810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16" name="Přímá spojovací šipka 115"/>
          <p:cNvCxnSpPr>
            <a:cxnSpLocks/>
            <a:stCxn id="36" idx="3"/>
          </p:cNvCxnSpPr>
          <p:nvPr/>
        </p:nvCxnSpPr>
        <p:spPr>
          <a:xfrm flipH="1">
            <a:off x="6808238" y="2302668"/>
            <a:ext cx="1383243" cy="894560"/>
          </a:xfrm>
          <a:prstGeom prst="straightConnector1">
            <a:avLst/>
          </a:prstGeom>
          <a:ln w="38100">
            <a:solidFill>
              <a:srgbClr val="92D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1" name="Elipsa 30"/>
          <p:cNvSpPr/>
          <p:nvPr/>
        </p:nvSpPr>
        <p:spPr>
          <a:xfrm>
            <a:off x="5237748" y="3064043"/>
            <a:ext cx="2009191" cy="1301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k-SK"/>
              <a:t>OKTE</a:t>
            </a:r>
          </a:p>
        </p:txBody>
      </p:sp>
      <p:sp>
        <p:nvSpPr>
          <p:cNvPr id="28" name="Elipsa 27"/>
          <p:cNvSpPr/>
          <p:nvPr/>
        </p:nvSpPr>
        <p:spPr>
          <a:xfrm>
            <a:off x="1992314" y="3070225"/>
            <a:ext cx="1800225" cy="1295400"/>
          </a:xfrm>
          <a:prstGeom prst="ellipse">
            <a:avLst/>
          </a:prstGeom>
          <a:solidFill>
            <a:srgbClr val="A4448D"/>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sk-SK"/>
              <a:t>Užívateľ OOM, ktorý nie je SZ</a:t>
            </a:r>
          </a:p>
        </p:txBody>
      </p:sp>
      <p:sp>
        <p:nvSpPr>
          <p:cNvPr id="32" name="Elipsa 31"/>
          <p:cNvSpPr/>
          <p:nvPr/>
        </p:nvSpPr>
        <p:spPr>
          <a:xfrm>
            <a:off x="3143251" y="1196975"/>
            <a:ext cx="2016125" cy="1296988"/>
          </a:xfrm>
          <a:prstGeom prst="ellipse">
            <a:avLst/>
          </a:prstGeom>
          <a:solidFill>
            <a:srgbClr val="3A8976"/>
          </a:solidFill>
          <a:ln>
            <a:solidFill>
              <a:schemeClr val="tx1">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sk-SK"/>
              <a:t>Dodávateľ, ktorý nie je SZ</a:t>
            </a:r>
          </a:p>
        </p:txBody>
      </p:sp>
      <p:sp>
        <p:nvSpPr>
          <p:cNvPr id="77847" name="Zástupný symbol čísla snímky 3"/>
          <p:cNvSpPr txBox="1">
            <a:spLocks noGrp="1"/>
          </p:cNvSpPr>
          <p:nvPr/>
        </p:nvSpPr>
        <p:spPr bwMode="auto">
          <a:xfrm>
            <a:off x="9840914" y="6356351"/>
            <a:ext cx="3698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fld id="{1EF9D2C8-8CCA-4561-9112-5CDF21177A8B}" type="slidenum">
              <a:rPr lang="sk-SK" altLang="sk-SK" sz="1200">
                <a:solidFill>
                  <a:srgbClr val="898989"/>
                </a:solidFill>
                <a:latin typeface="+mn-lt"/>
              </a:rPr>
              <a:pPr algn="r" eaLnBrk="1" hangingPunct="1">
                <a:spcBef>
                  <a:spcPct val="0"/>
                </a:spcBef>
                <a:buFontTx/>
                <a:buNone/>
                <a:defRPr/>
              </a:pPr>
              <a:t>44</a:t>
            </a:fld>
            <a:endParaRPr lang="sk-SK" altLang="sk-SK" sz="1200">
              <a:solidFill>
                <a:srgbClr val="898989"/>
              </a:solidFill>
              <a:latin typeface="+mn-lt"/>
            </a:endParaRPr>
          </a:p>
        </p:txBody>
      </p:sp>
      <p:sp>
        <p:nvSpPr>
          <p:cNvPr id="20504" name="Nadpis 1"/>
          <p:cNvSpPr txBox="1">
            <a:spLocks/>
          </p:cNvSpPr>
          <p:nvPr/>
        </p:nvSpPr>
        <p:spPr bwMode="auto">
          <a:xfrm>
            <a:off x="937439" y="127001"/>
            <a:ext cx="7853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k-SK" altLang="sk-SK" sz="4000" b="1">
                <a:solidFill>
                  <a:srgbClr val="265787"/>
                </a:solidFill>
                <a:effectLst>
                  <a:outerShdw blurRad="38100" dist="38100" dir="2700000" algn="tl">
                    <a:srgbClr val="000000">
                      <a:alpha val="43137"/>
                    </a:srgbClr>
                  </a:outerShdw>
                </a:effectLst>
                <a:latin typeface="+mj-lt"/>
                <a:ea typeface="+mj-ea"/>
                <a:cs typeface="+mj-cs"/>
              </a:rPr>
              <a:t>Model centrálnej fakturácie TPS a TSS</a:t>
            </a:r>
          </a:p>
        </p:txBody>
      </p:sp>
      <p:sp>
        <p:nvSpPr>
          <p:cNvPr id="2" name="Elipsa 30">
            <a:extLst>
              <a:ext uri="{FF2B5EF4-FFF2-40B4-BE49-F238E27FC236}">
                <a16:creationId xmlns:a16="http://schemas.microsoft.com/office/drawing/2014/main" id="{21B4AB8A-FAC4-AE8E-840A-48B962806802}"/>
              </a:ext>
            </a:extLst>
          </p:cNvPr>
          <p:cNvSpPr/>
          <p:nvPr/>
        </p:nvSpPr>
        <p:spPr>
          <a:xfrm>
            <a:off x="7896226" y="3052035"/>
            <a:ext cx="2009191" cy="13015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k-SK"/>
              <a:t>Výrobcovia OZE a VÚKVET</a:t>
            </a:r>
          </a:p>
        </p:txBody>
      </p:sp>
      <p:cxnSp>
        <p:nvCxnSpPr>
          <p:cNvPr id="3" name="Přímá spojovací šipka 112">
            <a:extLst>
              <a:ext uri="{FF2B5EF4-FFF2-40B4-BE49-F238E27FC236}">
                <a16:creationId xmlns:a16="http://schemas.microsoft.com/office/drawing/2014/main" id="{8B718ECB-531D-DDA3-C5BE-C0CF088CA9C9}"/>
              </a:ext>
            </a:extLst>
          </p:cNvPr>
          <p:cNvCxnSpPr>
            <a:cxnSpLocks/>
            <a:stCxn id="2" idx="2"/>
            <a:endCxn id="31" idx="6"/>
          </p:cNvCxnSpPr>
          <p:nvPr/>
        </p:nvCxnSpPr>
        <p:spPr>
          <a:xfrm flipH="1">
            <a:off x="7246939" y="3702827"/>
            <a:ext cx="649287" cy="12008"/>
          </a:xfrm>
          <a:prstGeom prst="straightConnector1">
            <a:avLst/>
          </a:prstGeom>
          <a:ln w="3810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 name="Elipsa 30">
            <a:extLst>
              <a:ext uri="{FF2B5EF4-FFF2-40B4-BE49-F238E27FC236}">
                <a16:creationId xmlns:a16="http://schemas.microsoft.com/office/drawing/2014/main" id="{5025284B-240A-1FBE-E67C-74A570CF4E3A}"/>
              </a:ext>
            </a:extLst>
          </p:cNvPr>
          <p:cNvSpPr/>
          <p:nvPr/>
        </p:nvSpPr>
        <p:spPr>
          <a:xfrm>
            <a:off x="6592890" y="4646780"/>
            <a:ext cx="2009191" cy="130158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k-SK"/>
              <a:t>Povinný výkupca</a:t>
            </a:r>
          </a:p>
        </p:txBody>
      </p:sp>
      <p:cxnSp>
        <p:nvCxnSpPr>
          <p:cNvPr id="5" name="Přímá spojovací šipka 60">
            <a:extLst>
              <a:ext uri="{FF2B5EF4-FFF2-40B4-BE49-F238E27FC236}">
                <a16:creationId xmlns:a16="http://schemas.microsoft.com/office/drawing/2014/main" id="{8D5C9B35-7A4D-A51E-BDCB-FBCDC7483617}"/>
              </a:ext>
            </a:extLst>
          </p:cNvPr>
          <p:cNvCxnSpPr>
            <a:cxnSpLocks/>
          </p:cNvCxnSpPr>
          <p:nvPr/>
        </p:nvCxnSpPr>
        <p:spPr>
          <a:xfrm flipH="1" flipV="1">
            <a:off x="6657996" y="4303126"/>
            <a:ext cx="409555" cy="458581"/>
          </a:xfrm>
          <a:prstGeom prst="straightConnector1">
            <a:avLst/>
          </a:prstGeom>
          <a:ln w="3810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8765" y="384931"/>
            <a:ext cx="8207375" cy="1125538"/>
          </a:xfrm>
        </p:spPr>
        <p:txBody>
          <a:bodyPr>
            <a:noAutofit/>
          </a:bodyPr>
          <a:lstStyle/>
          <a:p>
            <a:pPr algn="l" eaLnBrk="1" hangingPunct="1">
              <a:defRPr/>
            </a:pPr>
            <a:r>
              <a:rPr lang="sk-SK" altLang="sk-SK" sz="4000" b="1">
                <a:solidFill>
                  <a:srgbClr val="265787"/>
                </a:solidFill>
                <a:effectLst>
                  <a:outerShdw blurRad="38100" dist="38100" dir="2700000" algn="tl">
                    <a:srgbClr val="C0C0C0"/>
                  </a:outerShdw>
                </a:effectLst>
              </a:rPr>
              <a:t>Schéma generovania podkladov a zostáv v rámci centrálnej fakturácie</a:t>
            </a:r>
            <a:endParaRPr lang="sk-SK" altLang="sk-SK" sz="4000"/>
          </a:p>
        </p:txBody>
      </p:sp>
      <p:sp>
        <p:nvSpPr>
          <p:cNvPr id="82947" name="Zástupný symbol čísla snímky 3"/>
          <p:cNvSpPr>
            <a:spLocks noGrp="1"/>
          </p:cNvSpPr>
          <p:nvPr>
            <p:ph type="sldNum" sz="quarter" idx="12"/>
          </p:nvPr>
        </p:nvSpPr>
        <p:spPr bwMode="auto">
          <a:xfrm>
            <a:off x="7950876" y="7142414"/>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D95B23BA-161C-4A4C-A634-045081DCDBFC}" type="slidenum">
              <a:rPr lang="sk-SK" altLang="sk-SK" sz="1200">
                <a:solidFill>
                  <a:srgbClr val="898989"/>
                </a:solidFill>
                <a:latin typeface="+mn-lt"/>
              </a:rPr>
              <a:pPr>
                <a:spcBef>
                  <a:spcPct val="0"/>
                </a:spcBef>
                <a:buFontTx/>
                <a:buNone/>
                <a:defRPr/>
              </a:pPr>
              <a:t>45</a:t>
            </a:fld>
            <a:endParaRPr lang="sk-SK" altLang="sk-SK" sz="1200">
              <a:solidFill>
                <a:srgbClr val="898989"/>
              </a:solidFill>
              <a:latin typeface="+mn-lt"/>
            </a:endParaRPr>
          </a:p>
        </p:txBody>
      </p:sp>
      <p:grpSp>
        <p:nvGrpSpPr>
          <p:cNvPr id="116741" name="Skupina 1"/>
          <p:cNvGrpSpPr>
            <a:grpSpLocks/>
          </p:cNvGrpSpPr>
          <p:nvPr/>
        </p:nvGrpSpPr>
        <p:grpSpPr bwMode="auto">
          <a:xfrm rot="-5400000">
            <a:off x="4575649" y="-1035278"/>
            <a:ext cx="3256809" cy="8928100"/>
            <a:chOff x="3396" y="768"/>
            <a:chExt cx="7030" cy="12642"/>
          </a:xfrm>
        </p:grpSpPr>
        <p:sp>
          <p:nvSpPr>
            <p:cNvPr id="82962" name="AutoShape 8"/>
            <p:cNvSpPr>
              <a:spLocks noChangeArrowheads="1"/>
            </p:cNvSpPr>
            <p:nvPr/>
          </p:nvSpPr>
          <p:spPr bwMode="auto">
            <a:xfrm>
              <a:off x="3396" y="768"/>
              <a:ext cx="7030" cy="12642"/>
            </a:xfrm>
            <a:prstGeom prst="roundRect">
              <a:avLst>
                <a:gd name="adj" fmla="val 9292"/>
              </a:avLst>
            </a:prstGeom>
            <a:solidFill>
              <a:srgbClr val="FFFFFF"/>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grpSp>
          <p:nvGrpSpPr>
            <p:cNvPr id="116755" name="Group 9"/>
            <p:cNvGrpSpPr>
              <a:grpSpLocks/>
            </p:cNvGrpSpPr>
            <p:nvPr/>
          </p:nvGrpSpPr>
          <p:grpSpPr bwMode="auto">
            <a:xfrm>
              <a:off x="4424" y="871"/>
              <a:ext cx="5374" cy="12026"/>
              <a:chOff x="4424" y="871"/>
              <a:chExt cx="5374" cy="12026"/>
            </a:xfrm>
          </p:grpSpPr>
          <p:grpSp>
            <p:nvGrpSpPr>
              <p:cNvPr id="116757" name="Group 13"/>
              <p:cNvGrpSpPr>
                <a:grpSpLocks/>
              </p:cNvGrpSpPr>
              <p:nvPr/>
            </p:nvGrpSpPr>
            <p:grpSpPr bwMode="auto">
              <a:xfrm>
                <a:off x="5444" y="871"/>
                <a:ext cx="352" cy="1119"/>
                <a:chOff x="5444" y="871"/>
                <a:chExt cx="352" cy="1119"/>
              </a:xfrm>
            </p:grpSpPr>
            <p:sp>
              <p:nvSpPr>
                <p:cNvPr id="83022" name="AutoShape 14"/>
                <p:cNvSpPr>
                  <a:spLocks noChangeArrowheads="1"/>
                </p:cNvSpPr>
                <p:nvPr/>
              </p:nvSpPr>
              <p:spPr bwMode="auto">
                <a:xfrm>
                  <a:off x="5496" y="871"/>
                  <a:ext cx="278" cy="1119"/>
                </a:xfrm>
                <a:prstGeom prst="downArrow">
                  <a:avLst>
                    <a:gd name="adj1" fmla="val 22185"/>
                    <a:gd name="adj2" fmla="val 169093"/>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3023" name="Rectangle 15"/>
                <p:cNvSpPr>
                  <a:spLocks noChangeArrowheads="1"/>
                </p:cNvSpPr>
                <p:nvPr/>
              </p:nvSpPr>
              <p:spPr bwMode="auto">
                <a:xfrm rot="5400000">
                  <a:off x="5338" y="1040"/>
                  <a:ext cx="564" cy="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cs-CZ" altLang="sk-SK" sz="1600" b="1">
                      <a:solidFill>
                        <a:srgbClr val="808080"/>
                      </a:solidFill>
                      <a:latin typeface="+mn-lt"/>
                      <a:cs typeface="Times New Roman" panose="02020603050405020304" pitchFamily="18" charset="0"/>
                    </a:rPr>
                    <a:t>M-2</a:t>
                  </a:r>
                  <a:endParaRPr lang="cs-CZ" altLang="sk-SK" sz="1800">
                    <a:latin typeface="+mn-lt"/>
                  </a:endParaRPr>
                </a:p>
              </p:txBody>
            </p:sp>
          </p:grpSp>
          <p:grpSp>
            <p:nvGrpSpPr>
              <p:cNvPr id="116758" name="Group 16"/>
              <p:cNvGrpSpPr>
                <a:grpSpLocks/>
              </p:cNvGrpSpPr>
              <p:nvPr/>
            </p:nvGrpSpPr>
            <p:grpSpPr bwMode="auto">
              <a:xfrm>
                <a:off x="4657" y="1716"/>
                <a:ext cx="5090" cy="1717"/>
                <a:chOff x="4651" y="1221"/>
                <a:chExt cx="5090" cy="1717"/>
              </a:xfrm>
            </p:grpSpPr>
            <p:sp>
              <p:nvSpPr>
                <p:cNvPr id="83017" name="AutoShape 17"/>
                <p:cNvSpPr>
                  <a:spLocks noChangeArrowheads="1"/>
                </p:cNvSpPr>
                <p:nvPr/>
              </p:nvSpPr>
              <p:spPr bwMode="auto">
                <a:xfrm>
                  <a:off x="5448" y="1511"/>
                  <a:ext cx="271" cy="1427"/>
                </a:xfrm>
                <a:prstGeom prst="downArrow">
                  <a:avLst>
                    <a:gd name="adj1" fmla="val 22222"/>
                    <a:gd name="adj2" fmla="val 16556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3018" name="AutoShape 18"/>
                <p:cNvSpPr>
                  <a:spLocks noChangeArrowheads="1"/>
                </p:cNvSpPr>
                <p:nvPr/>
              </p:nvSpPr>
              <p:spPr bwMode="auto">
                <a:xfrm rot="10800000">
                  <a:off x="6135" y="1664"/>
                  <a:ext cx="3606" cy="196"/>
                </a:xfrm>
                <a:prstGeom prst="rightArrow">
                  <a:avLst>
                    <a:gd name="adj1" fmla="val 11222"/>
                    <a:gd name="adj2" fmla="val 21958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3019" name="Rectangle 19"/>
                <p:cNvSpPr>
                  <a:spLocks noChangeArrowheads="1"/>
                </p:cNvSpPr>
                <p:nvPr/>
              </p:nvSpPr>
              <p:spPr bwMode="auto">
                <a:xfrm>
                  <a:off x="6397" y="1221"/>
                  <a:ext cx="2996"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Clr>
                      <a:srgbClr val="002060"/>
                    </a:buClr>
                    <a:buFont typeface="Symbol" panose="05050102010706020507" pitchFamily="18" charset="2"/>
                    <a:buChar char="·"/>
                    <a:defRPr/>
                  </a:pPr>
                  <a:r>
                    <a:rPr lang="sk-SK" altLang="sk-SK" sz="1000">
                      <a:solidFill>
                        <a:srgbClr val="002060"/>
                      </a:solidFill>
                      <a:latin typeface="+mn-lt"/>
                      <a:cs typeface="Times New Roman" panose="02020603050405020304" pitchFamily="18" charset="0"/>
                    </a:rPr>
                    <a:t>Nahlásenie údajov za M-2</a:t>
                  </a:r>
                  <a:endParaRPr lang="cs-CZ" altLang="sk-SK" sz="1800">
                    <a:latin typeface="+mn-lt"/>
                  </a:endParaRPr>
                </a:p>
              </p:txBody>
            </p:sp>
            <p:sp>
              <p:nvSpPr>
                <p:cNvPr id="83020" name="Rectangle 20"/>
                <p:cNvSpPr>
                  <a:spLocks noChangeArrowheads="1"/>
                </p:cNvSpPr>
                <p:nvPr/>
              </p:nvSpPr>
              <p:spPr bwMode="auto">
                <a:xfrm rot="5400000">
                  <a:off x="5405" y="1973"/>
                  <a:ext cx="566" cy="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cs-CZ" altLang="sk-SK" sz="1600" b="1">
                      <a:solidFill>
                        <a:srgbClr val="7030A0"/>
                      </a:solidFill>
                      <a:latin typeface="+mn-lt"/>
                      <a:cs typeface="Times New Roman" panose="02020603050405020304" pitchFamily="18" charset="0"/>
                    </a:rPr>
                    <a:t>M-1</a:t>
                  </a:r>
                  <a:endParaRPr lang="cs-CZ" altLang="sk-SK" sz="1800">
                    <a:latin typeface="+mn-lt"/>
                  </a:endParaRPr>
                </a:p>
              </p:txBody>
            </p:sp>
            <p:sp>
              <p:nvSpPr>
                <p:cNvPr id="83021" name="Rectangle 21"/>
                <p:cNvSpPr>
                  <a:spLocks noChangeArrowheads="1"/>
                </p:cNvSpPr>
                <p:nvPr/>
              </p:nvSpPr>
              <p:spPr bwMode="auto">
                <a:xfrm>
                  <a:off x="4651" y="1635"/>
                  <a:ext cx="1393" cy="3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sk-SK" altLang="sk-SK" sz="1000">
                      <a:solidFill>
                        <a:srgbClr val="7030A0"/>
                      </a:solidFill>
                      <a:latin typeface="+mn-lt"/>
                      <a:cs typeface="Times New Roman" panose="02020603050405020304" pitchFamily="18" charset="0"/>
                    </a:rPr>
                    <a:t>5.prac.deň</a:t>
                  </a:r>
                  <a:endParaRPr lang="cs-CZ" altLang="sk-SK" sz="1800">
                    <a:latin typeface="+mn-lt"/>
                  </a:endParaRPr>
                </a:p>
              </p:txBody>
            </p:sp>
          </p:grpSp>
          <p:grpSp>
            <p:nvGrpSpPr>
              <p:cNvPr id="116759" name="Group 22"/>
              <p:cNvGrpSpPr>
                <a:grpSpLocks/>
              </p:cNvGrpSpPr>
              <p:nvPr/>
            </p:nvGrpSpPr>
            <p:grpSpPr bwMode="auto">
              <a:xfrm>
                <a:off x="4424" y="3417"/>
                <a:ext cx="5335" cy="2356"/>
                <a:chOff x="4424" y="3417"/>
                <a:chExt cx="5335" cy="2356"/>
              </a:xfrm>
            </p:grpSpPr>
            <p:grpSp>
              <p:nvGrpSpPr>
                <p:cNvPr id="116794" name="Group 23"/>
                <p:cNvGrpSpPr>
                  <a:grpSpLocks/>
                </p:cNvGrpSpPr>
                <p:nvPr/>
              </p:nvGrpSpPr>
              <p:grpSpPr bwMode="auto">
                <a:xfrm>
                  <a:off x="4424" y="3417"/>
                  <a:ext cx="5335" cy="214"/>
                  <a:chOff x="4424" y="3386"/>
                  <a:chExt cx="5335" cy="214"/>
                </a:xfrm>
              </p:grpSpPr>
              <p:sp>
                <p:nvSpPr>
                  <p:cNvPr id="83015" name="AutoShape 24"/>
                  <p:cNvSpPr>
                    <a:spLocks noChangeArrowheads="1"/>
                  </p:cNvSpPr>
                  <p:nvPr/>
                </p:nvSpPr>
                <p:spPr bwMode="auto">
                  <a:xfrm rot="10800000">
                    <a:off x="6155" y="3386"/>
                    <a:ext cx="3604" cy="214"/>
                  </a:xfrm>
                  <a:prstGeom prst="rightArrow">
                    <a:avLst>
                      <a:gd name="adj1" fmla="val 11222"/>
                      <a:gd name="adj2" fmla="val 201946"/>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3016" name="Rectangle 26"/>
                  <p:cNvSpPr>
                    <a:spLocks noChangeArrowheads="1"/>
                  </p:cNvSpPr>
                  <p:nvPr/>
                </p:nvSpPr>
                <p:spPr bwMode="auto">
                  <a:xfrm>
                    <a:off x="4424" y="3399"/>
                    <a:ext cx="1759" cy="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None/>
                      <a:defRPr/>
                    </a:pPr>
                    <a:r>
                      <a:rPr lang="sk-SK" altLang="sk-SK" sz="1000">
                        <a:solidFill>
                          <a:srgbClr val="7030A0"/>
                        </a:solidFill>
                        <a:latin typeface="+mn-lt"/>
                        <a:cs typeface="Times New Roman" panose="02020603050405020304" pitchFamily="18" charset="0"/>
                      </a:rPr>
                      <a:t>posledný deň</a:t>
                    </a:r>
                    <a:endParaRPr lang="cs-CZ" altLang="sk-SK" sz="1800">
                      <a:latin typeface="+mn-lt"/>
                    </a:endParaRPr>
                  </a:p>
                </p:txBody>
              </p:sp>
            </p:grpSp>
            <p:sp>
              <p:nvSpPr>
                <p:cNvPr id="83003" name="AutoShape 27"/>
                <p:cNvSpPr>
                  <a:spLocks noChangeArrowheads="1"/>
                </p:cNvSpPr>
                <p:nvPr/>
              </p:nvSpPr>
              <p:spPr bwMode="auto">
                <a:xfrm>
                  <a:off x="5496" y="3638"/>
                  <a:ext cx="278" cy="2135"/>
                </a:xfrm>
                <a:prstGeom prst="downArrow">
                  <a:avLst>
                    <a:gd name="adj1" fmla="val 22306"/>
                    <a:gd name="adj2" fmla="val 170868"/>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3004" name="Rectangle 28"/>
                <p:cNvSpPr>
                  <a:spLocks noChangeArrowheads="1"/>
                </p:cNvSpPr>
                <p:nvPr/>
              </p:nvSpPr>
              <p:spPr bwMode="auto">
                <a:xfrm rot="5400000">
                  <a:off x="5296" y="4813"/>
                  <a:ext cx="566" cy="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cs-CZ" altLang="sk-SK" sz="1600" b="1">
                      <a:solidFill>
                        <a:srgbClr val="002060"/>
                      </a:solidFill>
                      <a:latin typeface="+mn-lt"/>
                      <a:cs typeface="Times New Roman" panose="02020603050405020304" pitchFamily="18" charset="0"/>
                    </a:rPr>
                    <a:t>M</a:t>
                  </a:r>
                  <a:endParaRPr lang="cs-CZ" altLang="sk-SK" sz="1800">
                    <a:latin typeface="+mn-lt"/>
                  </a:endParaRPr>
                </a:p>
              </p:txBody>
            </p:sp>
          </p:grpSp>
          <p:grpSp>
            <p:nvGrpSpPr>
              <p:cNvPr id="116760" name="Group 41"/>
              <p:cNvGrpSpPr>
                <a:grpSpLocks/>
              </p:cNvGrpSpPr>
              <p:nvPr/>
            </p:nvGrpSpPr>
            <p:grpSpPr bwMode="auto">
              <a:xfrm>
                <a:off x="4813" y="5455"/>
                <a:ext cx="4946" cy="3521"/>
                <a:chOff x="4813" y="5455"/>
                <a:chExt cx="4946" cy="3521"/>
              </a:xfrm>
            </p:grpSpPr>
            <p:sp>
              <p:nvSpPr>
                <p:cNvPr id="82986" name="AutoShape 42"/>
                <p:cNvSpPr>
                  <a:spLocks noChangeArrowheads="1"/>
                </p:cNvSpPr>
                <p:nvPr/>
              </p:nvSpPr>
              <p:spPr bwMode="auto">
                <a:xfrm>
                  <a:off x="5447" y="5818"/>
                  <a:ext cx="280" cy="3158"/>
                </a:xfrm>
                <a:prstGeom prst="downArrow">
                  <a:avLst>
                    <a:gd name="adj1" fmla="val 22417"/>
                    <a:gd name="adj2" fmla="val 18788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2987" name="Rectangle 43"/>
                <p:cNvSpPr>
                  <a:spLocks noChangeArrowheads="1"/>
                </p:cNvSpPr>
                <p:nvPr/>
              </p:nvSpPr>
              <p:spPr bwMode="auto">
                <a:xfrm rot="5400000">
                  <a:off x="5298" y="6700"/>
                  <a:ext cx="564" cy="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cs-CZ" altLang="sk-SK" sz="1600" b="1">
                      <a:solidFill>
                        <a:srgbClr val="00B050"/>
                      </a:solidFill>
                      <a:latin typeface="+mn-lt"/>
                      <a:cs typeface="Times New Roman" panose="02020603050405020304" pitchFamily="18" charset="0"/>
                    </a:rPr>
                    <a:t>M+1</a:t>
                  </a:r>
                  <a:endParaRPr lang="cs-CZ" altLang="sk-SK" sz="1800">
                    <a:latin typeface="+mn-lt"/>
                  </a:endParaRPr>
                </a:p>
              </p:txBody>
            </p:sp>
            <p:grpSp>
              <p:nvGrpSpPr>
                <p:cNvPr id="116780" name="Group 44"/>
                <p:cNvGrpSpPr>
                  <a:grpSpLocks/>
                </p:cNvGrpSpPr>
                <p:nvPr/>
              </p:nvGrpSpPr>
              <p:grpSpPr bwMode="auto">
                <a:xfrm>
                  <a:off x="4813" y="5455"/>
                  <a:ext cx="4946" cy="679"/>
                  <a:chOff x="4813" y="6082"/>
                  <a:chExt cx="4946" cy="679"/>
                </a:xfrm>
              </p:grpSpPr>
              <p:sp>
                <p:nvSpPr>
                  <p:cNvPr id="82999" name="Rectangle 45"/>
                  <p:cNvSpPr>
                    <a:spLocks noChangeArrowheads="1"/>
                  </p:cNvSpPr>
                  <p:nvPr/>
                </p:nvSpPr>
                <p:spPr bwMode="auto">
                  <a:xfrm>
                    <a:off x="4813" y="6517"/>
                    <a:ext cx="1281"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sk-SK" altLang="sk-SK" sz="1000" dirty="0">
                        <a:solidFill>
                          <a:srgbClr val="00B050"/>
                        </a:solidFill>
                        <a:latin typeface="+mn-lt"/>
                        <a:cs typeface="Times New Roman" panose="02020603050405020304" pitchFamily="18" charset="0"/>
                      </a:rPr>
                      <a:t>4.prac.deň</a:t>
                    </a:r>
                    <a:endParaRPr lang="cs-CZ" altLang="sk-SK" sz="1800" dirty="0">
                      <a:latin typeface="+mn-lt"/>
                    </a:endParaRPr>
                  </a:p>
                </p:txBody>
              </p:sp>
              <p:sp>
                <p:nvSpPr>
                  <p:cNvPr id="83000" name="AutoShape 46"/>
                  <p:cNvSpPr>
                    <a:spLocks noChangeArrowheads="1"/>
                  </p:cNvSpPr>
                  <p:nvPr/>
                </p:nvSpPr>
                <p:spPr bwMode="auto">
                  <a:xfrm rot="10800000">
                    <a:off x="6155" y="6565"/>
                    <a:ext cx="3604" cy="196"/>
                  </a:xfrm>
                  <a:prstGeom prst="rightArrow">
                    <a:avLst>
                      <a:gd name="adj1" fmla="val 11222"/>
                      <a:gd name="adj2" fmla="val 21958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3001" name="Rectangle 47"/>
                  <p:cNvSpPr>
                    <a:spLocks noChangeArrowheads="1"/>
                  </p:cNvSpPr>
                  <p:nvPr/>
                </p:nvSpPr>
                <p:spPr bwMode="auto">
                  <a:xfrm>
                    <a:off x="6305" y="6082"/>
                    <a:ext cx="2994"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Clr>
                        <a:srgbClr val="002060"/>
                      </a:buClr>
                      <a:buFont typeface="Symbol" panose="05050102010706020507" pitchFamily="18" charset="2"/>
                      <a:buChar char="·"/>
                      <a:defRPr/>
                    </a:pPr>
                    <a:r>
                      <a:rPr lang="sk-SK" altLang="sk-SK" sz="1000">
                        <a:solidFill>
                          <a:srgbClr val="002060"/>
                        </a:solidFill>
                        <a:latin typeface="+mn-lt"/>
                        <a:cs typeface="Times New Roman" panose="02020603050405020304" pitchFamily="18" charset="0"/>
                      </a:rPr>
                      <a:t>Nahlásenie údajov za M</a:t>
                    </a:r>
                    <a:endParaRPr lang="cs-CZ" altLang="sk-SK" sz="1800">
                      <a:latin typeface="+mn-lt"/>
                    </a:endParaRPr>
                  </a:p>
                </p:txBody>
              </p:sp>
            </p:grpSp>
            <p:sp>
              <p:nvSpPr>
                <p:cNvPr id="82989" name="Rectangle 51"/>
                <p:cNvSpPr>
                  <a:spLocks noChangeArrowheads="1"/>
                </p:cNvSpPr>
                <p:nvPr/>
              </p:nvSpPr>
              <p:spPr bwMode="auto">
                <a:xfrm>
                  <a:off x="4840" y="6165"/>
                  <a:ext cx="1202" cy="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sk-SK" altLang="sk-SK" sz="1000" dirty="0">
                      <a:solidFill>
                        <a:srgbClr val="00B050"/>
                      </a:solidFill>
                      <a:latin typeface="+mn-lt"/>
                      <a:cs typeface="Times New Roman" panose="02020603050405020304" pitchFamily="18" charset="0"/>
                    </a:rPr>
                    <a:t>5.prac.deň</a:t>
                  </a:r>
                  <a:endParaRPr lang="cs-CZ" altLang="sk-SK" sz="1800" dirty="0">
                    <a:latin typeface="+mn-lt"/>
                  </a:endParaRPr>
                </a:p>
              </p:txBody>
            </p:sp>
            <p:grpSp>
              <p:nvGrpSpPr>
                <p:cNvPr id="116783" name="Group 59"/>
                <p:cNvGrpSpPr>
                  <a:grpSpLocks/>
                </p:cNvGrpSpPr>
                <p:nvPr/>
              </p:nvGrpSpPr>
              <p:grpSpPr bwMode="auto">
                <a:xfrm>
                  <a:off x="4840" y="7385"/>
                  <a:ext cx="4573" cy="753"/>
                  <a:chOff x="4840" y="6848"/>
                  <a:chExt cx="4573" cy="753"/>
                </a:xfrm>
              </p:grpSpPr>
              <p:sp>
                <p:nvSpPr>
                  <p:cNvPr id="82992" name="Rectangle 60"/>
                  <p:cNvSpPr>
                    <a:spLocks noChangeArrowheads="1"/>
                  </p:cNvSpPr>
                  <p:nvPr/>
                </p:nvSpPr>
                <p:spPr bwMode="auto">
                  <a:xfrm>
                    <a:off x="4840" y="6848"/>
                    <a:ext cx="1347" cy="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sk-SK" altLang="sk-SK" sz="1000">
                        <a:solidFill>
                          <a:srgbClr val="00B050"/>
                        </a:solidFill>
                        <a:latin typeface="+mn-lt"/>
                        <a:cs typeface="Times New Roman" panose="02020603050405020304" pitchFamily="18" charset="0"/>
                      </a:rPr>
                      <a:t>do 15.dňa</a:t>
                    </a:r>
                    <a:endParaRPr lang="cs-CZ" altLang="sk-SK" sz="1800">
                      <a:latin typeface="+mn-lt"/>
                    </a:endParaRPr>
                  </a:p>
                </p:txBody>
              </p:sp>
              <p:sp>
                <p:nvSpPr>
                  <p:cNvPr id="20616" name="Rectangle 62"/>
                  <p:cNvSpPr>
                    <a:spLocks noChangeArrowheads="1"/>
                  </p:cNvSpPr>
                  <p:nvPr/>
                </p:nvSpPr>
                <p:spPr bwMode="auto">
                  <a:xfrm>
                    <a:off x="6203" y="7142"/>
                    <a:ext cx="3210" cy="459"/>
                  </a:xfrm>
                  <a:prstGeom prst="rect">
                    <a:avLst/>
                  </a:prstGeom>
                  <a:noFill/>
                  <a:ln w="9525">
                    <a:noFill/>
                    <a:miter lim="800000"/>
                    <a:headEnd/>
                    <a:tailEnd/>
                  </a:ln>
                </p:spPr>
                <p:txBody>
                  <a:bodyPr lIns="0" rIns="0" anchor="ctr"/>
                  <a:lstStyle/>
                  <a:p>
                    <a:pPr lvl="1" algn="ctr" eaLnBrk="1" hangingPunct="1">
                      <a:buClr>
                        <a:srgbClr val="632423"/>
                      </a:buClr>
                      <a:buFont typeface="Symbol" pitchFamily="18" charset="2"/>
                      <a:buChar char="·"/>
                      <a:defRPr/>
                    </a:pPr>
                    <a:r>
                      <a:rPr lang="sk-SK" sz="1000">
                        <a:solidFill>
                          <a:srgbClr val="632423"/>
                        </a:solidFill>
                        <a:ea typeface="Times New Roman" pitchFamily="18" charset="0"/>
                      </a:rPr>
                      <a:t>Vystavenie faktúry za M</a:t>
                    </a:r>
                    <a:endParaRPr lang="cs-CZ"/>
                  </a:p>
                </p:txBody>
              </p:sp>
            </p:grpSp>
          </p:grpSp>
          <p:grpSp>
            <p:nvGrpSpPr>
              <p:cNvPr id="116761" name="Group 63"/>
              <p:cNvGrpSpPr>
                <a:grpSpLocks/>
              </p:cNvGrpSpPr>
              <p:nvPr/>
            </p:nvGrpSpPr>
            <p:grpSpPr bwMode="auto">
              <a:xfrm>
                <a:off x="4769" y="9093"/>
                <a:ext cx="5029" cy="3804"/>
                <a:chOff x="4769" y="9093"/>
                <a:chExt cx="5029" cy="3804"/>
              </a:xfrm>
            </p:grpSpPr>
            <p:sp>
              <p:nvSpPr>
                <p:cNvPr id="82970" name="AutoShape 64"/>
                <p:cNvSpPr>
                  <a:spLocks noChangeArrowheads="1"/>
                </p:cNvSpPr>
                <p:nvPr/>
              </p:nvSpPr>
              <p:spPr bwMode="auto">
                <a:xfrm>
                  <a:off x="5516" y="9093"/>
                  <a:ext cx="233" cy="3804"/>
                </a:xfrm>
                <a:prstGeom prst="downArrow">
                  <a:avLst>
                    <a:gd name="adj1" fmla="val 22417"/>
                    <a:gd name="adj2" fmla="val 172955"/>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2971" name="Rectangle 65"/>
                <p:cNvSpPr>
                  <a:spLocks noChangeArrowheads="1"/>
                </p:cNvSpPr>
                <p:nvPr/>
              </p:nvSpPr>
              <p:spPr bwMode="auto">
                <a:xfrm rot="5400000">
                  <a:off x="5287" y="10797"/>
                  <a:ext cx="566" cy="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cs-CZ" altLang="sk-SK" sz="1600" b="1">
                      <a:solidFill>
                        <a:srgbClr val="FFC000"/>
                      </a:solidFill>
                      <a:latin typeface="+mn-lt"/>
                      <a:cs typeface="Times New Roman" panose="02020603050405020304" pitchFamily="18" charset="0"/>
                    </a:rPr>
                    <a:t>M+2</a:t>
                  </a:r>
                  <a:endParaRPr lang="cs-CZ" altLang="sk-SK" sz="1800">
                    <a:latin typeface="+mn-lt"/>
                  </a:endParaRPr>
                </a:p>
              </p:txBody>
            </p:sp>
            <p:sp>
              <p:nvSpPr>
                <p:cNvPr id="82985" name="Rectangle 69"/>
                <p:cNvSpPr>
                  <a:spLocks noChangeArrowheads="1"/>
                </p:cNvSpPr>
                <p:nvPr/>
              </p:nvSpPr>
              <p:spPr bwMode="auto">
                <a:xfrm>
                  <a:off x="6170" y="9205"/>
                  <a:ext cx="356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000" indent="-36000" algn="ctr">
                    <a:spcBef>
                      <a:spcPct val="0"/>
                    </a:spcBef>
                    <a:buClr>
                      <a:srgbClr val="002060"/>
                    </a:buClr>
                    <a:buFont typeface="Symbol" panose="05050102010706020507" pitchFamily="18" charset="2"/>
                    <a:buChar char="·"/>
                    <a:defRPr/>
                  </a:pPr>
                  <a:r>
                    <a:rPr lang="sk-SK" altLang="sk-SK" sz="1000">
                      <a:solidFill>
                        <a:srgbClr val="002060"/>
                      </a:solidFill>
                      <a:latin typeface="+mn-lt"/>
                      <a:cs typeface="Times New Roman" panose="02020603050405020304" pitchFamily="18" charset="0"/>
                    </a:rPr>
                    <a:t>Oprava údajov za M až M – 48M, (priebežne)</a:t>
                  </a:r>
                  <a:endParaRPr lang="cs-CZ" altLang="sk-SK" sz="1000">
                    <a:latin typeface="+mn-lt"/>
                  </a:endParaRPr>
                </a:p>
              </p:txBody>
            </p:sp>
            <p:grpSp>
              <p:nvGrpSpPr>
                <p:cNvPr id="116766" name="Group 77"/>
                <p:cNvGrpSpPr>
                  <a:grpSpLocks/>
                </p:cNvGrpSpPr>
                <p:nvPr/>
              </p:nvGrpSpPr>
              <p:grpSpPr bwMode="auto">
                <a:xfrm>
                  <a:off x="4769" y="10316"/>
                  <a:ext cx="5029" cy="880"/>
                  <a:chOff x="4761" y="9915"/>
                  <a:chExt cx="5029" cy="880"/>
                </a:xfrm>
              </p:grpSpPr>
              <p:sp>
                <p:nvSpPr>
                  <p:cNvPr id="82978" name="Rectangle 79"/>
                  <p:cNvSpPr>
                    <a:spLocks noChangeArrowheads="1"/>
                  </p:cNvSpPr>
                  <p:nvPr/>
                </p:nvSpPr>
                <p:spPr bwMode="auto">
                  <a:xfrm>
                    <a:off x="6604" y="10039"/>
                    <a:ext cx="318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632423"/>
                      </a:buClr>
                      <a:buFont typeface="Symbol" panose="05050102010706020507" pitchFamily="18" charset="2"/>
                      <a:buChar char="·"/>
                      <a:defRPr/>
                    </a:pPr>
                    <a:r>
                      <a:rPr lang="sk-SK" altLang="sk-SK" sz="1000">
                        <a:solidFill>
                          <a:srgbClr val="632423"/>
                        </a:solidFill>
                        <a:latin typeface="+mn-lt"/>
                        <a:cs typeface="Times New Roman" panose="02020603050405020304" pitchFamily="18" charset="0"/>
                      </a:rPr>
                      <a:t>Opravné mesačné zostavy</a:t>
                    </a:r>
                    <a:br>
                      <a:rPr lang="sk-SK" altLang="sk-SK" sz="1000">
                        <a:solidFill>
                          <a:srgbClr val="632423"/>
                        </a:solidFill>
                        <a:latin typeface="+mn-lt"/>
                        <a:cs typeface="Times New Roman" panose="02020603050405020304" pitchFamily="18" charset="0"/>
                      </a:rPr>
                    </a:br>
                    <a:r>
                      <a:rPr lang="sk-SK" altLang="sk-SK" sz="1000">
                        <a:solidFill>
                          <a:srgbClr val="632423"/>
                        </a:solidFill>
                        <a:latin typeface="+mn-lt"/>
                        <a:cs typeface="Times New Roman" panose="02020603050405020304" pitchFamily="18" charset="0"/>
                      </a:rPr>
                      <a:t>na základe aktualizovaných údajov</a:t>
                    </a:r>
                    <a:endParaRPr lang="cs-CZ" altLang="sk-SK" sz="1000">
                      <a:solidFill>
                        <a:srgbClr val="632423"/>
                      </a:solidFill>
                      <a:latin typeface="+mn-lt"/>
                      <a:cs typeface="Times New Roman" panose="02020603050405020304" pitchFamily="18" charset="0"/>
                    </a:endParaRPr>
                  </a:p>
                </p:txBody>
              </p:sp>
              <p:sp>
                <p:nvSpPr>
                  <p:cNvPr id="82979" name="Rectangle 80"/>
                  <p:cNvSpPr>
                    <a:spLocks noChangeArrowheads="1"/>
                  </p:cNvSpPr>
                  <p:nvPr/>
                </p:nvSpPr>
                <p:spPr bwMode="auto">
                  <a:xfrm>
                    <a:off x="4761" y="9915"/>
                    <a:ext cx="1281" cy="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sk-SK" altLang="sk-SK" sz="1000">
                        <a:solidFill>
                          <a:srgbClr val="FFC000"/>
                        </a:solidFill>
                        <a:latin typeface="+mn-lt"/>
                        <a:cs typeface="Times New Roman" panose="02020603050405020304" pitchFamily="18" charset="0"/>
                      </a:rPr>
                      <a:t>8.prac.deň</a:t>
                    </a:r>
                    <a:endParaRPr lang="cs-CZ" altLang="sk-SK" sz="1800">
                      <a:latin typeface="+mn-lt"/>
                    </a:endParaRPr>
                  </a:p>
                </p:txBody>
              </p:sp>
            </p:grpSp>
            <p:grpSp>
              <p:nvGrpSpPr>
                <p:cNvPr id="116767" name="Group 81"/>
                <p:cNvGrpSpPr>
                  <a:grpSpLocks/>
                </p:cNvGrpSpPr>
                <p:nvPr/>
              </p:nvGrpSpPr>
              <p:grpSpPr bwMode="auto">
                <a:xfrm>
                  <a:off x="4769" y="11272"/>
                  <a:ext cx="4807" cy="762"/>
                  <a:chOff x="4769" y="10559"/>
                  <a:chExt cx="4807" cy="762"/>
                </a:xfrm>
              </p:grpSpPr>
              <p:sp>
                <p:nvSpPr>
                  <p:cNvPr id="82976" name="Rectangle 82"/>
                  <p:cNvSpPr>
                    <a:spLocks noChangeArrowheads="1"/>
                  </p:cNvSpPr>
                  <p:nvPr/>
                </p:nvSpPr>
                <p:spPr bwMode="auto">
                  <a:xfrm>
                    <a:off x="4769" y="10559"/>
                    <a:ext cx="1271" cy="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None/>
                      <a:defRPr/>
                    </a:pPr>
                    <a:r>
                      <a:rPr lang="sk-SK" altLang="sk-SK" sz="1000">
                        <a:solidFill>
                          <a:srgbClr val="FFC000"/>
                        </a:solidFill>
                        <a:latin typeface="+mn-lt"/>
                        <a:cs typeface="Times New Roman" panose="02020603050405020304" pitchFamily="18" charset="0"/>
                      </a:rPr>
                      <a:t>do 15.dňa</a:t>
                    </a:r>
                    <a:endParaRPr lang="cs-CZ" altLang="sk-SK" sz="1800">
                      <a:latin typeface="+mn-lt"/>
                    </a:endParaRPr>
                  </a:p>
                </p:txBody>
              </p:sp>
              <p:sp>
                <p:nvSpPr>
                  <p:cNvPr id="20563" name="Rectangle 84"/>
                  <p:cNvSpPr>
                    <a:spLocks noChangeArrowheads="1"/>
                  </p:cNvSpPr>
                  <p:nvPr/>
                </p:nvSpPr>
                <p:spPr bwMode="auto">
                  <a:xfrm>
                    <a:off x="6024" y="10862"/>
                    <a:ext cx="3552" cy="459"/>
                  </a:xfrm>
                  <a:prstGeom prst="rect">
                    <a:avLst/>
                  </a:prstGeom>
                  <a:noFill/>
                  <a:ln w="9525">
                    <a:noFill/>
                    <a:miter lim="800000"/>
                    <a:headEnd/>
                    <a:tailEnd/>
                  </a:ln>
                </p:spPr>
                <p:txBody>
                  <a:bodyPr lIns="0" rIns="0" anchor="ctr"/>
                  <a:lstStyle/>
                  <a:p>
                    <a:pPr lvl="1" algn="ctr" eaLnBrk="1" hangingPunct="1">
                      <a:buClr>
                        <a:srgbClr val="632423"/>
                      </a:buClr>
                      <a:buFont typeface="Symbol" pitchFamily="18" charset="2"/>
                      <a:buChar char="·"/>
                      <a:defRPr/>
                    </a:pPr>
                    <a:r>
                      <a:rPr lang="sk-SK" sz="1000">
                        <a:solidFill>
                          <a:srgbClr val="632423"/>
                        </a:solidFill>
                        <a:ea typeface="Times New Roman" pitchFamily="18" charset="0"/>
                      </a:rPr>
                      <a:t>Vystavenie opravnej faktúry na základe opravných zostáv</a:t>
                    </a:r>
                    <a:endParaRPr lang="cs-CZ"/>
                  </a:p>
                </p:txBody>
              </p:sp>
            </p:grpSp>
          </p:grpSp>
        </p:grpSp>
      </p:grpSp>
      <p:sp>
        <p:nvSpPr>
          <p:cNvPr id="82952" name="Rectangle 25"/>
          <p:cNvSpPr>
            <a:spLocks noChangeArrowheads="1"/>
          </p:cNvSpPr>
          <p:nvPr/>
        </p:nvSpPr>
        <p:spPr bwMode="auto">
          <a:xfrm rot="-5400000">
            <a:off x="2861038" y="2665084"/>
            <a:ext cx="2290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632423"/>
              </a:buClr>
              <a:buFont typeface="Symbol" panose="05050102010706020507" pitchFamily="18" charset="2"/>
              <a:buChar char="·"/>
              <a:defRPr/>
            </a:pPr>
            <a:r>
              <a:rPr lang="sk-SK" altLang="sk-SK" sz="1000">
                <a:solidFill>
                  <a:srgbClr val="632423"/>
                </a:solidFill>
                <a:latin typeface="+mn-lt"/>
                <a:cs typeface="Times New Roman" panose="02020603050405020304" pitchFamily="18" charset="0"/>
              </a:rPr>
              <a:t>Zostava pre stanovenie výšky preddavkových platieb na M (A,. B, C)</a:t>
            </a:r>
          </a:p>
          <a:p>
            <a:pPr algn="ctr" eaLnBrk="1" hangingPunct="1">
              <a:spcBef>
                <a:spcPct val="0"/>
              </a:spcBef>
              <a:buClr>
                <a:srgbClr val="632423"/>
              </a:buClr>
              <a:buFont typeface="Symbol" panose="05050102010706020507" pitchFamily="18" charset="2"/>
              <a:buChar char="·"/>
              <a:defRPr/>
            </a:pPr>
            <a:r>
              <a:rPr lang="sk-SK" altLang="sk-SK" sz="1000">
                <a:solidFill>
                  <a:srgbClr val="632423"/>
                </a:solidFill>
                <a:latin typeface="+mn-lt"/>
                <a:cs typeface="Times New Roman" panose="02020603050405020304" pitchFamily="18" charset="0"/>
              </a:rPr>
              <a:t>Predpis preddavkových platieb na M</a:t>
            </a:r>
            <a:endParaRPr lang="cs-CZ" altLang="sk-SK" sz="1000">
              <a:solidFill>
                <a:srgbClr val="632423"/>
              </a:solidFill>
              <a:latin typeface="+mn-lt"/>
              <a:cs typeface="Times New Roman" panose="02020603050405020304" pitchFamily="18" charset="0"/>
            </a:endParaRPr>
          </a:p>
        </p:txBody>
      </p:sp>
      <p:sp>
        <p:nvSpPr>
          <p:cNvPr id="82953" name="Rectangle 50"/>
          <p:cNvSpPr>
            <a:spLocks noChangeArrowheads="1"/>
          </p:cNvSpPr>
          <p:nvPr/>
        </p:nvSpPr>
        <p:spPr bwMode="auto">
          <a:xfrm rot="-5400000">
            <a:off x="4927710" y="2448272"/>
            <a:ext cx="20748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632423"/>
              </a:buClr>
              <a:buFont typeface="Symbol" panose="05050102010706020507" pitchFamily="18" charset="2"/>
              <a:buChar char="·"/>
              <a:defRPr/>
            </a:pPr>
            <a:r>
              <a:rPr lang="sk-SK" altLang="sk-SK" sz="1000">
                <a:solidFill>
                  <a:srgbClr val="632423"/>
                </a:solidFill>
                <a:latin typeface="+mn-lt"/>
                <a:cs typeface="Times New Roman" panose="02020603050405020304" pitchFamily="18" charset="0"/>
              </a:rPr>
              <a:t>Mesačné zostavy (A, B) </a:t>
            </a:r>
          </a:p>
          <a:p>
            <a:pPr algn="ctr" eaLnBrk="1" hangingPunct="1">
              <a:spcBef>
                <a:spcPct val="0"/>
              </a:spcBef>
              <a:buClr>
                <a:srgbClr val="632423"/>
              </a:buClr>
              <a:buFont typeface="Symbol" panose="05050102010706020507" pitchFamily="18" charset="2"/>
              <a:buChar char="·"/>
              <a:defRPr/>
            </a:pPr>
            <a:r>
              <a:rPr lang="sk-SK" altLang="sk-SK" sz="1000">
                <a:solidFill>
                  <a:srgbClr val="632423"/>
                </a:solidFill>
                <a:latin typeface="+mn-lt"/>
                <a:cs typeface="Times New Roman" panose="02020603050405020304" pitchFamily="18" charset="0"/>
              </a:rPr>
              <a:t>Mesačné zostavy na základe nameraných údajov (C s odpočtom v M)</a:t>
            </a:r>
          </a:p>
          <a:p>
            <a:pPr algn="ctr" eaLnBrk="1" hangingPunct="1">
              <a:spcBef>
                <a:spcPct val="0"/>
              </a:spcBef>
              <a:buClr>
                <a:srgbClr val="632423"/>
              </a:buClr>
              <a:buFont typeface="Symbol" panose="05050102010706020507" pitchFamily="18" charset="2"/>
              <a:buChar char="·"/>
              <a:defRPr/>
            </a:pPr>
            <a:r>
              <a:rPr lang="sk-SK" altLang="sk-SK" sz="1000">
                <a:solidFill>
                  <a:srgbClr val="632423"/>
                </a:solidFill>
                <a:latin typeface="+mn-lt"/>
                <a:cs typeface="Times New Roman" panose="02020603050405020304" pitchFamily="18" charset="0"/>
              </a:rPr>
              <a:t>Mesačné zostavy na základe ⅟₁₂ </a:t>
            </a:r>
            <a:r>
              <a:rPr lang="sk-SK" altLang="sk-SK" sz="1000" err="1">
                <a:solidFill>
                  <a:srgbClr val="632423"/>
                </a:solidFill>
                <a:latin typeface="+mn-lt"/>
                <a:cs typeface="Times New Roman" panose="02020603050405020304" pitchFamily="18" charset="0"/>
              </a:rPr>
              <a:t>očak</a:t>
            </a:r>
            <a:r>
              <a:rPr lang="sk-SK" altLang="sk-SK" sz="1000">
                <a:solidFill>
                  <a:srgbClr val="632423"/>
                </a:solidFill>
                <a:latin typeface="+mn-lt"/>
                <a:cs typeface="Times New Roman" panose="02020603050405020304" pitchFamily="18" charset="0"/>
              </a:rPr>
              <a:t>. ročnej KS elektriny (C bez odpočtu v M)</a:t>
            </a:r>
            <a:endParaRPr lang="cs-CZ" altLang="sk-SK" sz="1000">
              <a:solidFill>
                <a:srgbClr val="632423"/>
              </a:solidFill>
              <a:latin typeface="+mn-lt"/>
              <a:cs typeface="Times New Roman" panose="02020603050405020304" pitchFamily="18" charset="0"/>
            </a:endParaRPr>
          </a:p>
        </p:txBody>
      </p:sp>
      <p:sp>
        <p:nvSpPr>
          <p:cNvPr id="82954" name="AutoShape 24"/>
          <p:cNvSpPr>
            <a:spLocks noChangeArrowheads="1"/>
          </p:cNvSpPr>
          <p:nvPr/>
        </p:nvSpPr>
        <p:spPr bwMode="auto">
          <a:xfrm rot="5400000">
            <a:off x="4737593" y="2871963"/>
            <a:ext cx="1678894" cy="148167"/>
          </a:xfrm>
          <a:prstGeom prst="rightArrow">
            <a:avLst>
              <a:gd name="adj1" fmla="val 11222"/>
              <a:gd name="adj2" fmla="val 201472"/>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2956" name="AutoShape 24"/>
          <p:cNvSpPr>
            <a:spLocks noChangeArrowheads="1"/>
          </p:cNvSpPr>
          <p:nvPr/>
        </p:nvSpPr>
        <p:spPr bwMode="auto">
          <a:xfrm rot="5400000">
            <a:off x="5737052" y="2866272"/>
            <a:ext cx="1665461" cy="146112"/>
          </a:xfrm>
          <a:prstGeom prst="rightArrow">
            <a:avLst>
              <a:gd name="adj1" fmla="val 11222"/>
              <a:gd name="adj2" fmla="val 201472"/>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82957" name="AutoShape 24"/>
          <p:cNvSpPr>
            <a:spLocks noChangeArrowheads="1"/>
          </p:cNvSpPr>
          <p:nvPr/>
        </p:nvSpPr>
        <p:spPr bwMode="auto">
          <a:xfrm rot="5400000">
            <a:off x="7737874" y="2867788"/>
            <a:ext cx="1643803" cy="153838"/>
          </a:xfrm>
          <a:prstGeom prst="rightArrow">
            <a:avLst>
              <a:gd name="adj1" fmla="val 11222"/>
              <a:gd name="adj2" fmla="val 201474"/>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3" name="AutoShape 24">
            <a:extLst>
              <a:ext uri="{FF2B5EF4-FFF2-40B4-BE49-F238E27FC236}">
                <a16:creationId xmlns:a16="http://schemas.microsoft.com/office/drawing/2014/main" id="{AE40FEA7-43C2-6D03-ECE3-D8CC1D8C7F2B}"/>
              </a:ext>
            </a:extLst>
          </p:cNvPr>
          <p:cNvSpPr>
            <a:spLocks noChangeArrowheads="1"/>
          </p:cNvSpPr>
          <p:nvPr/>
        </p:nvSpPr>
        <p:spPr bwMode="auto">
          <a:xfrm rot="5400000">
            <a:off x="8422502" y="2868658"/>
            <a:ext cx="1645547" cy="153839"/>
          </a:xfrm>
          <a:prstGeom prst="rightArrow">
            <a:avLst>
              <a:gd name="adj1" fmla="val 11222"/>
              <a:gd name="adj2" fmla="val 201474"/>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
        <p:nvSpPr>
          <p:cNvPr id="4" name="AutoShape 46">
            <a:extLst>
              <a:ext uri="{FF2B5EF4-FFF2-40B4-BE49-F238E27FC236}">
                <a16:creationId xmlns:a16="http://schemas.microsoft.com/office/drawing/2014/main" id="{80B52AFC-8FA0-F494-5FD3-02D2F9CBA9F0}"/>
              </a:ext>
            </a:extLst>
          </p:cNvPr>
          <p:cNvSpPr>
            <a:spLocks noChangeArrowheads="1"/>
          </p:cNvSpPr>
          <p:nvPr/>
        </p:nvSpPr>
        <p:spPr bwMode="auto">
          <a:xfrm rot="5400000">
            <a:off x="7271805" y="2881463"/>
            <a:ext cx="1669636" cy="138420"/>
          </a:xfrm>
          <a:prstGeom prst="rightArrow">
            <a:avLst>
              <a:gd name="adj1" fmla="val 11222"/>
              <a:gd name="adj2" fmla="val 21958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cs-CZ" altLang="sk-SK" sz="180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Výpočet koncovej spotreby</a:t>
            </a:r>
          </a:p>
        </p:txBody>
      </p:sp>
      <p:sp>
        <p:nvSpPr>
          <p:cNvPr id="18435" name="Zástupný symbol obsahu 2"/>
          <p:cNvSpPr>
            <a:spLocks noGrp="1"/>
          </p:cNvSpPr>
          <p:nvPr>
            <p:ph idx="1"/>
          </p:nvPr>
        </p:nvSpPr>
        <p:spPr>
          <a:xfrm>
            <a:off x="1002792" y="1503108"/>
            <a:ext cx="8229600" cy="4525962"/>
          </a:xfrm>
        </p:spPr>
        <p:txBody>
          <a:bodyPr>
            <a:normAutofit fontScale="85000" lnSpcReduction="20000"/>
          </a:bodyPr>
          <a:lstStyle/>
          <a:p>
            <a:pPr marL="0" indent="0">
              <a:buNone/>
              <a:defRPr/>
            </a:pPr>
            <a:r>
              <a:rPr lang="sk-SK" altLang="sk-SK" sz="2400"/>
              <a:t>Koncová spotreba sa vypočíta :</a:t>
            </a:r>
          </a:p>
          <a:p>
            <a:pPr marL="0" indent="0">
              <a:buNone/>
              <a:defRPr/>
            </a:pPr>
            <a:r>
              <a:rPr lang="sk-SK" altLang="sk-SK" sz="2000"/>
              <a:t> </a:t>
            </a:r>
          </a:p>
          <a:p>
            <a:pPr>
              <a:defRPr/>
            </a:pPr>
            <a:endParaRPr lang="sk-SK" altLang="sk-SK" sz="2000"/>
          </a:p>
          <a:p>
            <a:pPr marL="0" indent="0">
              <a:buNone/>
              <a:defRPr/>
            </a:pPr>
            <a:endParaRPr lang="sk-SK" altLang="sk-SK" sz="2000"/>
          </a:p>
          <a:p>
            <a:pPr marL="0" indent="0" algn="just">
              <a:buNone/>
              <a:defRPr/>
            </a:pPr>
            <a:endParaRPr lang="sk-SK" altLang="sk-SK" sz="2400"/>
          </a:p>
          <a:p>
            <a:pPr marL="0" indent="0" algn="just">
              <a:buNone/>
              <a:defRPr/>
            </a:pPr>
            <a:r>
              <a:rPr lang="sk-SK" altLang="sk-SK" sz="2400"/>
              <a:t>SG – výroba na svorkách generátora (výrobca)</a:t>
            </a:r>
          </a:p>
          <a:p>
            <a:pPr marL="0" indent="0" algn="just">
              <a:buNone/>
              <a:defRPr/>
            </a:pPr>
            <a:r>
              <a:rPr lang="sk-SK" altLang="sk-SK" sz="2400"/>
              <a:t>O – odber zo sústavy (prevádzkovateľ sústavy)</a:t>
            </a:r>
          </a:p>
          <a:p>
            <a:pPr marL="0" indent="0" algn="just">
              <a:buNone/>
              <a:defRPr/>
            </a:pPr>
            <a:r>
              <a:rPr lang="sk-SK" altLang="sk-SK" sz="2400"/>
              <a:t>D – dodávka do sústavy (prevádzkovateľ sústavy)</a:t>
            </a:r>
          </a:p>
          <a:p>
            <a:pPr marL="0" indent="0" algn="just">
              <a:buNone/>
              <a:defRPr/>
            </a:pPr>
            <a:r>
              <a:rPr lang="sk-SK" altLang="sk-SK" sz="2400" err="1"/>
              <a:t>VSn</a:t>
            </a:r>
            <a:r>
              <a:rPr lang="sk-SK" altLang="sk-SK" sz="2400"/>
              <a:t> – vlastná spotreba pri výrobe elektriny, ktorá nebola odobratá zo sústavy (výrobca)</a:t>
            </a:r>
          </a:p>
          <a:p>
            <a:pPr marL="0" indent="0" algn="just">
              <a:buNone/>
              <a:defRPr/>
            </a:pPr>
            <a:r>
              <a:rPr lang="sk-SK" altLang="sk-SK" sz="2400" err="1"/>
              <a:t>Sp</a:t>
            </a:r>
            <a:r>
              <a:rPr lang="sk-SK" altLang="sk-SK" sz="2400"/>
              <a:t> – spotreba na prečerpávanie (výrobca)</a:t>
            </a:r>
          </a:p>
          <a:p>
            <a:pPr marL="0" indent="0" algn="just">
              <a:buNone/>
              <a:defRPr/>
            </a:pPr>
            <a:r>
              <a:rPr lang="sk-SK" altLang="sk-SK" sz="2400" err="1"/>
              <a:t>Ssk</a:t>
            </a:r>
            <a:r>
              <a:rPr lang="sk-SK" altLang="sk-SK" sz="2400"/>
              <a:t> – spotreba pri skúškach po ukončení výstavby (výrobca)</a:t>
            </a:r>
          </a:p>
          <a:p>
            <a:pPr marL="0" indent="0" algn="just">
              <a:buNone/>
              <a:defRPr/>
            </a:pPr>
            <a:r>
              <a:rPr lang="sk-SK" altLang="sk-SK" sz="2400" err="1"/>
              <a:t>Skv</a:t>
            </a:r>
            <a:r>
              <a:rPr lang="sk-SK" altLang="sk-SK" sz="2400"/>
              <a:t> – spotreba na výrobu tepla (výrobca) (iba TPS)</a:t>
            </a:r>
          </a:p>
          <a:p>
            <a:pPr marL="0" indent="0" algn="just">
              <a:buNone/>
              <a:defRPr/>
            </a:pPr>
            <a:r>
              <a:rPr lang="sk-SK" altLang="sk-SK" sz="2400"/>
              <a:t>Slz – spotreba v lokálnom zdroji (výrobca) (iba TPS)</a:t>
            </a:r>
          </a:p>
        </p:txBody>
      </p:sp>
      <p:sp>
        <p:nvSpPr>
          <p:cNvPr id="118788"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10EDBD-61F6-4FED-8856-D917784031F3}" type="slidenum">
              <a:rPr lang="sk-SK" altLang="sk-SK" sz="1200">
                <a:solidFill>
                  <a:srgbClr val="898989"/>
                </a:solidFill>
              </a:rPr>
              <a:pPr>
                <a:spcBef>
                  <a:spcPct val="0"/>
                </a:spcBef>
                <a:buFontTx/>
                <a:buNone/>
              </a:pPr>
              <a:t>46</a:t>
            </a:fld>
            <a:endParaRPr lang="sk-SK" altLang="sk-SK" sz="1200">
              <a:solidFill>
                <a:srgbClr val="898989"/>
              </a:solidFill>
            </a:endParaRPr>
          </a:p>
        </p:txBody>
      </p:sp>
      <mc:AlternateContent xmlns:mc="http://schemas.openxmlformats.org/markup-compatibility/2006" xmlns:a14="http://schemas.microsoft.com/office/drawing/2010/main">
        <mc:Choice Requires="a14">
          <p:sp>
            <p:nvSpPr>
              <p:cNvPr id="118789" name="Objekt 4"/>
              <p:cNvSpPr txBox="1"/>
              <p:nvPr/>
            </p:nvSpPr>
            <p:spPr bwMode="auto">
              <a:xfrm>
                <a:off x="1620012" y="1843207"/>
                <a:ext cx="2535918" cy="46956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sty m:val="p"/>
                        </m:rPr>
                        <a:rPr lang="sk-SK" sz="2800">
                          <a:solidFill>
                            <a:srgbClr val="000000"/>
                          </a:solidFill>
                          <a:latin typeface="Cambria Math" panose="02040503050406030204" pitchFamily="18" charset="0"/>
                        </a:rPr>
                        <m:t>KS</m:t>
                      </m:r>
                      <m:r>
                        <a:rPr lang="sk-SK" sz="2800">
                          <a:solidFill>
                            <a:srgbClr val="000000"/>
                          </a:solidFill>
                          <a:latin typeface="Cambria Math" panose="02040503050406030204" pitchFamily="18" charset="0"/>
                        </a:rPr>
                        <m:t>=</m:t>
                      </m:r>
                      <m:r>
                        <m:rPr>
                          <m:sty m:val="p"/>
                        </m:rPr>
                        <a:rPr lang="sk-SK" sz="2800">
                          <a:solidFill>
                            <a:srgbClr val="000000"/>
                          </a:solidFill>
                          <a:latin typeface="Cambria Math" panose="02040503050406030204" pitchFamily="18" charset="0"/>
                        </a:rPr>
                        <m:t>O</m:t>
                      </m:r>
                    </m:oMath>
                  </m:oMathPara>
                </a14:m>
                <a:endParaRPr lang="sk-SK" sz="2800"/>
              </a:p>
            </p:txBody>
          </p:sp>
        </mc:Choice>
        <mc:Fallback xmlns="">
          <p:sp>
            <p:nvSpPr>
              <p:cNvPr id="118789" name="Objekt 4"/>
              <p:cNvSpPr txBox="1">
                <a:spLocks noRot="1" noChangeAspect="1" noMove="1" noResize="1" noEditPoints="1" noAdjustHandles="1" noChangeArrowheads="1" noChangeShapeType="1" noTextEdit="1"/>
              </p:cNvSpPr>
              <p:nvPr/>
            </p:nvSpPr>
            <p:spPr bwMode="auto">
              <a:xfrm>
                <a:off x="1620012" y="1843207"/>
                <a:ext cx="2535918" cy="469561"/>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90" name="Objekt 4"/>
              <p:cNvSpPr txBox="1"/>
              <p:nvPr/>
            </p:nvSpPr>
            <p:spPr bwMode="auto">
              <a:xfrm>
                <a:off x="1620012" y="2250476"/>
                <a:ext cx="9105900" cy="779144"/>
              </a:xfrm>
              <a:prstGeom prst="rect">
                <a:avLst/>
              </a:prstGeom>
              <a:noFill/>
              <a:ln>
                <a:noFill/>
              </a:ln>
            </p:spPr>
            <p:txBody>
              <a:bodyPr>
                <a:noAutofit/>
              </a:bodyPr>
              <a:lstStyle/>
              <a:p>
                <a14:m>
                  <m:oMath xmlns:m="http://schemas.openxmlformats.org/officeDocument/2006/math">
                    <m:r>
                      <m:rPr>
                        <m:sty m:val="p"/>
                      </m:rPr>
                      <a:rPr lang="sk-SK" sz="2800">
                        <a:solidFill>
                          <a:srgbClr val="000000"/>
                        </a:solidFill>
                        <a:latin typeface="Cambria Math" panose="02040503050406030204" pitchFamily="18" charset="0"/>
                      </a:rPr>
                      <m:t>KS</m:t>
                    </m:r>
                    <m:r>
                      <a:rPr lang="sk-SK" sz="2800">
                        <a:solidFill>
                          <a:srgbClr val="000000"/>
                        </a:solidFill>
                        <a:latin typeface="Cambria Math" panose="02040503050406030204" pitchFamily="18" charset="0"/>
                      </a:rPr>
                      <m:t>=</m:t>
                    </m:r>
                    <m:r>
                      <m:rPr>
                        <m:sty m:val="p"/>
                      </m:rPr>
                      <a:rPr lang="sk-SK" sz="2800">
                        <a:solidFill>
                          <a:srgbClr val="000000"/>
                        </a:solidFill>
                        <a:highlight>
                          <a:srgbClr val="C0C0C0"/>
                        </a:highlight>
                        <a:latin typeface="Cambria Math" panose="02040503050406030204" pitchFamily="18" charset="0"/>
                      </a:rPr>
                      <m:t>SG</m:t>
                    </m:r>
                    <m:r>
                      <a:rPr lang="sk-SK" sz="2800">
                        <a:solidFill>
                          <a:srgbClr val="000000"/>
                        </a:solidFill>
                        <a:highlight>
                          <a:srgbClr val="C0C0C0"/>
                        </a:highlight>
                        <a:latin typeface="Cambria Math" panose="02040503050406030204" pitchFamily="18" charset="0"/>
                      </a:rPr>
                      <m:t>+</m:t>
                    </m:r>
                    <m:r>
                      <m:rPr>
                        <m:sty m:val="p"/>
                      </m:rPr>
                      <a:rPr lang="sk-SK" sz="2800">
                        <a:solidFill>
                          <a:srgbClr val="000000"/>
                        </a:solidFill>
                        <a:latin typeface="Cambria Math" panose="02040503050406030204" pitchFamily="18" charset="0"/>
                      </a:rPr>
                      <m:t>O</m:t>
                    </m:r>
                    <m:r>
                      <a:rPr lang="sk-SK" sz="2800">
                        <a:solidFill>
                          <a:srgbClr val="000000"/>
                        </a:solidFill>
                        <a:highlight>
                          <a:srgbClr val="C0C0C0"/>
                        </a:highlight>
                        <a:latin typeface="Cambria Math" panose="02040503050406030204" pitchFamily="18" charset="0"/>
                      </a:rPr>
                      <m:t>−</m:t>
                    </m:r>
                    <m:r>
                      <m:rPr>
                        <m:sty m:val="p"/>
                      </m:rPr>
                      <a:rPr lang="sk-SK" sz="2800">
                        <a:solidFill>
                          <a:srgbClr val="000000"/>
                        </a:solidFill>
                        <a:highlight>
                          <a:srgbClr val="C0C0C0"/>
                        </a:highlight>
                        <a:latin typeface="Cambria Math" panose="02040503050406030204" pitchFamily="18" charset="0"/>
                      </a:rPr>
                      <m:t>D</m:t>
                    </m:r>
                    <m:r>
                      <a:rPr lang="sk-SK" sz="2800">
                        <a:solidFill>
                          <a:srgbClr val="000000"/>
                        </a:solidFill>
                        <a:highlight>
                          <a:srgbClr val="C0C0C0"/>
                        </a:highlight>
                        <a:latin typeface="Cambria Math" panose="02040503050406030204" pitchFamily="18" charset="0"/>
                      </a:rPr>
                      <m:t>−</m:t>
                    </m:r>
                    <m:r>
                      <m:rPr>
                        <m:sty m:val="p"/>
                      </m:rPr>
                      <a:rPr lang="sk-SK" sz="2800">
                        <a:solidFill>
                          <a:srgbClr val="000000"/>
                        </a:solidFill>
                        <a:highlight>
                          <a:srgbClr val="C0C0C0"/>
                        </a:highlight>
                        <a:latin typeface="Cambria Math" panose="02040503050406030204" pitchFamily="18" charset="0"/>
                      </a:rPr>
                      <m:t>VSn</m:t>
                    </m:r>
                    <m:r>
                      <a:rPr lang="sk-SK" sz="2800">
                        <a:solidFill>
                          <a:srgbClr val="000000"/>
                        </a:solidFill>
                        <a:latin typeface="Cambria Math" panose="02040503050406030204" pitchFamily="18" charset="0"/>
                      </a:rPr>
                      <m:t>−</m:t>
                    </m:r>
                    <m:r>
                      <m:rPr>
                        <m:sty m:val="p"/>
                      </m:rPr>
                      <a:rPr lang="sk-SK" sz="2800">
                        <a:solidFill>
                          <a:srgbClr val="000000"/>
                        </a:solidFill>
                        <a:latin typeface="Cambria Math" panose="02040503050406030204" pitchFamily="18" charset="0"/>
                      </a:rPr>
                      <m:t>Sp</m:t>
                    </m:r>
                  </m:oMath>
                </a14:m>
                <a:r>
                  <a:rPr lang="sk-SK" sz="2800">
                    <a:solidFill>
                      <a:srgbClr val="000000"/>
                    </a:solidFill>
                    <a:latin typeface="Cambria Math" panose="02040503050406030204" pitchFamily="18" charset="0"/>
                  </a:rPr>
                  <a:t> – </a:t>
                </a:r>
                <a:r>
                  <a:rPr lang="sk-SK" sz="2800" err="1">
                    <a:solidFill>
                      <a:srgbClr val="000000"/>
                    </a:solidFill>
                    <a:latin typeface="Cambria Math" panose="02040503050406030204" pitchFamily="18" charset="0"/>
                  </a:rPr>
                  <a:t>Ssk</a:t>
                </a:r>
                <a:r>
                  <a:rPr lang="sk-SK" sz="2800">
                    <a:solidFill>
                      <a:srgbClr val="000000"/>
                    </a:solidFill>
                    <a:latin typeface="Cambria Math" panose="02040503050406030204" pitchFamily="18" charset="0"/>
                  </a:rPr>
                  <a:t> </a:t>
                </a:r>
                <a:r>
                  <a:rPr lang="sk-SK" sz="2800">
                    <a:solidFill>
                      <a:srgbClr val="000000"/>
                    </a:solidFill>
                    <a:highlight>
                      <a:srgbClr val="C0C0C0"/>
                    </a:highlight>
                    <a:latin typeface="Cambria Math" panose="02040503050406030204" pitchFamily="18" charset="0"/>
                  </a:rPr>
                  <a:t>– </a:t>
                </a:r>
                <a:r>
                  <a:rPr lang="sk-SK" sz="2800" err="1">
                    <a:solidFill>
                      <a:srgbClr val="000000"/>
                    </a:solidFill>
                    <a:highlight>
                      <a:srgbClr val="C0C0C0"/>
                    </a:highlight>
                    <a:latin typeface="Cambria Math" panose="02040503050406030204" pitchFamily="18" charset="0"/>
                  </a:rPr>
                  <a:t>Skv</a:t>
                </a:r>
                <a:r>
                  <a:rPr lang="sk-SK" sz="2800">
                    <a:solidFill>
                      <a:srgbClr val="000000"/>
                    </a:solidFill>
                    <a:highlight>
                      <a:srgbClr val="C0C0C0"/>
                    </a:highlight>
                    <a:latin typeface="Cambria Math" panose="02040503050406030204" pitchFamily="18" charset="0"/>
                  </a:rPr>
                  <a:t> – Slz </a:t>
                </a:r>
                <a:r>
                  <a:rPr lang="sk-SK" sz="2000">
                    <a:solidFill>
                      <a:srgbClr val="000000"/>
                    </a:solidFill>
                    <a:latin typeface="Cambria Math" panose="02040503050406030204" pitchFamily="18" charset="0"/>
                  </a:rPr>
                  <a:t>(do 31.12.2023)</a:t>
                </a:r>
              </a:p>
            </p:txBody>
          </p:sp>
        </mc:Choice>
        <mc:Fallback xmlns="">
          <p:sp>
            <p:nvSpPr>
              <p:cNvPr id="118790" name="Objekt 4"/>
              <p:cNvSpPr txBox="1">
                <a:spLocks noRot="1" noChangeAspect="1" noMove="1" noResize="1" noEditPoints="1" noAdjustHandles="1" noChangeArrowheads="1" noChangeShapeType="1" noTextEdit="1"/>
              </p:cNvSpPr>
              <p:nvPr/>
            </p:nvSpPr>
            <p:spPr bwMode="auto">
              <a:xfrm>
                <a:off x="1620012" y="2250476"/>
                <a:ext cx="9105900" cy="779144"/>
              </a:xfrm>
              <a:prstGeom prst="rect">
                <a:avLst/>
              </a:prstGeom>
              <a:blipFill>
                <a:blip r:embed="rId3"/>
                <a:stretch>
                  <a:fillRect t="-7813"/>
                </a:stretch>
              </a:blipFill>
              <a:ln>
                <a:noFill/>
              </a:ln>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3920" y="329502"/>
            <a:ext cx="8362950" cy="987234"/>
          </a:xfrm>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Pásmová TPS a TSS</a:t>
            </a:r>
          </a:p>
        </p:txBody>
      </p:sp>
      <p:sp>
        <p:nvSpPr>
          <p:cNvPr id="18435" name="Zástupný symbol obsahu 2"/>
          <p:cNvSpPr>
            <a:spLocks noGrp="1"/>
          </p:cNvSpPr>
          <p:nvPr>
            <p:ph idx="1"/>
          </p:nvPr>
        </p:nvSpPr>
        <p:spPr>
          <a:xfrm>
            <a:off x="883920" y="1196976"/>
            <a:ext cx="9244330" cy="4968875"/>
          </a:xfrm>
        </p:spPr>
        <p:txBody>
          <a:bodyPr>
            <a:normAutofit/>
          </a:bodyPr>
          <a:lstStyle/>
          <a:p>
            <a:pPr marL="457200" indent="-457200" algn="just">
              <a:spcBef>
                <a:spcPts val="0"/>
              </a:spcBef>
              <a:spcAft>
                <a:spcPts val="600"/>
              </a:spcAft>
              <a:buFont typeface="+mj-lt"/>
              <a:buAutoNum type="arabicPeriod"/>
              <a:defRPr/>
            </a:pPr>
            <a:r>
              <a:rPr lang="sk-SK" sz="2000" dirty="0"/>
              <a:t>Odberné a odovzdávacie miesta sú rozdelené do troch pásiem spotreby:</a:t>
            </a:r>
          </a:p>
          <a:p>
            <a:pPr marL="457200" indent="-457200" algn="just">
              <a:spcBef>
                <a:spcPts val="0"/>
              </a:spcBef>
              <a:buFont typeface="+mj-lt"/>
              <a:buAutoNum type="alphaLcParenR"/>
              <a:defRPr/>
            </a:pPr>
            <a:r>
              <a:rPr lang="sk-SK" sz="1800" dirty="0"/>
              <a:t>1. pásmo - odberné miesta s ročnou koncovou spotrebou odberateľa elektriny do 1 GWh, vrátane,</a:t>
            </a:r>
          </a:p>
          <a:p>
            <a:pPr marL="457200" indent="-457200" algn="just">
              <a:spcBef>
                <a:spcPts val="0"/>
              </a:spcBef>
              <a:buFont typeface="+mj-lt"/>
              <a:buAutoNum type="alphaLcParenR"/>
              <a:defRPr/>
            </a:pPr>
            <a:r>
              <a:rPr lang="sk-SK" sz="1800" dirty="0"/>
              <a:t>2. pásmo - odberné miesta s ročnou koncovou spotrebou odberateľa elektriny nad 1 GWh do 100 GWh, vrátane,</a:t>
            </a:r>
          </a:p>
          <a:p>
            <a:pPr marL="457200" indent="-457200" algn="just">
              <a:spcBef>
                <a:spcPts val="0"/>
              </a:spcBef>
              <a:buFont typeface="+mj-lt"/>
              <a:buAutoNum type="alphaLcParenR"/>
              <a:defRPr/>
            </a:pPr>
            <a:r>
              <a:rPr lang="sk-SK" sz="1800" dirty="0"/>
              <a:t>3. pásmo - odberné miesta s ročnou koncovou spotrebou odberateľa elektriny nad 100 GWh.</a:t>
            </a:r>
          </a:p>
          <a:p>
            <a:pPr marL="457200" indent="-457200" algn="just">
              <a:spcBef>
                <a:spcPts val="0"/>
              </a:spcBef>
              <a:buFont typeface="+mj-lt"/>
              <a:buAutoNum type="arabicPeriod" startAt="2"/>
              <a:defRPr/>
            </a:pPr>
            <a:endParaRPr lang="sk-SK" sz="2000" dirty="0"/>
          </a:p>
          <a:p>
            <a:pPr marL="457200" indent="-457200" algn="just">
              <a:spcBef>
                <a:spcPts val="0"/>
              </a:spcBef>
              <a:buFont typeface="+mj-lt"/>
              <a:buAutoNum type="arabicPeriod" startAt="2"/>
              <a:defRPr/>
            </a:pPr>
            <a:r>
              <a:rPr lang="sk-SK" sz="2000" dirty="0"/>
              <a:t>Zaradenie odberných a odovzdávacích miest do pásiem je vykonané na základe koncovej spotreby elektriny odberateľa v predchádzajúcom roku. </a:t>
            </a:r>
          </a:p>
          <a:p>
            <a:pPr marL="457200" indent="-457200" algn="just">
              <a:spcBef>
                <a:spcPts val="0"/>
              </a:spcBef>
              <a:buFont typeface="+mj-lt"/>
              <a:buAutoNum type="arabicPeriod" startAt="2"/>
              <a:defRPr/>
            </a:pPr>
            <a:endParaRPr lang="sk-SK" sz="2000" dirty="0"/>
          </a:p>
          <a:p>
            <a:pPr marL="457200" indent="-457200" algn="just">
              <a:spcBef>
                <a:spcPts val="0"/>
              </a:spcBef>
              <a:buFont typeface="+mj-lt"/>
              <a:buAutoNum type="arabicPeriod" startAt="2"/>
              <a:defRPr/>
            </a:pPr>
            <a:r>
              <a:rPr lang="sk-SK" sz="2000" dirty="0"/>
              <a:t>Pásmová TPS a TSS je aplikovaná formou troch sadzieb, pričom pre každé pásmo je stanovená samostatná sadzba, ktorá sa bude aplikovať na koncovú spotrebu elektriny na odberných miestach v danom pásme. </a:t>
            </a:r>
          </a:p>
          <a:p>
            <a:pPr marL="0" indent="0" algn="just">
              <a:buNone/>
              <a:defRPr/>
            </a:pPr>
            <a:endParaRPr lang="sk-SK" altLang="sk-SK" sz="2000" dirty="0"/>
          </a:p>
        </p:txBody>
      </p:sp>
      <p:sp>
        <p:nvSpPr>
          <p:cNvPr id="119812"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F54D07-4CED-402A-91D0-38623D8625E1}" type="slidenum">
              <a:rPr lang="sk-SK" altLang="sk-SK" sz="1200">
                <a:solidFill>
                  <a:srgbClr val="898989"/>
                </a:solidFill>
              </a:rPr>
              <a:pPr>
                <a:spcBef>
                  <a:spcPct val="0"/>
                </a:spcBef>
                <a:buFontTx/>
                <a:buNone/>
              </a:pPr>
              <a:t>47</a:t>
            </a:fld>
            <a:endParaRPr lang="sk-SK" altLang="sk-SK" sz="1200">
              <a:solidFill>
                <a:srgbClr val="898989"/>
              </a:solidFill>
            </a:endParaRPr>
          </a:p>
        </p:txBody>
      </p:sp>
    </p:spTree>
    <p:extLst>
      <p:ext uri="{BB962C8B-B14F-4D97-AF65-F5344CB8AC3E}">
        <p14:creationId xmlns:p14="http://schemas.microsoft.com/office/powerpoint/2010/main" val="2650538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549" y="395669"/>
            <a:ext cx="8229600" cy="1143000"/>
          </a:xfrm>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6. REMIT</a:t>
            </a:r>
            <a:endParaRPr lang="en-US" sz="4000" b="1">
              <a:solidFill>
                <a:srgbClr val="265787"/>
              </a:solidFill>
              <a:effectLst>
                <a:outerShdw blurRad="38100" dist="38100" dir="2700000" algn="tl">
                  <a:srgbClr val="000000">
                    <a:alpha val="43137"/>
                  </a:srgbClr>
                </a:outerShdw>
              </a:effectLst>
            </a:endParaRPr>
          </a:p>
        </p:txBody>
      </p:sp>
      <p:sp>
        <p:nvSpPr>
          <p:cNvPr id="23555" name="Content Placeholder 2"/>
          <p:cNvSpPr>
            <a:spLocks noGrp="1"/>
          </p:cNvSpPr>
          <p:nvPr>
            <p:ph idx="1"/>
          </p:nvPr>
        </p:nvSpPr>
        <p:spPr>
          <a:xfrm>
            <a:off x="1086549" y="1538669"/>
            <a:ext cx="8917876" cy="4130611"/>
          </a:xfrm>
        </p:spPr>
        <p:txBody>
          <a:bodyPr/>
          <a:lstStyle/>
          <a:p>
            <a:pPr marL="0" indent="0" algn="just">
              <a:buNone/>
            </a:pPr>
            <a:r>
              <a:rPr lang="sk-SK" sz="2400"/>
              <a:t>REMIT (</a:t>
            </a:r>
            <a:r>
              <a:rPr lang="sk-SK" sz="2400" err="1"/>
              <a:t>Regulation</a:t>
            </a:r>
            <a:r>
              <a:rPr lang="sk-SK" sz="2400"/>
              <a:t> on Wholesale Energy </a:t>
            </a:r>
            <a:r>
              <a:rPr lang="sk-SK" sz="2400" err="1"/>
              <a:t>Market</a:t>
            </a:r>
            <a:r>
              <a:rPr lang="sk-SK" sz="2400"/>
              <a:t> Integrity and </a:t>
            </a:r>
            <a:r>
              <a:rPr lang="sk-SK" sz="2400" err="1"/>
              <a:t>Transparency</a:t>
            </a:r>
            <a:r>
              <a:rPr lang="sk-SK" sz="2400"/>
              <a:t>) je Nariadenie Európskeho Parlamentu a Rady (EÚ) č. 1227/2011 o integrite a transparentnosti veľkoobchodného trhu s energiou a vykonávací predpis Európskej komisie č. 1348/2014, ktoré ukladajú účastníkom veľkoobchodného trhu povinnosť poskytovať Agentúre pre spoluprácu energetických regulátorov (ACER) informácie o kontraktoch na veľkoobchodných trhoch s energiou vrátane pokynov na obchodovanie.</a:t>
            </a:r>
          </a:p>
          <a:p>
            <a:pPr marL="0" indent="0" algn="ctr">
              <a:buNone/>
            </a:pPr>
            <a:r>
              <a:rPr lang="sk-SK" altLang="en-US" sz="2400">
                <a:hlinkClick r:id="rId3"/>
              </a:rPr>
              <a:t>https://rrm.okte.sk/</a:t>
            </a:r>
            <a:r>
              <a:rPr lang="sk-SK" altLang="en-US" sz="2400"/>
              <a:t> </a:t>
            </a:r>
          </a:p>
        </p:txBody>
      </p:sp>
      <p:sp>
        <p:nvSpPr>
          <p:cNvPr id="1208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AA7D38-D71B-4C00-A9D9-6C0B6C1AC735}" type="slidenum">
              <a:rPr lang="sk-SK" altLang="sk-SK" sz="1200">
                <a:solidFill>
                  <a:srgbClr val="898989"/>
                </a:solidFill>
              </a:rPr>
              <a:pPr>
                <a:spcBef>
                  <a:spcPct val="0"/>
                </a:spcBef>
                <a:buFontTx/>
                <a:buNone/>
              </a:pPr>
              <a:t>48</a:t>
            </a:fld>
            <a:endParaRPr lang="sk-SK" altLang="sk-SK" sz="120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BF8A1-1EC2-05B4-3D93-15A9943322B4}"/>
              </a:ext>
            </a:extLst>
          </p:cNvPr>
          <p:cNvSpPr>
            <a:spLocks noGrp="1"/>
          </p:cNvSpPr>
          <p:nvPr>
            <p:ph type="title"/>
          </p:nvPr>
        </p:nvSpPr>
        <p:spPr/>
        <p:txBody>
          <a:bodyPr>
            <a:normAutofit/>
          </a:bodyPr>
          <a:lstStyle/>
          <a:p>
            <a:r>
              <a:rPr lang="sk-SK" sz="4000" b="1">
                <a:solidFill>
                  <a:srgbClr val="265787"/>
                </a:solidFill>
                <a:cs typeface="Calibri Light"/>
              </a:rPr>
              <a:t>REMIT</a:t>
            </a:r>
            <a:r>
              <a:rPr lang="sk-SK" sz="4000">
                <a:solidFill>
                  <a:srgbClr val="265787"/>
                </a:solidFill>
                <a:cs typeface="Calibri Light"/>
              </a:rPr>
              <a:t> </a:t>
            </a:r>
            <a:r>
              <a:rPr lang="sk-SK" sz="4000" b="1">
                <a:solidFill>
                  <a:srgbClr val="265787"/>
                </a:solidFill>
                <a:cs typeface="Calibri Light"/>
              </a:rPr>
              <a:t>2.0</a:t>
            </a:r>
            <a:endParaRPr lang="sk-SK" sz="5400" b="1"/>
          </a:p>
        </p:txBody>
      </p:sp>
      <p:sp>
        <p:nvSpPr>
          <p:cNvPr id="3" name="Zástupný objekt pre obsah 2">
            <a:extLst>
              <a:ext uri="{FF2B5EF4-FFF2-40B4-BE49-F238E27FC236}">
                <a16:creationId xmlns:a16="http://schemas.microsoft.com/office/drawing/2014/main" id="{3A00D225-FE99-C7BC-B3EA-67141ECD154B}"/>
              </a:ext>
            </a:extLst>
          </p:cNvPr>
          <p:cNvSpPr>
            <a:spLocks noGrp="1"/>
          </p:cNvSpPr>
          <p:nvPr>
            <p:ph idx="1"/>
          </p:nvPr>
        </p:nvSpPr>
        <p:spPr>
          <a:xfrm>
            <a:off x="838200" y="1452563"/>
            <a:ext cx="10515600" cy="4351338"/>
          </a:xfrm>
        </p:spPr>
        <p:txBody>
          <a:bodyPr vert="horz" lIns="91440" tIns="45720" rIns="91440" bIns="45720" rtlCol="0" anchor="t">
            <a:normAutofit fontScale="92500"/>
          </a:bodyPr>
          <a:lstStyle/>
          <a:p>
            <a:pPr algn="just"/>
            <a:r>
              <a:rPr lang="sk-SK" sz="2200">
                <a:ea typeface="Calibri"/>
                <a:cs typeface="Calibri"/>
              </a:rPr>
              <a:t>S cieľom zabezpečiť, aby nariadenie REMIT držalo krok s vyvíjajúcou sa dynamikou trhu, Európska komisia v marci 2023 predložila legislatívny návrh na jeho zmenu. O rok neskôr, v marci 2024, Európsky parlament a Rada prijali nové nariadenie REMIT II. Nové nariadenie REMIT II bolo uverejnené v </a:t>
            </a:r>
            <a:r>
              <a:rPr lang="sk-SK" sz="2200" err="1">
                <a:solidFill>
                  <a:srgbClr val="212529"/>
                </a:solidFill>
                <a:ea typeface="Calibri"/>
                <a:cs typeface="Calibri"/>
              </a:rPr>
              <a:t>Official</a:t>
            </a:r>
            <a:r>
              <a:rPr lang="sk-SK" sz="2200">
                <a:solidFill>
                  <a:srgbClr val="212529"/>
                </a:solidFill>
                <a:ea typeface="Calibri"/>
                <a:cs typeface="Calibri"/>
              </a:rPr>
              <a:t> </a:t>
            </a:r>
            <a:r>
              <a:rPr lang="sk-SK" sz="2200" err="1">
                <a:solidFill>
                  <a:srgbClr val="212529"/>
                </a:solidFill>
                <a:ea typeface="Calibri"/>
                <a:cs typeface="Calibri"/>
              </a:rPr>
              <a:t>Journal</a:t>
            </a:r>
            <a:r>
              <a:rPr lang="sk-SK" sz="2200">
                <a:solidFill>
                  <a:srgbClr val="212529"/>
                </a:solidFill>
                <a:ea typeface="Calibri"/>
                <a:cs typeface="Calibri"/>
              </a:rPr>
              <a:t> of </a:t>
            </a:r>
            <a:r>
              <a:rPr lang="sk-SK" sz="2200" err="1">
                <a:solidFill>
                  <a:srgbClr val="212529"/>
                </a:solidFill>
                <a:ea typeface="Calibri"/>
                <a:cs typeface="Calibri"/>
              </a:rPr>
              <a:t>the</a:t>
            </a:r>
            <a:r>
              <a:rPr lang="sk-SK" sz="2200">
                <a:solidFill>
                  <a:srgbClr val="212529"/>
                </a:solidFill>
                <a:ea typeface="Calibri"/>
                <a:cs typeface="Calibri"/>
              </a:rPr>
              <a:t> </a:t>
            </a:r>
            <a:r>
              <a:rPr lang="sk-SK" sz="2200" err="1">
                <a:solidFill>
                  <a:srgbClr val="212529"/>
                </a:solidFill>
                <a:ea typeface="Calibri"/>
                <a:cs typeface="Calibri"/>
              </a:rPr>
              <a:t>European</a:t>
            </a:r>
            <a:r>
              <a:rPr lang="sk-SK" sz="2200">
                <a:solidFill>
                  <a:srgbClr val="212529"/>
                </a:solidFill>
                <a:ea typeface="Calibri"/>
                <a:cs typeface="Calibri"/>
              </a:rPr>
              <a:t> </a:t>
            </a:r>
            <a:r>
              <a:rPr lang="sk-SK" sz="2200" err="1">
                <a:solidFill>
                  <a:srgbClr val="212529"/>
                </a:solidFill>
                <a:ea typeface="Calibri"/>
                <a:cs typeface="Calibri"/>
              </a:rPr>
              <a:t>Union</a:t>
            </a:r>
            <a:r>
              <a:rPr lang="sk-SK" sz="2200">
                <a:solidFill>
                  <a:srgbClr val="212529"/>
                </a:solidFill>
                <a:ea typeface="Calibri"/>
                <a:cs typeface="Calibri"/>
              </a:rPr>
              <a:t> </a:t>
            </a:r>
            <a:r>
              <a:rPr lang="sk-SK" sz="2200">
                <a:ea typeface="Calibri"/>
                <a:cs typeface="Calibri"/>
              </a:rPr>
              <a:t>17. apríla 2024 a nadobudlo účinnosť 7. mája 2024.</a:t>
            </a:r>
            <a:r>
              <a:rPr lang="sk-SK" sz="2200" b="1">
                <a:ea typeface="Calibri"/>
                <a:cs typeface="Calibri"/>
              </a:rPr>
              <a:t> </a:t>
            </a:r>
            <a:r>
              <a:rPr lang="sk-SK" sz="2200">
                <a:ea typeface="Calibri"/>
                <a:cs typeface="Calibri"/>
              </a:rPr>
              <a:t>Vykonávacie nariadenie by malo byť v platnosti do 12 mesiacov od nadobudnutia účinnosti, t. j. do 8. mája 2025. Detailné znenie vykonávacieho nariadenia ku dňu 8. mája 2025 zatiaľ nebolo zverejnené.</a:t>
            </a:r>
          </a:p>
          <a:p>
            <a:pPr algn="just"/>
            <a:r>
              <a:rPr lang="sk-SK" sz="2200">
                <a:ea typeface="Calibri"/>
                <a:cs typeface="Calibri"/>
              </a:rPr>
              <a:t>REMIT II zavádza užšie zosúladenie s pravidlami EÚ o transparentnosti finančných trhov. Zahŕňa nové obchodné praktiky, ako je algoritmické obchodovanie a posilňuje ustanovenia o podávaní reportov a monitorovaní s cieľom chrániť spotrebiteľov pred zneužívaním trhu.</a:t>
            </a:r>
            <a:endParaRPr lang="sk-SK">
              <a:cs typeface="Calibri" panose="020F0502020204030204"/>
            </a:endParaRPr>
          </a:p>
          <a:p>
            <a:pPr algn="just"/>
            <a:r>
              <a:rPr lang="sk-SK" sz="2200">
                <a:ea typeface="Calibri"/>
                <a:cs typeface="Calibri"/>
              </a:rPr>
              <a:t>Nové nariadenie tiež posilňuje koordinačnú funkciu agentúry ACER, čo jej umožňuje dohliadať na inšpekcie, žiadosti o informácie, autorizácie IIP </a:t>
            </a:r>
            <a:r>
              <a:rPr lang="sk-SK" sz="2200">
                <a:solidFill>
                  <a:srgbClr val="000000"/>
                </a:solidFill>
                <a:ea typeface="+mn-lt"/>
                <a:cs typeface="+mn-lt"/>
              </a:rPr>
              <a:t>(</a:t>
            </a:r>
            <a:r>
              <a:rPr lang="sk-SK" sz="2200" err="1">
                <a:solidFill>
                  <a:srgbClr val="000000"/>
                </a:solidFill>
                <a:ea typeface="+mn-lt"/>
                <a:cs typeface="+mn-lt"/>
              </a:rPr>
              <a:t>Inside</a:t>
            </a:r>
            <a:r>
              <a:rPr lang="sk-SK" sz="2200">
                <a:solidFill>
                  <a:srgbClr val="000000"/>
                </a:solidFill>
                <a:ea typeface="+mn-lt"/>
                <a:cs typeface="+mn-lt"/>
              </a:rPr>
              <a:t> </a:t>
            </a:r>
            <a:r>
              <a:rPr lang="sk-SK" sz="2200" err="1">
                <a:solidFill>
                  <a:srgbClr val="000000"/>
                </a:solidFill>
                <a:ea typeface="+mn-lt"/>
                <a:cs typeface="+mn-lt"/>
              </a:rPr>
              <a:t>Information</a:t>
            </a:r>
            <a:r>
              <a:rPr lang="sk-SK" sz="2200">
                <a:solidFill>
                  <a:srgbClr val="000000"/>
                </a:solidFill>
                <a:ea typeface="+mn-lt"/>
                <a:cs typeface="+mn-lt"/>
              </a:rPr>
              <a:t> </a:t>
            </a:r>
            <a:r>
              <a:rPr lang="sk-SK" sz="2200" err="1">
                <a:solidFill>
                  <a:srgbClr val="000000"/>
                </a:solidFill>
                <a:ea typeface="+mn-lt"/>
                <a:cs typeface="+mn-lt"/>
              </a:rPr>
              <a:t>Platform</a:t>
            </a:r>
            <a:r>
              <a:rPr lang="sk-SK" sz="2200">
                <a:ea typeface="+mn-lt"/>
                <a:cs typeface="Calibri"/>
              </a:rPr>
              <a:t>)</a:t>
            </a:r>
            <a:r>
              <a:rPr lang="sk-SK" sz="2200">
                <a:ea typeface="Calibri"/>
                <a:cs typeface="Calibri"/>
              </a:rPr>
              <a:t> a RRM a udeľuje jej právomoc ukladať pravidelné sankcie s cieľom zabezpečiť súlad s miestnymi nariadeniami.</a:t>
            </a:r>
            <a:endParaRPr lang="sk-SK">
              <a:cs typeface="Calibri" panose="020F0502020204030204"/>
            </a:endParaRPr>
          </a:p>
          <a:p>
            <a:endParaRPr lang="sk-SK">
              <a:ea typeface="Calibri"/>
              <a:cs typeface="Calibri"/>
            </a:endParaRPr>
          </a:p>
        </p:txBody>
      </p:sp>
    </p:spTree>
    <p:extLst>
      <p:ext uri="{BB962C8B-B14F-4D97-AF65-F5344CB8AC3E}">
        <p14:creationId xmlns:p14="http://schemas.microsoft.com/office/powerpoint/2010/main" val="289281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1" y="404813"/>
            <a:ext cx="9245284" cy="431800"/>
          </a:xfrm>
        </p:spPr>
        <p:txBody>
          <a:bodyPr rtlCol="0">
            <a:noAutofit/>
          </a:bodyPr>
          <a:lstStyle/>
          <a:p>
            <a:pPr algn="l">
              <a:defRPr/>
            </a:pPr>
            <a:r>
              <a:rPr lang="sk-SK" sz="4000" b="1" dirty="0">
                <a:solidFill>
                  <a:srgbClr val="265787"/>
                </a:solidFill>
                <a:effectLst>
                  <a:outerShdw blurRad="38100" dist="38100" dir="2700000" algn="tl">
                    <a:srgbClr val="000000">
                      <a:alpha val="43137"/>
                    </a:srgbClr>
                  </a:outerShdw>
                </a:effectLst>
              </a:rPr>
              <a:t>Hlavné obchodné činnosti</a:t>
            </a:r>
          </a:p>
        </p:txBody>
      </p:sp>
      <p:sp>
        <p:nvSpPr>
          <p:cNvPr id="3075" name="Podnadpis 2"/>
          <p:cNvSpPr>
            <a:spLocks noGrp="1"/>
          </p:cNvSpPr>
          <p:nvPr>
            <p:ph type="subTitle" idx="1"/>
          </p:nvPr>
        </p:nvSpPr>
        <p:spPr>
          <a:xfrm>
            <a:off x="1097281" y="1341439"/>
            <a:ext cx="8959532" cy="4873625"/>
          </a:xfrm>
        </p:spPr>
        <p:txBody>
          <a:bodyPr>
            <a:normAutofit fontScale="92500" lnSpcReduction="10000"/>
          </a:bodyPr>
          <a:lstStyle/>
          <a:p>
            <a:pPr marL="0" lvl="1" algn="just">
              <a:buSzPct val="60000"/>
              <a:tabLst>
                <a:tab pos="266700" algn="l"/>
              </a:tabLst>
              <a:defRPr/>
            </a:pPr>
            <a:r>
              <a:rPr lang="sk-SK" sz="2400" b="1"/>
              <a:t>OKTE, a.s. v zmysle zákona č. 251/2012 Z. z. o energetike vykonáva hlavné obchodné činnosti:</a:t>
            </a:r>
          </a:p>
          <a:p>
            <a:pPr lvl="1" indent="-457200" algn="just">
              <a:buSzPct val="100000"/>
              <a:buFont typeface="Arial" panose="020B0604020202020204" pitchFamily="34" charset="0"/>
              <a:buChar char="•"/>
              <a:tabLst>
                <a:tab pos="266700" algn="l"/>
              </a:tabLst>
              <a:defRPr/>
            </a:pPr>
            <a:r>
              <a:rPr lang="sk-SK" sz="2400" b="1"/>
              <a:t>organizovanie a vyhodnocovanie organizovaného krátkodobého cezhraničného trhu s elektrinou, </a:t>
            </a:r>
          </a:p>
          <a:p>
            <a:pPr lvl="1" indent="-457200" algn="just">
              <a:buSzPct val="100000"/>
              <a:buFont typeface="Arial" panose="020B0604020202020204" pitchFamily="34" charset="0"/>
              <a:buChar char="•"/>
              <a:tabLst>
                <a:tab pos="266700" algn="l"/>
              </a:tabLst>
              <a:defRPr/>
            </a:pPr>
            <a:r>
              <a:rPr lang="sk-SK" sz="2400" b="1"/>
              <a:t>zúčtovanie odchýlok,</a:t>
            </a:r>
          </a:p>
          <a:p>
            <a:pPr lvl="1" indent="-457200" algn="just">
              <a:buSzPct val="100000"/>
              <a:buFont typeface="Arial" panose="020B0604020202020204" pitchFamily="34" charset="0"/>
              <a:buChar char="•"/>
              <a:tabLst>
                <a:tab pos="266700" algn="l"/>
              </a:tabLst>
              <a:defRPr/>
            </a:pPr>
            <a:r>
              <a:rPr lang="sk-SK" sz="2400" b="1"/>
              <a:t>správu a zber nameraných údajov, </a:t>
            </a:r>
          </a:p>
          <a:p>
            <a:pPr lvl="1" indent="-457200" algn="just">
              <a:buSzPct val="100000"/>
              <a:buFont typeface="Arial" panose="020B0604020202020204" pitchFamily="34" charset="0"/>
              <a:buChar char="•"/>
              <a:tabLst>
                <a:tab pos="266700" algn="l"/>
              </a:tabLst>
              <a:defRPr/>
            </a:pPr>
            <a:r>
              <a:rPr lang="sk-SK" sz="2400" b="1"/>
              <a:t>centrálnu fakturáciu poplatkov súvisiacich s prevádzkou sústavy.</a:t>
            </a:r>
          </a:p>
          <a:p>
            <a:pPr marL="0" lvl="1" algn="just">
              <a:buSzPct val="60000"/>
              <a:tabLst>
                <a:tab pos="266700" algn="l"/>
              </a:tabLst>
              <a:defRPr/>
            </a:pPr>
            <a:r>
              <a:rPr lang="sk-SK" sz="2400"/>
              <a:t>Ďalšie činnosti vyplývajúce z legislatívy:</a:t>
            </a:r>
          </a:p>
          <a:p>
            <a:pPr marL="342900" lvl="1" indent="-342900" algn="just">
              <a:buSzPct val="100000"/>
              <a:buFont typeface="Arial" panose="020B0604020202020204" pitchFamily="34" charset="0"/>
              <a:buChar char="•"/>
              <a:tabLst>
                <a:tab pos="266700" algn="l"/>
              </a:tabLst>
              <a:defRPr/>
            </a:pPr>
            <a:r>
              <a:rPr lang="sk-SK" sz="2400"/>
              <a:t>oznamovanie transakcií v zmysle </a:t>
            </a:r>
            <a:r>
              <a:rPr lang="pl-PL" sz="2400"/>
              <a:t>nariadenia Európskeho Parlamentu a Rady (EÚ) č. 1227/2011</a:t>
            </a:r>
            <a:r>
              <a:rPr lang="sk-SK" sz="2400"/>
              <a:t>,</a:t>
            </a:r>
          </a:p>
          <a:p>
            <a:pPr marL="342900" lvl="1" indent="-342900" algn="just">
              <a:buSzPct val="100000"/>
              <a:buFont typeface="Arial" panose="020B0604020202020204" pitchFamily="34" charset="0"/>
              <a:buChar char="•"/>
              <a:tabLst>
                <a:tab pos="266700" algn="l"/>
              </a:tabLst>
              <a:defRPr/>
            </a:pPr>
            <a:r>
              <a:rPr lang="sk-SK" sz="2400"/>
              <a:t>výkon činnosti zúčtovateľa podpory a vydavateľa záruk pôvodu v zmysle zákona č. 309/2009 Z. z. o podpore OZE,</a:t>
            </a:r>
          </a:p>
          <a:p>
            <a:pPr marL="342900" lvl="1" indent="-342900" algn="just">
              <a:buSzPct val="100000"/>
              <a:buFont typeface="Arial" panose="020B0604020202020204" pitchFamily="34" charset="0"/>
              <a:buChar char="•"/>
              <a:tabLst>
                <a:tab pos="266700" algn="l"/>
              </a:tabLst>
              <a:defRPr/>
            </a:pPr>
            <a:r>
              <a:rPr lang="sk-SK" sz="2400"/>
              <a:t>prevádzka elektronického systému, ktorý účastníkom trhu s elektrinou umožňuje výkon ich práv a povinností podľa zákona 251/2012 Z. z. alebo iných právnych predpisov</a:t>
            </a:r>
          </a:p>
        </p:txBody>
      </p:sp>
      <p:sp>
        <p:nvSpPr>
          <p:cNvPr id="4" name="Zástupný symbol čísla snímky 3"/>
          <p:cNvSpPr>
            <a:spLocks noGrp="1"/>
          </p:cNvSpPr>
          <p:nvPr>
            <p:ph type="sldNum" sz="quarter" idx="12"/>
          </p:nvPr>
        </p:nvSpPr>
        <p:spPr/>
        <p:txBody>
          <a:bodyPr/>
          <a:lstStyle/>
          <a:p>
            <a:pPr>
              <a:defRPr/>
            </a:pPr>
            <a:fld id="{00DF2602-AEEC-4C11-BF5E-BC9D01E38B04}" type="slidenum">
              <a:rPr lang="sk-SK"/>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965" y="413957"/>
            <a:ext cx="8229600" cy="1143000"/>
          </a:xfrm>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Oznamovanie transakcií účastníkov trhu</a:t>
            </a:r>
            <a:endParaRPr lang="en-US" sz="4000" b="1">
              <a:solidFill>
                <a:srgbClr val="265787"/>
              </a:solidFill>
              <a:effectLst>
                <a:outerShdw blurRad="38100" dist="38100" dir="2700000" algn="tl">
                  <a:srgbClr val="000000">
                    <a:alpha val="43137"/>
                  </a:srgbClr>
                </a:outerShdw>
              </a:effectLst>
            </a:endParaRPr>
          </a:p>
        </p:txBody>
      </p:sp>
      <p:sp>
        <p:nvSpPr>
          <p:cNvPr id="23555" name="Content Placeholder 2"/>
          <p:cNvSpPr>
            <a:spLocks noGrp="1"/>
          </p:cNvSpPr>
          <p:nvPr>
            <p:ph idx="1"/>
          </p:nvPr>
        </p:nvSpPr>
        <p:spPr>
          <a:xfrm>
            <a:off x="1078992" y="1412875"/>
            <a:ext cx="8925433" cy="5329238"/>
          </a:xfrm>
        </p:spPr>
        <p:txBody>
          <a:bodyPr/>
          <a:lstStyle/>
          <a:p>
            <a:pPr algn="just"/>
            <a:r>
              <a:rPr lang="sk-SK" altLang="en-US" sz="2000"/>
              <a:t>Na Slovensku sa </a:t>
            </a:r>
            <a:r>
              <a:rPr lang="sk-SK" altLang="en-US" sz="2000" err="1"/>
              <a:t>reportingové</a:t>
            </a:r>
            <a:r>
              <a:rPr lang="sk-SK" altLang="en-US" sz="2000"/>
              <a:t> povinnosti v rámci REMIT týkajú:</a:t>
            </a:r>
          </a:p>
          <a:p>
            <a:pPr lvl="1" algn="just"/>
            <a:r>
              <a:rPr lang="sk-SK" altLang="en-US" sz="1800"/>
              <a:t>všetkých obchodníkov s elektrinou a obchodníkov s plynom,</a:t>
            </a:r>
          </a:p>
          <a:p>
            <a:pPr lvl="1" algn="just"/>
            <a:r>
              <a:rPr lang="sk-SK" altLang="en-US" sz="1800"/>
              <a:t>výrobcov elektriny </a:t>
            </a:r>
            <a:r>
              <a:rPr lang="sk-SK" altLang="sk-SK" sz="1800"/>
              <a:t>nad 10 MW </a:t>
            </a:r>
            <a:r>
              <a:rPr lang="sk-SK" altLang="en-US" sz="1800"/>
              <a:t>a producentov zemného plynu 20 MW výkonu,</a:t>
            </a:r>
          </a:p>
          <a:p>
            <a:pPr lvl="1" algn="just"/>
            <a:r>
              <a:rPr lang="sk-SK" altLang="en-US" sz="1800"/>
              <a:t>Slovenskej elektrizačnej prenosovej sústavy, a.s. a eustream, a.s.,</a:t>
            </a:r>
          </a:p>
          <a:p>
            <a:pPr lvl="1" algn="just"/>
            <a:r>
              <a:rPr lang="sk-SK" altLang="en-US" sz="1800"/>
              <a:t>veľkých priemyselných odberateľov </a:t>
            </a:r>
            <a:r>
              <a:rPr lang="sk-SK" altLang="sk-SK" sz="1800"/>
              <a:t>s ročnou technickou kapacitou spotreby najmenej 600 GWh.</a:t>
            </a:r>
          </a:p>
          <a:p>
            <a:pPr algn="just"/>
            <a:r>
              <a:rPr lang="sk-SK" altLang="en-US" sz="2000"/>
              <a:t>Na požiadanie ACER</a:t>
            </a:r>
            <a:r>
              <a:rPr lang="sk-SK" altLang="sk-SK" sz="2000"/>
              <a:t> majú byť poskytnuté v predpísanom formáte</a:t>
            </a:r>
            <a:r>
              <a:rPr lang="sk-SK" altLang="en-US" sz="2000"/>
              <a:t>:</a:t>
            </a:r>
          </a:p>
          <a:p>
            <a:pPr lvl="1" algn="just"/>
            <a:r>
              <a:rPr lang="sk-SK" altLang="sk-SK" sz="1800" err="1">
                <a:cs typeface="Calibri" panose="020F0502020204030204" pitchFamily="34" charset="0"/>
              </a:rPr>
              <a:t>vnútroskupinové</a:t>
            </a:r>
            <a:r>
              <a:rPr lang="sk-SK" altLang="sk-SK" sz="1800">
                <a:cs typeface="Calibri" panose="020F0502020204030204" pitchFamily="34" charset="0"/>
              </a:rPr>
              <a:t> zmluvy,</a:t>
            </a:r>
          </a:p>
          <a:p>
            <a:pPr lvl="1" algn="just"/>
            <a:r>
              <a:rPr lang="sk-SK" altLang="sk-SK" sz="1800"/>
              <a:t>zmluvy na  podporné služby v elektroenergetike a vyrovnávacie služby v plynárenstve.</a:t>
            </a:r>
          </a:p>
          <a:p>
            <a:pPr algn="just"/>
            <a:r>
              <a:rPr lang="sk-SK" altLang="en-US" sz="2000"/>
              <a:t>ACER vyžaduje, aby povinní účastníci trhu reportovali transakcie cez RRM </a:t>
            </a:r>
            <a:br>
              <a:rPr lang="sk-SK" altLang="en-US" sz="2000"/>
            </a:br>
            <a:r>
              <a:rPr lang="sk-SK" altLang="en-US" sz="2000"/>
              <a:t>z dôvodu zabezpečenia:</a:t>
            </a:r>
          </a:p>
          <a:p>
            <a:pPr lvl="1"/>
            <a:r>
              <a:rPr lang="sk-SK" altLang="en-US" sz="1800"/>
              <a:t>plynulosti reportovania,</a:t>
            </a:r>
          </a:p>
          <a:p>
            <a:pPr lvl="1"/>
            <a:r>
              <a:rPr lang="sk-SK" altLang="en-US" sz="1800"/>
              <a:t>kvality dát,</a:t>
            </a:r>
          </a:p>
          <a:p>
            <a:pPr lvl="1"/>
            <a:r>
              <a:rPr lang="sk-SK" altLang="en-US" sz="1800"/>
              <a:t>bezpečnosti prenosu dát.</a:t>
            </a:r>
          </a:p>
          <a:p>
            <a:pPr lvl="1"/>
            <a:endParaRPr lang="sk-SK" altLang="en-US" sz="1600"/>
          </a:p>
        </p:txBody>
      </p:sp>
      <p:sp>
        <p:nvSpPr>
          <p:cNvPr id="1208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AA7D38-D71B-4C00-A9D9-6C0B6C1AC735}" type="slidenum">
              <a:rPr lang="sk-SK" altLang="sk-SK" sz="1200">
                <a:solidFill>
                  <a:srgbClr val="898989"/>
                </a:solidFill>
              </a:rPr>
              <a:pPr>
                <a:spcBef>
                  <a:spcPct val="0"/>
                </a:spcBef>
                <a:buFontTx/>
                <a:buNone/>
              </a:pPr>
              <a:t>50</a:t>
            </a:fld>
            <a:endParaRPr lang="sk-SK" altLang="sk-SK" sz="1200">
              <a:solidFill>
                <a:srgbClr val="898989"/>
              </a:solidFill>
            </a:endParaRPr>
          </a:p>
        </p:txBody>
      </p:sp>
    </p:spTree>
    <p:extLst>
      <p:ext uri="{BB962C8B-B14F-4D97-AF65-F5344CB8AC3E}">
        <p14:creationId xmlns:p14="http://schemas.microsoft.com/office/powerpoint/2010/main" val="3164111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53886"/>
            <a:ext cx="8229600" cy="1143000"/>
          </a:xfrm>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Rola OKTE, a.s. v súvislosti s REMIT</a:t>
            </a:r>
          </a:p>
        </p:txBody>
      </p:sp>
      <p:sp>
        <p:nvSpPr>
          <p:cNvPr id="122883" name="Zástupný symbol obsahu 2"/>
          <p:cNvSpPr>
            <a:spLocks noGrp="1"/>
          </p:cNvSpPr>
          <p:nvPr>
            <p:ph idx="1"/>
          </p:nvPr>
        </p:nvSpPr>
        <p:spPr/>
        <p:txBody>
          <a:bodyPr vert="horz" lIns="91440" tIns="45720" rIns="91440" bIns="45720" rtlCol="0" anchor="t">
            <a:normAutofit/>
          </a:bodyPr>
          <a:lstStyle/>
          <a:p>
            <a:pPr algn="just" defTabSz="912813"/>
            <a:r>
              <a:rPr lang="en-US" altLang="en-US" sz="2200" dirty="0"/>
              <a:t>OKTE, </a:t>
            </a:r>
            <a:r>
              <a:rPr lang="en-US" altLang="en-US" sz="2200" dirty="0" err="1"/>
              <a:t>a.s.</a:t>
            </a:r>
            <a:r>
              <a:rPr lang="en-US" altLang="en-US" sz="2200" dirty="0"/>
              <a:t>, </a:t>
            </a:r>
            <a:r>
              <a:rPr lang="sk-SK" altLang="en-US" sz="2200" dirty="0"/>
              <a:t>je registrované ako </a:t>
            </a:r>
            <a:r>
              <a:rPr lang="en-US" altLang="en-US" sz="2200" dirty="0"/>
              <a:t>RRM v ACER </a:t>
            </a:r>
            <a:r>
              <a:rPr lang="sk-SK" altLang="en-US" sz="2200" dirty="0"/>
              <a:t>od </a:t>
            </a:r>
            <a:r>
              <a:rPr lang="en-US" altLang="en-US" sz="2200" dirty="0"/>
              <a:t>20. </a:t>
            </a:r>
            <a:r>
              <a:rPr lang="en-US" altLang="en-US" sz="2200" dirty="0" err="1"/>
              <a:t>augusta</a:t>
            </a:r>
            <a:r>
              <a:rPr lang="en-US" altLang="en-US" sz="2200" dirty="0"/>
              <a:t> 2015. </a:t>
            </a:r>
            <a:endParaRPr lang="sk-SK" altLang="en-US" sz="1000" dirty="0"/>
          </a:p>
          <a:p>
            <a:pPr algn="just" defTabSz="912813"/>
            <a:r>
              <a:rPr lang="sk-SK" altLang="en-US" sz="2200" dirty="0"/>
              <a:t>Keďže </a:t>
            </a:r>
            <a:r>
              <a:rPr lang="sk-SK" altLang="en-US" sz="2200" dirty="0" err="1"/>
              <a:t>reporting</a:t>
            </a:r>
            <a:r>
              <a:rPr lang="sk-SK" altLang="en-US" sz="2200" dirty="0"/>
              <a:t> údajov zo strany </a:t>
            </a:r>
            <a:r>
              <a:rPr lang="sk-SK" altLang="en-US" sz="2200" b="1" dirty="0"/>
              <a:t>PPS </a:t>
            </a:r>
            <a:r>
              <a:rPr lang="sk-SK" altLang="en-US" sz="2200" dirty="0"/>
              <a:t>a ďalších </a:t>
            </a:r>
            <a:r>
              <a:rPr lang="sk-SK" altLang="en-US" sz="2200" b="1" dirty="0"/>
              <a:t>účastníkov trhu </a:t>
            </a:r>
            <a:r>
              <a:rPr lang="sk-SK" altLang="en-US" sz="2200" dirty="0"/>
              <a:t>priamo do databázy ACER </a:t>
            </a:r>
            <a:r>
              <a:rPr lang="sk-SK" altLang="en-US" sz="2200" b="1" dirty="0"/>
              <a:t>vyžaduje investičné a prevádzkové náklady</a:t>
            </a:r>
            <a:r>
              <a:rPr lang="sk-SK" altLang="en-US" sz="2200" dirty="0"/>
              <a:t>, je odporúčané, aby sa </a:t>
            </a:r>
            <a:r>
              <a:rPr lang="sk-SK" altLang="en-US" sz="2200" b="1" dirty="0"/>
              <a:t>transakcie reportovali cez RRM ako tzv. tretiu stranu.</a:t>
            </a:r>
          </a:p>
          <a:p>
            <a:pPr algn="just" defTabSz="912813"/>
            <a:r>
              <a:rPr lang="en-US" altLang="en-US" sz="2200" dirty="0"/>
              <a:t>OKTE, </a:t>
            </a:r>
            <a:r>
              <a:rPr lang="en-US" altLang="en-US" sz="2200" dirty="0" err="1"/>
              <a:t>a.s.</a:t>
            </a:r>
            <a:r>
              <a:rPr lang="en-US" altLang="en-US" sz="2200" dirty="0"/>
              <a:t> </a:t>
            </a:r>
            <a:r>
              <a:rPr lang="en-US" altLang="en-US" sz="2200" dirty="0" err="1"/>
              <a:t>ponúka</a:t>
            </a:r>
            <a:r>
              <a:rPr lang="en-US" altLang="en-US" sz="2200" dirty="0"/>
              <a:t> a </a:t>
            </a:r>
            <a:r>
              <a:rPr lang="en-US" altLang="en-US" sz="2200" dirty="0" err="1"/>
              <a:t>poskyt</a:t>
            </a:r>
            <a:r>
              <a:rPr lang="sk-SK" altLang="en-US" sz="2200" dirty="0"/>
              <a:t>uje</a:t>
            </a:r>
            <a:r>
              <a:rPr lang="en-US" altLang="en-US" sz="2200" dirty="0"/>
              <a:t> služby </a:t>
            </a:r>
            <a:r>
              <a:rPr lang="sk-SK" altLang="en-US" sz="2200" dirty="0"/>
              <a:t>RRM </a:t>
            </a:r>
            <a:r>
              <a:rPr lang="en-US" altLang="en-US" sz="2200" dirty="0" err="1"/>
              <a:t>reportingu</a:t>
            </a:r>
            <a:r>
              <a:rPr lang="en-US" altLang="en-US" sz="2200" dirty="0"/>
              <a:t> do ACER </a:t>
            </a:r>
            <a:r>
              <a:rPr lang="en-US" altLang="en-US" sz="2200" dirty="0" err="1"/>
              <a:t>aj</a:t>
            </a:r>
            <a:r>
              <a:rPr lang="en-US" altLang="en-US" sz="2200" dirty="0"/>
              <a:t> </a:t>
            </a:r>
            <a:r>
              <a:rPr lang="sk-SK" altLang="en-US" sz="2200" dirty="0"/>
              <a:t>účastníkom trhu obchodujúcim mimo organizovaného trhu.</a:t>
            </a:r>
          </a:p>
          <a:p>
            <a:pPr algn="just" defTabSz="912813"/>
            <a:r>
              <a:rPr lang="en-US" altLang="en-US" sz="2200" dirty="0"/>
              <a:t>OKTE, </a:t>
            </a:r>
            <a:r>
              <a:rPr lang="en-US" altLang="en-US" sz="2200" dirty="0" err="1"/>
              <a:t>a.s.</a:t>
            </a:r>
            <a:r>
              <a:rPr lang="en-US" altLang="en-US" sz="2200" dirty="0"/>
              <a:t> </a:t>
            </a:r>
            <a:r>
              <a:rPr lang="en-US" altLang="en-US" sz="2200" dirty="0" err="1"/>
              <a:t>poskytuje</a:t>
            </a:r>
            <a:r>
              <a:rPr lang="en-US" altLang="en-US" sz="2200" dirty="0"/>
              <a:t> </a:t>
            </a:r>
            <a:r>
              <a:rPr lang="en-US" altLang="en-US" sz="2200" dirty="0" err="1"/>
              <a:t>aj</a:t>
            </a:r>
            <a:r>
              <a:rPr lang="en-US" altLang="en-US" sz="2200" dirty="0"/>
              <a:t> </a:t>
            </a:r>
            <a:r>
              <a:rPr lang="en-US" altLang="en-US" sz="2200" dirty="0" err="1"/>
              <a:t>možnosť</a:t>
            </a:r>
            <a:r>
              <a:rPr lang="en-US" altLang="en-US" sz="2200" dirty="0"/>
              <a:t> </a:t>
            </a:r>
            <a:r>
              <a:rPr lang="en-US" altLang="en-US" sz="2200" dirty="0" err="1"/>
              <a:t>reportingu</a:t>
            </a:r>
            <a:r>
              <a:rPr lang="en-US" altLang="en-US" sz="2200" dirty="0"/>
              <a:t> </a:t>
            </a:r>
            <a:r>
              <a:rPr lang="en-US" altLang="en-US" sz="2200" dirty="0" err="1"/>
              <a:t>plynových</a:t>
            </a:r>
            <a:r>
              <a:rPr lang="en-US" altLang="en-US" sz="2200" dirty="0"/>
              <a:t> </a:t>
            </a:r>
            <a:r>
              <a:rPr lang="en-US" altLang="en-US" sz="2200" dirty="0" err="1"/>
              <a:t>kontraktov</a:t>
            </a:r>
            <a:r>
              <a:rPr lang="en-US" altLang="en-US" sz="2200" dirty="0"/>
              <a:t>. </a:t>
            </a:r>
            <a:endParaRPr lang="sk-SK" altLang="en-US" sz="2200" b="1" dirty="0">
              <a:ea typeface="Calibri"/>
              <a:cs typeface="Calibri"/>
            </a:endParaRPr>
          </a:p>
        </p:txBody>
      </p:sp>
      <p:sp>
        <p:nvSpPr>
          <p:cNvPr id="12288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3F1C5B-C2E4-4D69-877A-3E83554B0419}" type="slidenum">
              <a:rPr lang="sk-SK" altLang="sk-SK" sz="1200">
                <a:solidFill>
                  <a:srgbClr val="898989"/>
                </a:solidFill>
              </a:rPr>
              <a:pPr>
                <a:spcBef>
                  <a:spcPct val="0"/>
                </a:spcBef>
                <a:buFontTx/>
                <a:buNone/>
              </a:pPr>
              <a:t>51</a:t>
            </a:fld>
            <a:endParaRPr lang="sk-SK" altLang="sk-SK" sz="1200">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normAutofit/>
          </a:bodyPr>
          <a:lstStyle/>
          <a:p>
            <a:pPr>
              <a:defRPr/>
            </a:pPr>
            <a:r>
              <a:rPr lang="sk-SK" altLang="sk-SK" sz="4000" b="1">
                <a:solidFill>
                  <a:srgbClr val="265787"/>
                </a:solidFill>
                <a:effectLst>
                  <a:outerShdw blurRad="38100" dist="38100" dir="2700000" algn="tl">
                    <a:srgbClr val="000000">
                      <a:alpha val="43137"/>
                    </a:srgbClr>
                  </a:outerShdw>
                </a:effectLst>
              </a:rPr>
              <a:t>7. Obnoviteľné zdroje energie</a:t>
            </a:r>
          </a:p>
        </p:txBody>
      </p:sp>
      <p:sp>
        <p:nvSpPr>
          <p:cNvPr id="128003" name="Zástupný symbol obsahu 2"/>
          <p:cNvSpPr>
            <a:spLocks noGrp="1"/>
          </p:cNvSpPr>
          <p:nvPr>
            <p:ph idx="1"/>
          </p:nvPr>
        </p:nvSpPr>
        <p:spPr>
          <a:xfrm>
            <a:off x="838200" y="1690690"/>
            <a:ext cx="9372600" cy="4525963"/>
          </a:xfrm>
        </p:spPr>
        <p:txBody>
          <a:bodyPr>
            <a:normAutofit/>
          </a:bodyPr>
          <a:lstStyle/>
          <a:p>
            <a:pPr marL="0" indent="0" algn="just">
              <a:buNone/>
            </a:pPr>
            <a:r>
              <a:rPr lang="sk-SK" altLang="sk-SK" sz="2400" dirty="0"/>
              <a:t>Od 1.1.2020 je OKTE, a.s. v zmysle Zákona o OZE zúčtovateľ podpory. OKTE, a.s. v súvislosti s týmto prevádzkuje systém IS OZE, v rámci ktorého sú vykonávané nasledovné činnosti. </a:t>
            </a:r>
          </a:p>
          <a:p>
            <a:pPr algn="just"/>
            <a:r>
              <a:rPr lang="sk-SK" altLang="sk-SK" sz="2400" dirty="0"/>
              <a:t>Zmluvy na doplatok, príplatok a výkup,</a:t>
            </a:r>
          </a:p>
          <a:p>
            <a:pPr algn="just"/>
            <a:r>
              <a:rPr lang="sk-SK" altLang="sk-SK" sz="2400" dirty="0"/>
              <a:t>Príprava a schvaľovanie podkladov pre fakturáciu doplatku/príplatku,</a:t>
            </a:r>
          </a:p>
          <a:p>
            <a:pPr algn="just"/>
            <a:r>
              <a:rPr lang="sk-SK" altLang="sk-SK" sz="2400" dirty="0"/>
              <a:t>Príprava podkladov pre fakturáciu výkupu,</a:t>
            </a:r>
          </a:p>
          <a:p>
            <a:pPr algn="just"/>
            <a:r>
              <a:rPr lang="sk-SK" altLang="sk-SK" sz="2400" dirty="0"/>
              <a:t>Štatistiky a podklady pre štátne orgány</a:t>
            </a:r>
            <a:r>
              <a:rPr lang="sk-SK" altLang="sk-SK" sz="2400" b="1" dirty="0"/>
              <a:t>.</a:t>
            </a:r>
          </a:p>
          <a:p>
            <a:pPr marL="0" indent="0" algn="ctr">
              <a:buNone/>
            </a:pPr>
            <a:r>
              <a:rPr lang="sk-SK" altLang="sk-SK" sz="2400" dirty="0">
                <a:hlinkClick r:id="rId2"/>
              </a:rPr>
              <a:t>https://oze.okte.sk/</a:t>
            </a:r>
            <a:r>
              <a:rPr lang="sk-SK" altLang="sk-SK" sz="2400" dirty="0"/>
              <a:t> </a:t>
            </a:r>
          </a:p>
        </p:txBody>
      </p:sp>
      <p:sp>
        <p:nvSpPr>
          <p:cNvPr id="12800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52</a:t>
            </a:fld>
            <a:endParaRPr lang="sk-SK" altLang="sk-SK" sz="1200">
              <a:solidFill>
                <a:srgbClr val="898989"/>
              </a:solidFill>
            </a:endParaRPr>
          </a:p>
        </p:txBody>
      </p:sp>
    </p:spTree>
    <p:extLst>
      <p:ext uri="{BB962C8B-B14F-4D97-AF65-F5344CB8AC3E}">
        <p14:creationId xmlns:p14="http://schemas.microsoft.com/office/powerpoint/2010/main" val="1365798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FAB43406-0A7D-454C-91FB-11E07C40443F}"/>
              </a:ext>
            </a:extLst>
          </p:cNvPr>
          <p:cNvSpPr txBox="1">
            <a:spLocks/>
          </p:cNvSpPr>
          <p:nvPr/>
        </p:nvSpPr>
        <p:spPr>
          <a:xfrm>
            <a:off x="643128" y="174487"/>
            <a:ext cx="7272528" cy="826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k-SK" sz="4000" b="1">
                <a:solidFill>
                  <a:srgbClr val="265787"/>
                </a:solidFill>
                <a:effectLst>
                  <a:outerShdw blurRad="38100" dist="38100" dir="2700000" algn="tl">
                    <a:srgbClr val="000000">
                      <a:alpha val="43137"/>
                    </a:srgbClr>
                  </a:outerShdw>
                </a:effectLst>
              </a:rPr>
              <a:t>Zúčtovateľ podpory</a:t>
            </a:r>
          </a:p>
        </p:txBody>
      </p:sp>
      <p:sp>
        <p:nvSpPr>
          <p:cNvPr id="4" name="Šípka: doprava 3">
            <a:extLst>
              <a:ext uri="{FF2B5EF4-FFF2-40B4-BE49-F238E27FC236}">
                <a16:creationId xmlns:a16="http://schemas.microsoft.com/office/drawing/2014/main" id="{604485C2-4CE2-3F6B-DF2E-5B3561381019}"/>
              </a:ext>
            </a:extLst>
          </p:cNvPr>
          <p:cNvSpPr/>
          <p:nvPr/>
        </p:nvSpPr>
        <p:spPr>
          <a:xfrm rot="20406661">
            <a:off x="4197745" y="4409905"/>
            <a:ext cx="3112012" cy="826819"/>
          </a:xfrm>
          <a:prstGeom prst="rightArrow">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a:ln w="0"/>
                <a:solidFill>
                  <a:schemeClr val="tx1"/>
                </a:solidFill>
                <a:effectLst>
                  <a:outerShdw blurRad="38100" dist="19050" dir="2700000" algn="tl" rotWithShape="0">
                    <a:schemeClr val="dk1">
                      <a:alpha val="40000"/>
                    </a:schemeClr>
                  </a:outerShdw>
                </a:effectLst>
              </a:rPr>
              <a:t>Výplata ceny vykupovanej elektriny</a:t>
            </a:r>
          </a:p>
        </p:txBody>
      </p:sp>
      <p:sp>
        <p:nvSpPr>
          <p:cNvPr id="6" name="Šípka: doľava 5">
            <a:extLst>
              <a:ext uri="{FF2B5EF4-FFF2-40B4-BE49-F238E27FC236}">
                <a16:creationId xmlns:a16="http://schemas.microsoft.com/office/drawing/2014/main" id="{56D91C9C-0C8D-E879-C421-6E62872D7ECB}"/>
              </a:ext>
            </a:extLst>
          </p:cNvPr>
          <p:cNvSpPr/>
          <p:nvPr/>
        </p:nvSpPr>
        <p:spPr>
          <a:xfrm>
            <a:off x="4279392" y="3429000"/>
            <a:ext cx="2697480" cy="826819"/>
          </a:xfrm>
          <a:prstGeom prst="leftArrow">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a:ln w="0"/>
                <a:solidFill>
                  <a:schemeClr val="tx1"/>
                </a:solidFill>
                <a:effectLst>
                  <a:outerShdw blurRad="38100" dist="19050" dir="2700000" algn="tl" rotWithShape="0">
                    <a:schemeClr val="dk1">
                      <a:alpha val="40000"/>
                    </a:schemeClr>
                  </a:outerShdw>
                </a:effectLst>
              </a:rPr>
              <a:t>Výplata ceny vykupovanej elektriny</a:t>
            </a:r>
          </a:p>
        </p:txBody>
      </p:sp>
      <p:sp>
        <p:nvSpPr>
          <p:cNvPr id="7" name="Obdĺžnik: zaoblené rohy 6">
            <a:extLst>
              <a:ext uri="{FF2B5EF4-FFF2-40B4-BE49-F238E27FC236}">
                <a16:creationId xmlns:a16="http://schemas.microsoft.com/office/drawing/2014/main" id="{19510B50-CC05-D4C7-0C1C-AF80BF77BC84}"/>
              </a:ext>
            </a:extLst>
          </p:cNvPr>
          <p:cNvSpPr/>
          <p:nvPr/>
        </p:nvSpPr>
        <p:spPr>
          <a:xfrm>
            <a:off x="7132320" y="2734056"/>
            <a:ext cx="3163824" cy="14538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3600"/>
              <a:t>OKTE</a:t>
            </a:r>
          </a:p>
          <a:p>
            <a:pPr algn="ctr"/>
            <a:r>
              <a:rPr lang="sk-SK"/>
              <a:t>Výpočet údajov pre fakturáciu</a:t>
            </a:r>
          </a:p>
        </p:txBody>
      </p:sp>
      <p:sp>
        <p:nvSpPr>
          <p:cNvPr id="8" name="Šípka: doľava 7">
            <a:extLst>
              <a:ext uri="{FF2B5EF4-FFF2-40B4-BE49-F238E27FC236}">
                <a16:creationId xmlns:a16="http://schemas.microsoft.com/office/drawing/2014/main" id="{4DCB653B-5F79-1F4F-CDAE-54C551762BD4}"/>
              </a:ext>
            </a:extLst>
          </p:cNvPr>
          <p:cNvSpPr/>
          <p:nvPr/>
        </p:nvSpPr>
        <p:spPr>
          <a:xfrm>
            <a:off x="4279392" y="2602181"/>
            <a:ext cx="2697480" cy="826819"/>
          </a:xfrm>
          <a:prstGeom prst="leftArrow">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a:ln w="0"/>
                <a:solidFill>
                  <a:schemeClr val="tx1"/>
                </a:solidFill>
                <a:effectLst>
                  <a:outerShdw blurRad="38100" dist="19050" dir="2700000" algn="tl" rotWithShape="0">
                    <a:schemeClr val="dk1">
                      <a:alpha val="40000"/>
                    </a:schemeClr>
                  </a:outerShdw>
                </a:effectLst>
              </a:rPr>
              <a:t>Výplata doplatku/príplatku</a:t>
            </a:r>
          </a:p>
        </p:txBody>
      </p:sp>
      <p:sp>
        <p:nvSpPr>
          <p:cNvPr id="10" name="Obdĺžnik: zaoblené rohy 9">
            <a:extLst>
              <a:ext uri="{FF2B5EF4-FFF2-40B4-BE49-F238E27FC236}">
                <a16:creationId xmlns:a16="http://schemas.microsoft.com/office/drawing/2014/main" id="{DB6A8E4D-538F-8F0C-ACA1-41E294A464DD}"/>
              </a:ext>
            </a:extLst>
          </p:cNvPr>
          <p:cNvSpPr/>
          <p:nvPr/>
        </p:nvSpPr>
        <p:spPr>
          <a:xfrm>
            <a:off x="960119" y="1001306"/>
            <a:ext cx="3163824" cy="1043167"/>
          </a:xfrm>
          <a:prstGeom prst="roundRect">
            <a:avLst/>
          </a:prstGeom>
          <a:solidFill>
            <a:srgbClr val="5B9B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3600"/>
              <a:t>Subjekt zúčtovania</a:t>
            </a:r>
            <a:endParaRPr lang="sk-SK"/>
          </a:p>
        </p:txBody>
      </p:sp>
      <p:sp>
        <p:nvSpPr>
          <p:cNvPr id="11" name="Obdĺžnik: zaoblené rohy 10">
            <a:extLst>
              <a:ext uri="{FF2B5EF4-FFF2-40B4-BE49-F238E27FC236}">
                <a16:creationId xmlns:a16="http://schemas.microsoft.com/office/drawing/2014/main" id="{B09575DE-642D-3B5F-660C-A16686232130}"/>
              </a:ext>
            </a:extLst>
          </p:cNvPr>
          <p:cNvSpPr/>
          <p:nvPr/>
        </p:nvSpPr>
        <p:spPr>
          <a:xfrm>
            <a:off x="960119" y="2734056"/>
            <a:ext cx="3163824" cy="145389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3600"/>
              <a:t>Výrobca</a:t>
            </a:r>
            <a:endParaRPr lang="sk-SK"/>
          </a:p>
        </p:txBody>
      </p:sp>
      <p:sp>
        <p:nvSpPr>
          <p:cNvPr id="12" name="Obdĺžnik: zaoblené rohy 11">
            <a:extLst>
              <a:ext uri="{FF2B5EF4-FFF2-40B4-BE49-F238E27FC236}">
                <a16:creationId xmlns:a16="http://schemas.microsoft.com/office/drawing/2014/main" id="{9D83DEDB-53E9-0999-B573-937D45730533}"/>
              </a:ext>
            </a:extLst>
          </p:cNvPr>
          <p:cNvSpPr/>
          <p:nvPr/>
        </p:nvSpPr>
        <p:spPr>
          <a:xfrm>
            <a:off x="960119" y="4992624"/>
            <a:ext cx="3163824" cy="1048511"/>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3600"/>
              <a:t>Výkupca</a:t>
            </a:r>
            <a:endParaRPr lang="sk-SK"/>
          </a:p>
        </p:txBody>
      </p:sp>
      <p:sp>
        <p:nvSpPr>
          <p:cNvPr id="23" name="Šípka: zahnutá nahor 22">
            <a:extLst>
              <a:ext uri="{FF2B5EF4-FFF2-40B4-BE49-F238E27FC236}">
                <a16:creationId xmlns:a16="http://schemas.microsoft.com/office/drawing/2014/main" id="{779A3B27-7ACF-D724-7262-FE2EED346B93}"/>
              </a:ext>
            </a:extLst>
          </p:cNvPr>
          <p:cNvSpPr/>
          <p:nvPr/>
        </p:nvSpPr>
        <p:spPr>
          <a:xfrm flipV="1">
            <a:off x="4279392" y="1458343"/>
            <a:ext cx="4606424" cy="1170219"/>
          </a:xfrm>
          <a:prstGeom prst="bentUpArrow">
            <a:avLst>
              <a:gd name="adj1" fmla="val 30516"/>
              <a:gd name="adj2" fmla="val 37410"/>
              <a:gd name="adj3" fmla="val 3235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Šípka: zahnutá nahor 25">
            <a:extLst>
              <a:ext uri="{FF2B5EF4-FFF2-40B4-BE49-F238E27FC236}">
                <a16:creationId xmlns:a16="http://schemas.microsoft.com/office/drawing/2014/main" id="{7550C4DA-945D-D214-4243-B8CED06E6CD6}"/>
              </a:ext>
            </a:extLst>
          </p:cNvPr>
          <p:cNvSpPr/>
          <p:nvPr/>
        </p:nvSpPr>
        <p:spPr>
          <a:xfrm rot="16200000" flipH="1">
            <a:off x="5556926" y="3103893"/>
            <a:ext cx="1836204" cy="4391272"/>
          </a:xfrm>
          <a:prstGeom prst="bentUpArrow">
            <a:avLst>
              <a:gd name="adj1" fmla="val 20557"/>
              <a:gd name="adj2" fmla="val 21592"/>
              <a:gd name="adj3" fmla="val 2356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BlokTextu 26">
            <a:extLst>
              <a:ext uri="{FF2B5EF4-FFF2-40B4-BE49-F238E27FC236}">
                <a16:creationId xmlns:a16="http://schemas.microsoft.com/office/drawing/2014/main" id="{136E250B-07DF-60D8-7CDF-72F3F39DD4A2}"/>
              </a:ext>
            </a:extLst>
          </p:cNvPr>
          <p:cNvSpPr txBox="1"/>
          <p:nvPr/>
        </p:nvSpPr>
        <p:spPr>
          <a:xfrm>
            <a:off x="4707636" y="1493966"/>
            <a:ext cx="2618232" cy="307777"/>
          </a:xfrm>
          <a:prstGeom prst="rect">
            <a:avLst/>
          </a:prstGeom>
          <a:noFill/>
        </p:spPr>
        <p:txBody>
          <a:bodyPr wrap="square" rtlCol="0">
            <a:spAutoFit/>
          </a:bodyPr>
          <a:lstStyle/>
          <a:p>
            <a:r>
              <a:rPr lang="sk-SK" sz="1400">
                <a:ln w="0"/>
                <a:effectLst>
                  <a:outerShdw blurRad="38100" dist="19050" dir="2700000" algn="tl" rotWithShape="0">
                    <a:schemeClr val="dk1">
                      <a:alpha val="40000"/>
                    </a:schemeClr>
                  </a:outerShdw>
                </a:effectLst>
              </a:rPr>
              <a:t>Tarifa za prevádzkovanie systému</a:t>
            </a:r>
          </a:p>
        </p:txBody>
      </p:sp>
      <p:sp>
        <p:nvSpPr>
          <p:cNvPr id="28" name="BlokTextu 27">
            <a:extLst>
              <a:ext uri="{FF2B5EF4-FFF2-40B4-BE49-F238E27FC236}">
                <a16:creationId xmlns:a16="http://schemas.microsoft.com/office/drawing/2014/main" id="{59A9A174-A930-E209-3874-A50F9E5EE15C}"/>
              </a:ext>
            </a:extLst>
          </p:cNvPr>
          <p:cNvSpPr txBox="1"/>
          <p:nvPr/>
        </p:nvSpPr>
        <p:spPr>
          <a:xfrm>
            <a:off x="4707635" y="5671746"/>
            <a:ext cx="3608025" cy="307777"/>
          </a:xfrm>
          <a:prstGeom prst="rect">
            <a:avLst/>
          </a:prstGeom>
          <a:noFill/>
        </p:spPr>
        <p:txBody>
          <a:bodyPr wrap="square" rtlCol="0">
            <a:spAutoFit/>
          </a:bodyPr>
          <a:lstStyle/>
          <a:p>
            <a:r>
              <a:rPr lang="sk-SK" sz="1400">
                <a:ln w="0"/>
                <a:effectLst>
                  <a:outerShdw blurRad="38100" dist="19050" dir="2700000" algn="tl" rotWithShape="0">
                    <a:schemeClr val="dk1">
                      <a:alpha val="40000"/>
                    </a:schemeClr>
                  </a:outerShdw>
                </a:effectLst>
              </a:rPr>
              <a:t>Výplata úhrady za činnosť výkupcu</a:t>
            </a:r>
          </a:p>
        </p:txBody>
      </p:sp>
    </p:spTree>
    <p:extLst>
      <p:ext uri="{BB962C8B-B14F-4D97-AF65-F5344CB8AC3E}">
        <p14:creationId xmlns:p14="http://schemas.microsoft.com/office/powerpoint/2010/main" val="2543021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normAutofit/>
          </a:bodyPr>
          <a:lstStyle/>
          <a:p>
            <a:pPr>
              <a:defRPr/>
            </a:pPr>
            <a:r>
              <a:rPr lang="sk-SK" altLang="sk-SK" sz="4000" b="1">
                <a:solidFill>
                  <a:srgbClr val="265787"/>
                </a:solidFill>
                <a:effectLst>
                  <a:outerShdw blurRad="38100" dist="38100" dir="2700000" algn="tl">
                    <a:srgbClr val="000000">
                      <a:alpha val="43137"/>
                    </a:srgbClr>
                  </a:outerShdw>
                </a:effectLst>
              </a:rPr>
              <a:t>Zmluvy</a:t>
            </a:r>
          </a:p>
        </p:txBody>
      </p:sp>
      <p:sp>
        <p:nvSpPr>
          <p:cNvPr id="128003" name="Zástupný symbol obsahu 2"/>
          <p:cNvSpPr>
            <a:spLocks noGrp="1"/>
          </p:cNvSpPr>
          <p:nvPr>
            <p:ph idx="1"/>
          </p:nvPr>
        </p:nvSpPr>
        <p:spPr>
          <a:xfrm>
            <a:off x="838200" y="1417639"/>
            <a:ext cx="9372600" cy="4525963"/>
          </a:xfrm>
        </p:spPr>
        <p:txBody>
          <a:bodyPr>
            <a:normAutofit/>
          </a:bodyPr>
          <a:lstStyle/>
          <a:p>
            <a:pPr marL="0" indent="0" algn="just">
              <a:buNone/>
            </a:pPr>
            <a:r>
              <a:rPr lang="sk-SK" altLang="sk-SK" sz="2400"/>
              <a:t>V súčasnosti sa prostredníctvom systému IS OZE uzatvárajú Zmluvy o doplatku s OKTE, a.s. a Zmluvy o povinnom výkupe elektriny a prevzatí zodpovednosti za odchýlku s výkupcom elektriny </a:t>
            </a:r>
            <a:r>
              <a:rPr lang="nb-NO" sz="2400"/>
              <a:t>Slovenský plynárensky priemysel a.s.</a:t>
            </a:r>
            <a:endParaRPr lang="sk-SK" sz="2400"/>
          </a:p>
          <a:p>
            <a:pPr marL="0" indent="0" algn="just">
              <a:buNone/>
            </a:pPr>
            <a:r>
              <a:rPr lang="sk-SK" altLang="sk-SK" sz="2400"/>
              <a:t>Dokumenty, ktoré je potrebné doložiť:</a:t>
            </a:r>
          </a:p>
          <a:p>
            <a:pPr algn="just"/>
            <a:r>
              <a:rPr lang="sk-SK" altLang="sk-SK" sz="2400"/>
              <a:t>Platné cenové rozhodnutie,</a:t>
            </a:r>
          </a:p>
          <a:p>
            <a:pPr algn="just"/>
            <a:r>
              <a:rPr lang="sk-SK" altLang="sk-SK" sz="2400"/>
              <a:t>Potvrdenie o pôvode elektriny (posledné platné) – ak bolo vydané,</a:t>
            </a:r>
          </a:p>
          <a:p>
            <a:pPr algn="just"/>
            <a:r>
              <a:rPr lang="sk-SK" sz="2400"/>
              <a:t>Oznámenie spôsobu merania/výpočtu technologickej vlastnej spotreby elektriny (doplatok/príplatok),</a:t>
            </a:r>
          </a:p>
          <a:p>
            <a:pPr algn="just"/>
            <a:r>
              <a:rPr lang="sk-SK" altLang="sk-SK" sz="2400"/>
              <a:t>Čestné prehlásenie o práve na povinný výkup (výkup).</a:t>
            </a:r>
          </a:p>
        </p:txBody>
      </p:sp>
      <p:sp>
        <p:nvSpPr>
          <p:cNvPr id="12800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54</a:t>
            </a:fld>
            <a:endParaRPr lang="sk-SK" altLang="sk-SK" sz="1200">
              <a:solidFill>
                <a:srgbClr val="898989"/>
              </a:solidFill>
            </a:endParaRPr>
          </a:p>
        </p:txBody>
      </p:sp>
    </p:spTree>
    <p:extLst>
      <p:ext uri="{BB962C8B-B14F-4D97-AF65-F5344CB8AC3E}">
        <p14:creationId xmlns:p14="http://schemas.microsoft.com/office/powerpoint/2010/main" val="3243686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a:xfrm>
            <a:off x="838200" y="365126"/>
            <a:ext cx="10515600" cy="966336"/>
          </a:xfrm>
        </p:spPr>
        <p:txBody>
          <a:bodyPr>
            <a:normAutofit/>
          </a:bodyPr>
          <a:lstStyle/>
          <a:p>
            <a:pPr>
              <a:defRPr/>
            </a:pPr>
            <a:r>
              <a:rPr lang="sk-SK" altLang="sk-SK" sz="4000" b="1">
                <a:solidFill>
                  <a:srgbClr val="265787"/>
                </a:solidFill>
                <a:effectLst>
                  <a:outerShdw blurRad="38100" dist="38100" dir="2700000" algn="tl">
                    <a:srgbClr val="000000">
                      <a:alpha val="43137"/>
                    </a:srgbClr>
                  </a:outerShdw>
                </a:effectLst>
              </a:rPr>
              <a:t>Výpočet množstva elektriny na doplatok</a:t>
            </a:r>
          </a:p>
        </p:txBody>
      </p:sp>
      <mc:AlternateContent xmlns:mc="http://schemas.openxmlformats.org/markup-compatibility/2006" xmlns:a14="http://schemas.microsoft.com/office/drawing/2010/main">
        <mc:Choice Requires="a14">
          <p:sp>
            <p:nvSpPr>
              <p:cNvPr id="128003" name="Zástupný symbol obsahu 2"/>
              <p:cNvSpPr>
                <a:spLocks noGrp="1"/>
              </p:cNvSpPr>
              <p:nvPr>
                <p:ph idx="1"/>
              </p:nvPr>
            </p:nvSpPr>
            <p:spPr>
              <a:xfrm>
                <a:off x="905256" y="1417639"/>
                <a:ext cx="9305544" cy="4852533"/>
              </a:xfrm>
            </p:spPr>
            <p:txBody>
              <a:bodyPr>
                <a:normAutofit fontScale="62500" lnSpcReduction="20000"/>
              </a:bodyPr>
              <a:lstStyle/>
              <a:p>
                <a:pPr marL="0" indent="0" algn="just">
                  <a:buNone/>
                </a:pPr>
                <a:r>
                  <a:rPr lang="sk-SK" sz="3200"/>
                  <a:t>OKTE, a.s. vypočíta množstvo elektriny vyrobenej v i-tom generátore zariadenia na výrobu elektriny, na ktoré je možné uplatniť doplatok vypočítaný na základe j-tej pevnej ceny pre stanovenie doplatku za vyhodnocované obdobie v MWh: </a:t>
                </a:r>
              </a:p>
              <a:p>
                <a:pPr marL="0" indent="0" algn="just">
                  <a:buNone/>
                </a:pPr>
                <a14:m>
                  <m:oMathPara xmlns:m="http://schemas.openxmlformats.org/officeDocument/2006/math">
                    <m:oMathParaPr>
                      <m:jc m:val="centerGroup"/>
                    </m:oMathParaPr>
                    <m:oMath xmlns:m="http://schemas.openxmlformats.org/officeDocument/2006/math">
                      <m:r>
                        <m:rPr>
                          <m:sty m:val="p"/>
                        </m:rPr>
                        <a:rPr lang="sk-SK" sz="3200">
                          <a:latin typeface="Cambria Math" panose="02040503050406030204" pitchFamily="18" charset="0"/>
                        </a:rPr>
                        <m:t>QD</m:t>
                      </m:r>
                      <m:r>
                        <m:rPr>
                          <m:sty m:val="p"/>
                        </m:rPr>
                        <a:rPr lang="sk-SK" sz="3200" baseline="-25000" smtClean="0">
                          <a:latin typeface="Cambria Math" panose="02040503050406030204" pitchFamily="18" charset="0"/>
                        </a:rPr>
                        <m:t>i</m:t>
                      </m:r>
                      <m:r>
                        <m:rPr>
                          <m:sty m:val="p"/>
                        </m:rPr>
                        <a:rPr lang="sk-SK" sz="3200" baseline="-25000">
                          <a:latin typeface="Cambria Math" panose="02040503050406030204" pitchFamily="18" charset="0"/>
                        </a:rPr>
                        <m:t>j</m:t>
                      </m:r>
                      <m:r>
                        <a:rPr lang="sk-SK" sz="3200">
                          <a:latin typeface="Cambria Math" panose="02040503050406030204" pitchFamily="18" charset="0"/>
                        </a:rPr>
                        <m:t>=</m:t>
                      </m:r>
                      <m:d>
                        <m:dPr>
                          <m:ctrlPr>
                            <a:rPr lang="sk-SK" sz="3200" i="1">
                              <a:latin typeface="Cambria Math" panose="02040503050406030204" pitchFamily="18" charset="0"/>
                            </a:rPr>
                          </m:ctrlPr>
                        </m:dPr>
                        <m:e>
                          <m:r>
                            <m:rPr>
                              <m:sty m:val="p"/>
                            </m:rPr>
                            <a:rPr lang="sk-SK" sz="3200">
                              <a:latin typeface="Cambria Math" panose="02040503050406030204" pitchFamily="18" charset="0"/>
                            </a:rPr>
                            <m:t>SG</m:t>
                          </m:r>
                          <m:r>
                            <m:rPr>
                              <m:sty m:val="p"/>
                            </m:rPr>
                            <a:rPr lang="sk-SK" sz="3200" baseline="-25000" smtClean="0">
                              <a:latin typeface="Cambria Math" panose="02040503050406030204" pitchFamily="18" charset="0"/>
                            </a:rPr>
                            <m:t>i</m:t>
                          </m:r>
                          <m:r>
                            <m:rPr>
                              <m:sty m:val="p"/>
                            </m:rPr>
                            <a:rPr lang="sk-SK" sz="3200" baseline="-25000">
                              <a:latin typeface="Cambria Math" panose="02040503050406030204" pitchFamily="18" charset="0"/>
                            </a:rPr>
                            <m:t>j</m:t>
                          </m:r>
                          <m:r>
                            <a:rPr lang="sk-SK" sz="3200" i="1">
                              <a:latin typeface="Cambria Math" panose="02040503050406030204" pitchFamily="18" charset="0"/>
                            </a:rPr>
                            <m:t>−</m:t>
                          </m:r>
                          <m:r>
                            <m:rPr>
                              <m:sty m:val="p"/>
                            </m:rPr>
                            <a:rPr lang="sk-SK" sz="3200">
                              <a:latin typeface="Cambria Math" panose="02040503050406030204" pitchFamily="18" charset="0"/>
                            </a:rPr>
                            <m:t>VSp</m:t>
                          </m:r>
                          <m:r>
                            <m:rPr>
                              <m:sty m:val="p"/>
                            </m:rPr>
                            <a:rPr lang="sk-SK" sz="3200" baseline="-25000" smtClean="0">
                              <a:latin typeface="Cambria Math" panose="02040503050406030204" pitchFamily="18" charset="0"/>
                            </a:rPr>
                            <m:t>i</m:t>
                          </m:r>
                          <m:r>
                            <m:rPr>
                              <m:sty m:val="p"/>
                            </m:rPr>
                            <a:rPr lang="sk-SK" sz="3200" baseline="-25000">
                              <a:latin typeface="Cambria Math" panose="02040503050406030204" pitchFamily="18" charset="0"/>
                            </a:rPr>
                            <m:t>j</m:t>
                          </m:r>
                        </m:e>
                      </m:d>
                      <m:r>
                        <a:rPr lang="sk-SK" sz="3200">
                          <a:latin typeface="Cambria Math" panose="02040503050406030204" pitchFamily="18" charset="0"/>
                        </a:rPr>
                        <m:t>×</m:t>
                      </m:r>
                      <m:f>
                        <m:fPr>
                          <m:ctrlPr>
                            <a:rPr lang="sk-SK" sz="3200" i="1">
                              <a:latin typeface="Cambria Math" panose="02040503050406030204" pitchFamily="18" charset="0"/>
                            </a:rPr>
                          </m:ctrlPr>
                        </m:fPr>
                        <m:num>
                          <m:r>
                            <m:rPr>
                              <m:sty m:val="p"/>
                            </m:rPr>
                            <a:rPr lang="sk-SK" sz="3200">
                              <a:latin typeface="Cambria Math" panose="02040503050406030204" pitchFamily="18" charset="0"/>
                            </a:rPr>
                            <m:t>k</m:t>
                          </m:r>
                        </m:num>
                        <m:den>
                          <m:r>
                            <m:rPr>
                              <m:sty m:val="p"/>
                            </m:rPr>
                            <a:rPr lang="sk-SK" sz="3200">
                              <a:latin typeface="Cambria Math" panose="02040503050406030204" pitchFamily="18" charset="0"/>
                            </a:rPr>
                            <m:t>Pe</m:t>
                          </m:r>
                        </m:den>
                      </m:f>
                    </m:oMath>
                  </m:oMathPara>
                </a14:m>
                <a:endParaRPr lang="sk-SK" sz="3200"/>
              </a:p>
              <a:p>
                <a:pPr marL="0" indent="0" algn="just">
                  <a:buNone/>
                </a:pPr>
                <a:r>
                  <a:rPr lang="sk-SK" sz="3200" err="1"/>
                  <a:t>QD</a:t>
                </a:r>
                <a:r>
                  <a:rPr lang="sk-SK" sz="3200" baseline="-24000" err="1"/>
                  <a:t>ij</a:t>
                </a:r>
                <a:r>
                  <a:rPr lang="sk-SK" sz="3200"/>
                  <a:t> - množstvo elektriny vyrobenej v i-tom generátore zariadenia na výrobu elektriny,</a:t>
                </a:r>
                <a:r>
                  <a:rPr lang="pl-PL" sz="3200"/>
                  <a:t> na ktoré je možné uplatniť doplatok</a:t>
                </a:r>
                <a:r>
                  <a:rPr lang="sk-SK" sz="3200"/>
                  <a:t> v MWh, </a:t>
                </a:r>
              </a:p>
              <a:p>
                <a:pPr marL="0" indent="0" algn="just">
                  <a:buNone/>
                </a:pPr>
                <a:r>
                  <a:rPr lang="sk-SK" sz="3200" err="1"/>
                  <a:t>SG</a:t>
                </a:r>
                <a:r>
                  <a:rPr lang="sk-SK" sz="3200" baseline="-24000" err="1"/>
                  <a:t>ij</a:t>
                </a:r>
                <a:r>
                  <a:rPr lang="sk-SK" sz="3200"/>
                  <a:t> - množstvo elektriny vyrobenej v i-tom generátore zariadenia na výrobu elektriny v MWh; </a:t>
                </a:r>
              </a:p>
              <a:p>
                <a:pPr marL="0" indent="0" algn="just">
                  <a:buNone/>
                </a:pPr>
                <a:r>
                  <a:rPr lang="sk-SK" sz="3200" err="1"/>
                  <a:t>VSp</a:t>
                </a:r>
                <a:r>
                  <a:rPr lang="sk-SK" sz="3200" baseline="-24000" err="1"/>
                  <a:t>ij</a:t>
                </a:r>
                <a:r>
                  <a:rPr lang="sk-SK" sz="3200"/>
                  <a:t> - množstvo vlastnej spotreby elektriny pri výrobe elektriny prislúchajúcej i-</a:t>
                </a:r>
                <a:r>
                  <a:rPr lang="sk-SK" sz="3200" err="1"/>
                  <a:t>temu</a:t>
                </a:r>
                <a:r>
                  <a:rPr lang="sk-SK" sz="3200"/>
                  <a:t> generátoru zariadenia na výrobu elektriny v MWh, </a:t>
                </a:r>
              </a:p>
              <a:p>
                <a:pPr marL="0" indent="0" algn="just">
                  <a:buNone/>
                </a:pPr>
                <a:r>
                  <a:rPr lang="sk-SK" sz="3200"/>
                  <a:t>k - koeficient výkonu pre zariadenie na výrobu elektriny,</a:t>
                </a:r>
              </a:p>
              <a:p>
                <a:pPr marL="0" indent="0" algn="just">
                  <a:buNone/>
                </a:pPr>
                <a:r>
                  <a:rPr lang="sk-SK" sz="3200" err="1"/>
                  <a:t>Pe</a:t>
                </a:r>
                <a:r>
                  <a:rPr lang="sk-SK" sz="3200"/>
                  <a:t> - výška inštalovaného výkonu zariadenia na výrobu elektriny v MW </a:t>
                </a:r>
              </a:p>
              <a:p>
                <a:pPr marL="0" indent="0" algn="just">
                  <a:buNone/>
                </a:pPr>
                <a:r>
                  <a:rPr lang="sk-SK" sz="3200"/>
                  <a:t>V prípade, ak zariadenie na výrobu elektriny nemá inštalované meranie na svorkách generátora, nemá ostatnú vlastnú spotrebu elektriny a nemá ani vlastnú spotrebu elektriny pri výrobe elektriny, je možné pre výpočet použiť údaje o dodávke elektriny do sústavy namerané na odovzdávacom mieste určeným meradlom prevádzkovateľa sústavy,</a:t>
                </a:r>
              </a:p>
              <a:p>
                <a:pPr marL="0" indent="0" algn="just">
                  <a:buNone/>
                </a:pPr>
                <a:endParaRPr lang="sk-SK" altLang="sk-SK" sz="2900"/>
              </a:p>
            </p:txBody>
          </p:sp>
        </mc:Choice>
        <mc:Fallback xmlns="">
          <p:sp>
            <p:nvSpPr>
              <p:cNvPr id="128003" name="Zástupný symbol obsahu 2"/>
              <p:cNvSpPr>
                <a:spLocks noGrp="1" noRot="1" noChangeAspect="1" noMove="1" noResize="1" noEditPoints="1" noAdjustHandles="1" noChangeArrowheads="1" noChangeShapeType="1" noTextEdit="1"/>
              </p:cNvSpPr>
              <p:nvPr>
                <p:ph idx="1"/>
              </p:nvPr>
            </p:nvSpPr>
            <p:spPr>
              <a:xfrm>
                <a:off x="905256" y="1417639"/>
                <a:ext cx="9305544" cy="4852533"/>
              </a:xfrm>
              <a:blipFill>
                <a:blip r:embed="rId3"/>
                <a:stretch>
                  <a:fillRect l="-721" t="-2387" r="-655" b="-1256"/>
                </a:stretch>
              </a:blipFill>
            </p:spPr>
            <p:txBody>
              <a:bodyPr/>
              <a:lstStyle/>
              <a:p>
                <a:r>
                  <a:rPr lang="en-US">
                    <a:noFill/>
                  </a:rPr>
                  <a:t> </a:t>
                </a:r>
              </a:p>
            </p:txBody>
          </p:sp>
        </mc:Fallback>
      </mc:AlternateContent>
      <p:sp>
        <p:nvSpPr>
          <p:cNvPr id="12800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55</a:t>
            </a:fld>
            <a:endParaRPr lang="sk-SK" altLang="sk-SK" sz="1200">
              <a:solidFill>
                <a:srgbClr val="898989"/>
              </a:solidFill>
            </a:endParaRPr>
          </a:p>
        </p:txBody>
      </p:sp>
    </p:spTree>
    <p:extLst>
      <p:ext uri="{BB962C8B-B14F-4D97-AF65-F5344CB8AC3E}">
        <p14:creationId xmlns:p14="http://schemas.microsoft.com/office/powerpoint/2010/main" val="304096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a:xfrm>
            <a:off x="726186" y="312440"/>
            <a:ext cx="7886700" cy="1325563"/>
          </a:xfrm>
        </p:spPr>
        <p:txBody>
          <a:bodyPr>
            <a:normAutofit/>
          </a:bodyPr>
          <a:lstStyle/>
          <a:p>
            <a:pPr>
              <a:defRPr/>
            </a:pPr>
            <a:r>
              <a:rPr lang="sk-SK" altLang="sk-SK" sz="4000" b="1">
                <a:solidFill>
                  <a:srgbClr val="265787"/>
                </a:solidFill>
                <a:effectLst>
                  <a:outerShdw blurRad="38100" dist="38100" dir="2700000" algn="tl">
                    <a:srgbClr val="000000">
                      <a:alpha val="43137"/>
                    </a:srgbClr>
                  </a:outerShdw>
                </a:effectLst>
              </a:rPr>
              <a:t>Určenie výšky doplatku v €/MWh</a:t>
            </a:r>
          </a:p>
        </p:txBody>
      </p:sp>
      <mc:AlternateContent xmlns:mc="http://schemas.openxmlformats.org/markup-compatibility/2006" xmlns:a14="http://schemas.microsoft.com/office/drawing/2010/main">
        <mc:Choice Requires="a14">
          <p:sp>
            <p:nvSpPr>
              <p:cNvPr id="128003" name="Zástupný symbol obsahu 2"/>
              <p:cNvSpPr>
                <a:spLocks noGrp="1"/>
              </p:cNvSpPr>
              <p:nvPr>
                <p:ph idx="1"/>
              </p:nvPr>
            </p:nvSpPr>
            <p:spPr>
              <a:xfrm>
                <a:off x="726186" y="1417639"/>
                <a:ext cx="9484614" cy="4938713"/>
              </a:xfrm>
            </p:spPr>
            <p:txBody>
              <a:bodyPr>
                <a:normAutofit fontScale="85000" lnSpcReduction="20000"/>
              </a:bodyPr>
              <a:lstStyle/>
              <a:p>
                <a:pPr marL="0" indent="0" algn="just">
                  <a:buNone/>
                </a:pPr>
                <a:r>
                  <a:rPr lang="sk-SK"/>
                  <a:t>1. </a:t>
                </a:r>
                <a:r>
                  <a:rPr lang="sk-SK" err="1"/>
                  <a:t>VPCVEd</a:t>
                </a:r>
                <a:r>
                  <a:rPr lang="sk-SK" baseline="-25000" err="1"/>
                  <a:t>ik</a:t>
                </a:r>
                <a:r>
                  <a:rPr lang="sk-SK"/>
                  <a:t> - </a:t>
                </a:r>
                <a:r>
                  <a:rPr lang="sk-SK" b="1"/>
                  <a:t>Index doplatku - </a:t>
                </a:r>
                <a:r>
                  <a:rPr lang="sk-SK"/>
                  <a:t>Vážený priemer cien vykupovanej elektriny vyrobenej v k-tom generátore i-</a:t>
                </a:r>
                <a:r>
                  <a:rPr lang="sk-SK" err="1"/>
                  <a:t>teho</a:t>
                </a:r>
                <a:r>
                  <a:rPr lang="sk-SK"/>
                  <a:t> zariadenia na výrobu elektriny s nárokom na podporu doplatkom vo vyhodnocovanom období v €/MWh,</a:t>
                </a:r>
              </a:p>
              <a:p>
                <a:pPr marL="0" indent="0">
                  <a:buNone/>
                </a:pPr>
                <a14:m>
                  <m:oMathPara xmlns:m="http://schemas.openxmlformats.org/officeDocument/2006/math">
                    <m:oMathParaPr>
                      <m:jc m:val="centerGroup"/>
                    </m:oMathParaPr>
                    <m:oMath xmlns:m="http://schemas.openxmlformats.org/officeDocument/2006/math">
                      <m:r>
                        <m:rPr>
                          <m:sty m:val="p"/>
                        </m:rPr>
                        <a:rPr lang="sk-SK">
                          <a:latin typeface="Cambria Math" panose="02040503050406030204" pitchFamily="18" charset="0"/>
                        </a:rPr>
                        <m:t>VPCVEd</m:t>
                      </m:r>
                      <m:r>
                        <m:rPr>
                          <m:sty m:val="p"/>
                        </m:rPr>
                        <a:rPr lang="sk-SK" baseline="-25000" smtClean="0">
                          <a:latin typeface="Cambria Math" panose="02040503050406030204" pitchFamily="18" charset="0"/>
                        </a:rPr>
                        <m:t>i</m:t>
                      </m:r>
                      <m:r>
                        <m:rPr>
                          <m:sty m:val="p"/>
                        </m:rPr>
                        <a:rPr lang="sk-SK" baseline="-25000">
                          <a:latin typeface="Cambria Math" panose="02040503050406030204" pitchFamily="18" charset="0"/>
                        </a:rPr>
                        <m:t>k</m:t>
                      </m:r>
                      <m:r>
                        <a:rPr lang="sk-SK" i="1">
                          <a:latin typeface="Cambria Math" panose="02040503050406030204" pitchFamily="18" charset="0"/>
                        </a:rPr>
                        <m:t>=</m:t>
                      </m:r>
                      <m:f>
                        <m:fPr>
                          <m:ctrlPr>
                            <a:rPr lang="sk-SK" i="1">
                              <a:latin typeface="Cambria Math" panose="02040503050406030204" pitchFamily="18" charset="0"/>
                            </a:rPr>
                          </m:ctrlPr>
                        </m:fPr>
                        <m:num>
                          <m:r>
                            <m:rPr>
                              <m:sty m:val="p"/>
                            </m:rPr>
                            <a:rPr lang="sk-SK">
                              <a:latin typeface="Cambria Math" panose="02040503050406030204" pitchFamily="18" charset="0"/>
                            </a:rPr>
                            <m:t>Σ</m:t>
                          </m:r>
                          <m:r>
                            <a:rPr lang="sk-SK">
                              <a:latin typeface="Cambria Math" panose="02040503050406030204" pitchFamily="18" charset="0"/>
                            </a:rPr>
                            <m:t>(</m:t>
                          </m:r>
                          <m:r>
                            <m:rPr>
                              <m:sty m:val="p"/>
                            </m:rPr>
                            <a:rPr lang="sk-SK">
                              <a:latin typeface="Cambria Math" panose="02040503050406030204" pitchFamily="18" charset="0"/>
                            </a:rPr>
                            <m:t>QVdikl</m:t>
                          </m:r>
                          <m:r>
                            <a:rPr lang="sk-SK">
                              <a:latin typeface="Cambria Math" panose="02040503050406030204" pitchFamily="18" charset="0"/>
                            </a:rPr>
                            <m:t>×</m:t>
                          </m:r>
                          <m:r>
                            <m:rPr>
                              <m:sty m:val="p"/>
                            </m:rPr>
                            <a:rPr lang="sk-SK">
                              <a:latin typeface="Cambria Math" panose="02040503050406030204" pitchFamily="18" charset="0"/>
                            </a:rPr>
                            <m:t>CVEl</m:t>
                          </m:r>
                          <m:r>
                            <a:rPr lang="sk-SK">
                              <a:latin typeface="Cambria Math" panose="02040503050406030204" pitchFamily="18" charset="0"/>
                            </a:rPr>
                            <m:t>)</m:t>
                          </m:r>
                        </m:num>
                        <m:den>
                          <m:r>
                            <m:rPr>
                              <m:sty m:val="p"/>
                            </m:rPr>
                            <a:rPr lang="sk-SK">
                              <a:latin typeface="Cambria Math" panose="02040503050406030204" pitchFamily="18" charset="0"/>
                            </a:rPr>
                            <m:t>ΣQVd</m:t>
                          </m:r>
                          <m:r>
                            <m:rPr>
                              <m:sty m:val="p"/>
                            </m:rPr>
                            <a:rPr lang="sk-SK" smtClean="0">
                              <a:latin typeface="Cambria Math" panose="02040503050406030204" pitchFamily="18" charset="0"/>
                            </a:rPr>
                            <m:t>i</m:t>
                          </m:r>
                          <m:r>
                            <m:rPr>
                              <m:sty m:val="p"/>
                            </m:rPr>
                            <a:rPr lang="sk-SK">
                              <a:latin typeface="Cambria Math" panose="02040503050406030204" pitchFamily="18" charset="0"/>
                            </a:rPr>
                            <m:t>kl</m:t>
                          </m:r>
                        </m:den>
                      </m:f>
                    </m:oMath>
                  </m:oMathPara>
                </a14:m>
                <a:endParaRPr lang="sk-SK"/>
              </a:p>
              <a:p>
                <a:pPr marL="0" indent="0" algn="just">
                  <a:buNone/>
                </a:pPr>
                <a:r>
                  <a:rPr lang="sk-SK" err="1">
                    <a:solidFill>
                      <a:srgbClr val="000000"/>
                    </a:solidFill>
                  </a:rPr>
                  <a:t>QVd</a:t>
                </a:r>
                <a:r>
                  <a:rPr lang="sk-SK" baseline="-25000" err="1">
                    <a:solidFill>
                      <a:srgbClr val="000000"/>
                    </a:solidFill>
                  </a:rPr>
                  <a:t>ikl</a:t>
                </a:r>
                <a:r>
                  <a:rPr lang="sk-SK" sz="800">
                    <a:solidFill>
                      <a:srgbClr val="000000"/>
                    </a:solidFill>
                  </a:rPr>
                  <a:t>  </a:t>
                </a:r>
                <a:r>
                  <a:rPr lang="sk-SK">
                    <a:solidFill>
                      <a:srgbClr val="000000"/>
                    </a:solidFill>
                  </a:rPr>
                  <a:t>- </a:t>
                </a:r>
                <a:r>
                  <a:rPr lang="sk-SK"/>
                  <a:t>množstvo elektriny vyrobenej v k-tom generátore i-</a:t>
                </a:r>
                <a:r>
                  <a:rPr lang="sk-SK" err="1"/>
                  <a:t>teho</a:t>
                </a:r>
                <a:r>
                  <a:rPr lang="sk-SK"/>
                  <a:t> zariadenia na výrobu elektriny s nárokom na doplatok v l-tej ¼-hodine vyhodnocovaného obdobia v MWh,</a:t>
                </a:r>
              </a:p>
              <a:p>
                <a:pPr marL="0" indent="0" algn="just">
                  <a:buNone/>
                </a:pPr>
                <a:r>
                  <a:rPr lang="sk-SK" err="1"/>
                  <a:t>CVE</a:t>
                </a:r>
                <a:r>
                  <a:rPr lang="sk-SK" baseline="-25000" err="1"/>
                  <a:t>l</a:t>
                </a:r>
                <a:r>
                  <a:rPr lang="sk-SK"/>
                  <a:t> - cena vykupovanej elektriny, ktorá sa rovná cene elektriny slovenskej obchodnej oblasti na dennom trhu organizovanom OKTE, a.s.</a:t>
                </a:r>
              </a:p>
              <a:p>
                <a:pPr marL="0" indent="0" algn="just">
                  <a:buNone/>
                </a:pPr>
                <a:r>
                  <a:rPr lang="sk-SK"/>
                  <a:t>2. Doplatok za elektrinu vyrobenú v i-tom zariadení na výrobu elektriny za vyhodnocované obdobie v €/MWh, </a:t>
                </a:r>
              </a:p>
              <a:p>
                <a:pPr marL="0" indent="0">
                  <a:buNone/>
                </a:pPr>
                <a14:m>
                  <m:oMathPara xmlns:m="http://schemas.openxmlformats.org/officeDocument/2006/math">
                    <m:oMathParaPr>
                      <m:jc m:val="centerGroup"/>
                    </m:oMathParaPr>
                    <m:oMath xmlns:m="http://schemas.openxmlformats.org/officeDocument/2006/math">
                      <m:r>
                        <m:rPr>
                          <m:sty m:val="p"/>
                        </m:rPr>
                        <a:rPr lang="sk-SK">
                          <a:latin typeface="Cambria Math" panose="02040503050406030204" pitchFamily="18" charset="0"/>
                        </a:rPr>
                        <m:t>D</m:t>
                      </m:r>
                      <m:r>
                        <m:rPr>
                          <m:sty m:val="p"/>
                        </m:rPr>
                        <a:rPr lang="sk-SK" baseline="-25000" smtClean="0">
                          <a:latin typeface="Cambria Math" panose="02040503050406030204" pitchFamily="18" charset="0"/>
                        </a:rPr>
                        <m:t>i</m:t>
                      </m:r>
                      <m:r>
                        <m:rPr>
                          <m:sty m:val="p"/>
                        </m:rPr>
                        <a:rPr lang="sk-SK" baseline="-25000">
                          <a:latin typeface="Cambria Math" panose="02040503050406030204" pitchFamily="18" charset="0"/>
                        </a:rPr>
                        <m:t>j</m:t>
                      </m:r>
                      <m:r>
                        <a:rPr lang="sk-SK">
                          <a:latin typeface="Cambria Math" panose="02040503050406030204" pitchFamily="18" charset="0"/>
                        </a:rPr>
                        <m:t>=</m:t>
                      </m:r>
                      <m:r>
                        <m:rPr>
                          <m:sty m:val="p"/>
                        </m:rPr>
                        <a:rPr lang="sk-SK">
                          <a:latin typeface="Cambria Math" panose="02040503050406030204" pitchFamily="18" charset="0"/>
                        </a:rPr>
                        <m:t>max</m:t>
                      </m:r>
                      <m:r>
                        <a:rPr lang="sk-SK">
                          <a:latin typeface="Cambria Math" panose="02040503050406030204" pitchFamily="18" charset="0"/>
                        </a:rPr>
                        <m:t>[(</m:t>
                      </m:r>
                      <m:r>
                        <m:rPr>
                          <m:sty m:val="p"/>
                        </m:rPr>
                        <a:rPr lang="sk-SK">
                          <a:latin typeface="Cambria Math" panose="02040503050406030204" pitchFamily="18" charset="0"/>
                        </a:rPr>
                        <m:t>CEij</m:t>
                      </m:r>
                      <m:r>
                        <a:rPr lang="sk-SK" i="1">
                          <a:latin typeface="Cambria Math" panose="02040503050406030204" pitchFamily="18" charset="0"/>
                        </a:rPr>
                        <m:t>−</m:t>
                      </m:r>
                      <m:r>
                        <m:rPr>
                          <m:sty m:val="p"/>
                        </m:rPr>
                        <a:rPr lang="sk-SK">
                          <a:latin typeface="Cambria Math" panose="02040503050406030204" pitchFamily="18" charset="0"/>
                        </a:rPr>
                        <m:t>VPCVEd</m:t>
                      </m:r>
                      <m:r>
                        <m:rPr>
                          <m:sty m:val="p"/>
                        </m:rPr>
                        <a:rPr lang="sk-SK" baseline="-25000" smtClean="0">
                          <a:latin typeface="Cambria Math" panose="02040503050406030204" pitchFamily="18" charset="0"/>
                        </a:rPr>
                        <m:t>i</m:t>
                      </m:r>
                      <m:r>
                        <m:rPr>
                          <m:sty m:val="p"/>
                        </m:rPr>
                        <a:rPr lang="sk-SK" baseline="-25000">
                          <a:latin typeface="Cambria Math" panose="02040503050406030204" pitchFamily="18" charset="0"/>
                        </a:rPr>
                        <m:t>k</m:t>
                      </m:r>
                      <m:r>
                        <a:rPr lang="sk-SK">
                          <a:latin typeface="Cambria Math" panose="02040503050406030204" pitchFamily="18" charset="0"/>
                        </a:rPr>
                        <m:t>);0]</m:t>
                      </m:r>
                    </m:oMath>
                  </m:oMathPara>
                </a14:m>
                <a:endParaRPr lang="sk-SK"/>
              </a:p>
              <a:p>
                <a:pPr marL="0" indent="0" algn="just">
                  <a:buNone/>
                </a:pPr>
                <a:r>
                  <a:rPr lang="sk-SK" err="1"/>
                  <a:t>CE</a:t>
                </a:r>
                <a:r>
                  <a:rPr lang="sk-SK" baseline="-25000" err="1"/>
                  <a:t>ij</a:t>
                </a:r>
                <a:r>
                  <a:rPr lang="sk-SK"/>
                  <a:t> - j-ta pevná cena elektriny pre stanovenie doplatku schválená alebo určená rozhodnutím ÚRSO (pre zariadenie v ostrovnej prevádzke sa nepočíta index doplatku od 1.8.2024 Zákon o OZE)</a:t>
                </a:r>
              </a:p>
              <a:p>
                <a:pPr marL="0" indent="0">
                  <a:buNone/>
                </a:pPr>
                <a:endParaRPr lang="sk-SK"/>
              </a:p>
            </p:txBody>
          </p:sp>
        </mc:Choice>
        <mc:Fallback xmlns="">
          <p:sp>
            <p:nvSpPr>
              <p:cNvPr id="128003" name="Zástupný symbol obsahu 2"/>
              <p:cNvSpPr>
                <a:spLocks noGrp="1" noRot="1" noChangeAspect="1" noMove="1" noResize="1" noEditPoints="1" noAdjustHandles="1" noChangeArrowheads="1" noChangeShapeType="1" noTextEdit="1"/>
              </p:cNvSpPr>
              <p:nvPr>
                <p:ph idx="1"/>
              </p:nvPr>
            </p:nvSpPr>
            <p:spPr>
              <a:xfrm>
                <a:off x="726186" y="1417639"/>
                <a:ext cx="9484614" cy="4938713"/>
              </a:xfrm>
              <a:blipFill>
                <a:blip r:embed="rId3"/>
                <a:stretch>
                  <a:fillRect l="-964" t="-2840" r="-1028" b="-3086"/>
                </a:stretch>
              </a:blipFill>
            </p:spPr>
            <p:txBody>
              <a:bodyPr/>
              <a:lstStyle/>
              <a:p>
                <a:r>
                  <a:rPr lang="en-US">
                    <a:noFill/>
                  </a:rPr>
                  <a:t> </a:t>
                </a:r>
              </a:p>
            </p:txBody>
          </p:sp>
        </mc:Fallback>
      </mc:AlternateContent>
      <p:sp>
        <p:nvSpPr>
          <p:cNvPr id="128004" name="Zástupný symbol čísla snímky 3"/>
          <p:cNvSpPr>
            <a:spLocks noGrp="1"/>
          </p:cNvSpPr>
          <p:nvPr>
            <p:ph type="sldNum" sz="quarter" idx="12"/>
          </p:nvPr>
        </p:nvSpPr>
        <p:spPr bwMode="auto">
          <a:xfrm>
            <a:off x="7981950" y="6356352"/>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56</a:t>
            </a:fld>
            <a:endParaRPr lang="sk-SK" altLang="sk-SK" sz="1200">
              <a:solidFill>
                <a:srgbClr val="898989"/>
              </a:solidFill>
            </a:endParaRPr>
          </a:p>
        </p:txBody>
      </p:sp>
    </p:spTree>
    <p:extLst>
      <p:ext uri="{BB962C8B-B14F-4D97-AF65-F5344CB8AC3E}">
        <p14:creationId xmlns:p14="http://schemas.microsoft.com/office/powerpoint/2010/main" val="1190565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a:xfrm>
            <a:off x="863346" y="342107"/>
            <a:ext cx="7886700" cy="1325563"/>
          </a:xfrm>
        </p:spPr>
        <p:txBody>
          <a:bodyPr>
            <a:normAutofit/>
          </a:bodyPr>
          <a:lstStyle/>
          <a:p>
            <a:pPr>
              <a:defRPr/>
            </a:pPr>
            <a:r>
              <a:rPr lang="sk-SK" altLang="sk-SK" sz="4000" b="1">
                <a:solidFill>
                  <a:srgbClr val="265787"/>
                </a:solidFill>
                <a:effectLst>
                  <a:outerShdw blurRad="38100" dist="38100" dir="2700000" algn="tl">
                    <a:srgbClr val="000000">
                      <a:alpha val="43137"/>
                    </a:srgbClr>
                  </a:outerShdw>
                </a:effectLst>
              </a:rPr>
              <a:t>Podpora doplatkom v €</a:t>
            </a:r>
          </a:p>
        </p:txBody>
      </p:sp>
      <p:sp>
        <p:nvSpPr>
          <p:cNvPr id="128003" name="Zástupný symbol obsahu 2"/>
          <p:cNvSpPr>
            <a:spLocks noGrp="1"/>
          </p:cNvSpPr>
          <p:nvPr>
            <p:ph idx="1"/>
          </p:nvPr>
        </p:nvSpPr>
        <p:spPr>
          <a:xfrm>
            <a:off x="863346" y="1417639"/>
            <a:ext cx="9347454" cy="4525963"/>
          </a:xfrm>
        </p:spPr>
        <p:txBody>
          <a:bodyPr>
            <a:normAutofit/>
          </a:bodyPr>
          <a:lstStyle/>
          <a:p>
            <a:pPr marL="0" indent="0" algn="just">
              <a:buNone/>
            </a:pPr>
            <a:r>
              <a:rPr lang="sk-SK" err="1"/>
              <a:t>PD</a:t>
            </a:r>
            <a:r>
              <a:rPr lang="sk-SK" baseline="-25000" err="1"/>
              <a:t>ij</a:t>
            </a:r>
            <a:r>
              <a:rPr lang="sk-SK"/>
              <a:t> - Výška Podpory doplatkom za elektrinu vyrobenú v i-tom zariadení na výrobu elektriny za vyhodnocované obdobie v €,</a:t>
            </a:r>
          </a:p>
          <a:p>
            <a:pPr marL="0" indent="0" algn="ctr">
              <a:buNone/>
            </a:pPr>
            <a:r>
              <a:rPr lang="sk-SK"/>
              <a:t>𝑃𝐷</a:t>
            </a:r>
            <a:r>
              <a:rPr lang="sk-SK" baseline="-25000"/>
              <a:t>𝑖𝑗</a:t>
            </a:r>
            <a:r>
              <a:rPr lang="sk-SK"/>
              <a:t>=𝑄𝐷</a:t>
            </a:r>
            <a:r>
              <a:rPr lang="sk-SK" baseline="-25000"/>
              <a:t>𝑖𝑗</a:t>
            </a:r>
            <a:r>
              <a:rPr lang="sk-SK"/>
              <a:t>×𝐷</a:t>
            </a:r>
            <a:r>
              <a:rPr lang="sk-SK" baseline="-25000"/>
              <a:t>𝑖𝑗</a:t>
            </a:r>
          </a:p>
          <a:p>
            <a:pPr marL="0" indent="0" algn="just">
              <a:buNone/>
            </a:pPr>
            <a:r>
              <a:rPr lang="sk-SK" err="1"/>
              <a:t>QD</a:t>
            </a:r>
            <a:r>
              <a:rPr lang="sk-SK" baseline="-25000" err="1"/>
              <a:t>ij</a:t>
            </a:r>
            <a:r>
              <a:rPr lang="sk-SK"/>
              <a:t> = množstvo elektriny vyrobenej v i-tom zariadení na výrobu elektriny, na ktoré je možné uplatniť doplatok,</a:t>
            </a:r>
          </a:p>
          <a:p>
            <a:pPr marL="0" indent="0" algn="just">
              <a:buNone/>
            </a:pPr>
            <a:r>
              <a:rPr lang="sk-SK" err="1"/>
              <a:t>D</a:t>
            </a:r>
            <a:r>
              <a:rPr lang="sk-SK" baseline="-25000" err="1"/>
              <a:t>ij</a:t>
            </a:r>
            <a:r>
              <a:rPr lang="sk-SK"/>
              <a:t> = doplatok za elektrinu vyrobenú v i-tom zariadení na výrobu elektriny v €/MWh.</a:t>
            </a:r>
          </a:p>
          <a:p>
            <a:pPr marL="0" indent="0">
              <a:buNone/>
            </a:pPr>
            <a:endParaRPr lang="sk-SK"/>
          </a:p>
        </p:txBody>
      </p:sp>
      <p:sp>
        <p:nvSpPr>
          <p:cNvPr id="128004" name="Zástupný symbol čísla snímky 3"/>
          <p:cNvSpPr>
            <a:spLocks noGrp="1"/>
          </p:cNvSpPr>
          <p:nvPr>
            <p:ph type="sldNum" sz="quarter" idx="12"/>
          </p:nvPr>
        </p:nvSpPr>
        <p:spPr bwMode="auto">
          <a:xfrm>
            <a:off x="7981950" y="6356352"/>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57</a:t>
            </a:fld>
            <a:endParaRPr lang="sk-SK" altLang="sk-SK" sz="1200">
              <a:solidFill>
                <a:srgbClr val="898989"/>
              </a:solidFill>
            </a:endParaRPr>
          </a:p>
        </p:txBody>
      </p:sp>
    </p:spTree>
    <p:extLst>
      <p:ext uri="{BB962C8B-B14F-4D97-AF65-F5344CB8AC3E}">
        <p14:creationId xmlns:p14="http://schemas.microsoft.com/office/powerpoint/2010/main" val="4015218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a:xfrm>
            <a:off x="877824" y="321584"/>
            <a:ext cx="9161526" cy="1325563"/>
          </a:xfrm>
        </p:spPr>
        <p:txBody>
          <a:bodyPr>
            <a:normAutofit/>
          </a:bodyPr>
          <a:lstStyle/>
          <a:p>
            <a:pPr>
              <a:defRPr/>
            </a:pPr>
            <a:r>
              <a:rPr lang="sk-SK" altLang="sk-SK" sz="4000" b="1">
                <a:solidFill>
                  <a:srgbClr val="265787"/>
                </a:solidFill>
                <a:effectLst>
                  <a:outerShdw blurRad="38100" dist="38100" dir="2700000" algn="tl">
                    <a:srgbClr val="000000">
                      <a:alpha val="43137"/>
                    </a:srgbClr>
                  </a:outerShdw>
                </a:effectLst>
              </a:rPr>
              <a:t>Podpora elektriny výkupom elektriny</a:t>
            </a:r>
          </a:p>
        </p:txBody>
      </p:sp>
      <p:sp>
        <p:nvSpPr>
          <p:cNvPr id="128003" name="Zástupný symbol obsahu 2"/>
          <p:cNvSpPr>
            <a:spLocks noGrp="1"/>
          </p:cNvSpPr>
          <p:nvPr>
            <p:ph idx="1"/>
          </p:nvPr>
        </p:nvSpPr>
        <p:spPr>
          <a:xfrm>
            <a:off x="877824" y="1417639"/>
            <a:ext cx="9332976" cy="4798105"/>
          </a:xfrm>
        </p:spPr>
        <p:txBody>
          <a:bodyPr>
            <a:normAutofit fontScale="77500" lnSpcReduction="20000"/>
          </a:bodyPr>
          <a:lstStyle/>
          <a:p>
            <a:pPr marL="228600" lvl="2" algn="just">
              <a:lnSpc>
                <a:spcPct val="110000"/>
              </a:lnSpc>
              <a:spcBef>
                <a:spcPts val="1000"/>
              </a:spcBef>
              <a:defRPr/>
            </a:pPr>
            <a:r>
              <a:rPr lang="sk-SK" sz="3400"/>
              <a:t>Cez systém OZE je to len pre výrobcov s nárokom na podporu výkupom elektriny a súčasne povinným prevzatím zodpovednosti za odchýlku.</a:t>
            </a:r>
          </a:p>
          <a:p>
            <a:pPr marL="228600" lvl="2" algn="just">
              <a:lnSpc>
                <a:spcPct val="110000"/>
              </a:lnSpc>
              <a:spcBef>
                <a:spcPts val="1000"/>
              </a:spcBef>
              <a:defRPr/>
            </a:pPr>
            <a:r>
              <a:rPr lang="sk-SK" sz="3400"/>
              <a:t>Za množstvo elektriny vykúpenej výkupcom elektriny od výrobcu elektriny sa považuje množstvo elektriny namerané na odovzdávacom mieste výrobcu elektriny evidovanom v IS OKTE.</a:t>
            </a:r>
          </a:p>
          <a:p>
            <a:pPr marL="228600" lvl="2" algn="just">
              <a:lnSpc>
                <a:spcPct val="110000"/>
              </a:lnSpc>
              <a:spcBef>
                <a:spcPts val="1000"/>
              </a:spcBef>
              <a:defRPr/>
            </a:pPr>
            <a:r>
              <a:rPr lang="sk-SK" sz="3400"/>
              <a:t>Cena vykupovanej elektriny v j-tej ¼-hodine sa rovná cene elektriny slovenskej obchodnej oblasti na dennom trhu organizovanom OKTE, a.s. </a:t>
            </a:r>
          </a:p>
          <a:p>
            <a:pPr marL="228600" lvl="2" algn="just">
              <a:lnSpc>
                <a:spcPct val="110000"/>
              </a:lnSpc>
              <a:spcBef>
                <a:spcPts val="1000"/>
              </a:spcBef>
              <a:defRPr/>
            </a:pPr>
            <a:r>
              <a:rPr lang="sk-SK" sz="3400"/>
              <a:t>Index výkupu (Eur/MWh) vo vyhodnotení výkupu reprezentuje skrátený názov pre vážený priemer cien elektriny dodanej výkupcovi vo vyhodnocovanom období. </a:t>
            </a:r>
            <a:endParaRPr lang="sk-SK" altLang="sk-SK" sz="3400"/>
          </a:p>
          <a:p>
            <a:pPr marL="0" indent="0">
              <a:buNone/>
            </a:pPr>
            <a:endParaRPr lang="sk-SK"/>
          </a:p>
        </p:txBody>
      </p:sp>
      <p:sp>
        <p:nvSpPr>
          <p:cNvPr id="128004" name="Zástupný symbol čísla snímky 3"/>
          <p:cNvSpPr>
            <a:spLocks noGrp="1"/>
          </p:cNvSpPr>
          <p:nvPr>
            <p:ph type="sldNum" sz="quarter" idx="12"/>
          </p:nvPr>
        </p:nvSpPr>
        <p:spPr bwMode="auto">
          <a:xfrm>
            <a:off x="7981950" y="6356352"/>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58</a:t>
            </a:fld>
            <a:endParaRPr lang="sk-SK" altLang="sk-SK" sz="1200">
              <a:solidFill>
                <a:srgbClr val="898989"/>
              </a:solidFill>
            </a:endParaRPr>
          </a:p>
        </p:txBody>
      </p:sp>
    </p:spTree>
    <p:extLst>
      <p:ext uri="{BB962C8B-B14F-4D97-AF65-F5344CB8AC3E}">
        <p14:creationId xmlns:p14="http://schemas.microsoft.com/office/powerpoint/2010/main" val="2136671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a:xfrm>
            <a:off x="909066" y="388142"/>
            <a:ext cx="7886700" cy="1052512"/>
          </a:xfrm>
        </p:spPr>
        <p:txBody>
          <a:bodyPr>
            <a:normAutofit/>
          </a:bodyPr>
          <a:lstStyle/>
          <a:p>
            <a:pPr algn="l"/>
            <a:r>
              <a:rPr lang="sk-SK" altLang="sk-SK" sz="4000" b="1" dirty="0">
                <a:solidFill>
                  <a:srgbClr val="265787"/>
                </a:solidFill>
                <a:effectLst>
                  <a:outerShdw blurRad="38100" dist="38100" dir="2700000" algn="tl">
                    <a:srgbClr val="000000">
                      <a:alpha val="43137"/>
                    </a:srgbClr>
                  </a:outerShdw>
                </a:effectLst>
              </a:rPr>
              <a:t>8. Záruky pôvodu</a:t>
            </a:r>
          </a:p>
        </p:txBody>
      </p:sp>
      <p:sp>
        <p:nvSpPr>
          <p:cNvPr id="128003" name="Zástupný symbol obsahu 2"/>
          <p:cNvSpPr>
            <a:spLocks noGrp="1"/>
          </p:cNvSpPr>
          <p:nvPr>
            <p:ph idx="1"/>
          </p:nvPr>
        </p:nvSpPr>
        <p:spPr>
          <a:xfrm>
            <a:off x="909066" y="1417639"/>
            <a:ext cx="9301734" cy="4525963"/>
          </a:xfrm>
        </p:spPr>
        <p:txBody>
          <a:bodyPr vert="horz" lIns="91440" tIns="45720" rIns="91440" bIns="45720" rtlCol="0" anchor="t">
            <a:normAutofit/>
          </a:bodyPr>
          <a:lstStyle/>
          <a:p>
            <a:pPr marL="0" indent="0" algn="just" fontAlgn="base">
              <a:lnSpc>
                <a:spcPct val="62015"/>
              </a:lnSpc>
              <a:spcBef>
                <a:spcPts val="1200"/>
              </a:spcBef>
              <a:spcAft>
                <a:spcPts val="1200"/>
              </a:spcAft>
              <a:buNone/>
            </a:pPr>
            <a:r>
              <a:rPr lang="sk-SK" sz="1600" b="1" dirty="0">
                <a:latin typeface="Arial" panose="020B0604020202020204" pitchFamily="34" charset="0"/>
                <a:cs typeface="Arial" panose="020B0604020202020204" pitchFamily="34" charset="0"/>
              </a:rPr>
              <a:t> </a:t>
            </a:r>
            <a:r>
              <a:rPr lang="sk-SK" sz="2000" b="1" dirty="0">
                <a:cs typeface="Arial" panose="020B0604020202020204" pitchFamily="34" charset="0"/>
              </a:rPr>
              <a:t>Novela zákona č. 309/2009 Z.z.</a:t>
            </a:r>
            <a:endParaRPr lang="en-US" dirty="0"/>
          </a:p>
          <a:p>
            <a:pPr marL="228600" lvl="1" algn="just" fontAlgn="base">
              <a:spcBef>
                <a:spcPts val="1000"/>
              </a:spcBef>
              <a:spcAft>
                <a:spcPts val="1200"/>
              </a:spcAft>
            </a:pPr>
            <a:r>
              <a:rPr lang="sk-SK" dirty="0"/>
              <a:t>Účinnosť od 1.1.2020</a:t>
            </a:r>
          </a:p>
          <a:p>
            <a:pPr marL="228600" lvl="1" algn="just" fontAlgn="base">
              <a:spcBef>
                <a:spcPts val="1000"/>
              </a:spcBef>
              <a:spcAft>
                <a:spcPts val="1200"/>
              </a:spcAft>
            </a:pPr>
            <a:r>
              <a:rPr lang="sk-SK" dirty="0"/>
              <a:t>Činnosti spojené so zárukami pôvodu prešli z ÚRSO na OKTE, a.s.</a:t>
            </a:r>
          </a:p>
          <a:p>
            <a:pPr marL="228600" lvl="1" algn="just" fontAlgn="base">
              <a:spcBef>
                <a:spcPts val="1000"/>
              </a:spcBef>
              <a:spcAft>
                <a:spcPts val="1200"/>
              </a:spcAft>
            </a:pPr>
            <a:r>
              <a:rPr lang="sk-SK" dirty="0"/>
              <a:t>Dohľad nad evidenciou, prevodom a zrušením záruk vykonáva naďalej ÚRSO</a:t>
            </a:r>
          </a:p>
          <a:p>
            <a:pPr marL="228600" lvl="1" algn="just" fontAlgn="base">
              <a:spcBef>
                <a:spcPts val="1000"/>
              </a:spcBef>
              <a:spcAft>
                <a:spcPts val="1200"/>
              </a:spcAft>
            </a:pPr>
            <a:r>
              <a:rPr lang="sk-SK" dirty="0"/>
              <a:t>Zachovanie požiadaviek v súlade so smernicou o podpore OZE (2009/28/ES)</a:t>
            </a:r>
          </a:p>
          <a:p>
            <a:pPr marL="228600" lvl="1" algn="just" fontAlgn="base">
              <a:spcBef>
                <a:spcPts val="1000"/>
              </a:spcBef>
              <a:spcAft>
                <a:spcPts val="1200"/>
              </a:spcAft>
            </a:pPr>
            <a:r>
              <a:rPr lang="sk-SK" dirty="0"/>
              <a:t>Tvorba a úprava energetického mixu dodávky elektriny (novela zákona o energetike)</a:t>
            </a:r>
            <a:endParaRPr lang="sk-SK" altLang="sk-SK" dirty="0"/>
          </a:p>
        </p:txBody>
      </p:sp>
      <p:sp>
        <p:nvSpPr>
          <p:cNvPr id="12800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59</a:t>
            </a:fld>
            <a:endParaRPr lang="sk-SK" altLang="sk-SK" sz="1200">
              <a:solidFill>
                <a:srgbClr val="898989"/>
              </a:solidFill>
            </a:endParaRPr>
          </a:p>
        </p:txBody>
      </p:sp>
    </p:spTree>
    <p:extLst>
      <p:ext uri="{BB962C8B-B14F-4D97-AF65-F5344CB8AC3E}">
        <p14:creationId xmlns:p14="http://schemas.microsoft.com/office/powerpoint/2010/main" val="29236206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D7416-0A65-F865-1FC6-254A98B2E8D4}"/>
            </a:ext>
          </a:extLst>
        </p:cNvPr>
        <p:cNvGrpSpPr/>
        <p:nvPr/>
      </p:nvGrpSpPr>
      <p:grpSpPr>
        <a:xfrm>
          <a:off x="0" y="0"/>
          <a:ext cx="0" cy="0"/>
          <a:chOff x="0" y="0"/>
          <a:chExt cx="0" cy="0"/>
        </a:xfrm>
      </p:grpSpPr>
      <p:grpSp>
        <p:nvGrpSpPr>
          <p:cNvPr id="3" name="Skupina 2">
            <a:extLst>
              <a:ext uri="{FF2B5EF4-FFF2-40B4-BE49-F238E27FC236}">
                <a16:creationId xmlns:a16="http://schemas.microsoft.com/office/drawing/2014/main" id="{F96BFDAC-80F8-B266-F353-817A6DFFA055}"/>
              </a:ext>
            </a:extLst>
          </p:cNvPr>
          <p:cNvGrpSpPr/>
          <p:nvPr/>
        </p:nvGrpSpPr>
        <p:grpSpPr>
          <a:xfrm>
            <a:off x="1007987" y="844480"/>
            <a:ext cx="9980083" cy="5456820"/>
            <a:chOff x="1762485" y="687781"/>
            <a:chExt cx="9980083" cy="5456820"/>
          </a:xfrm>
        </p:grpSpPr>
        <p:sp>
          <p:nvSpPr>
            <p:cNvPr id="31" name="Ovál 30">
              <a:extLst>
                <a:ext uri="{FF2B5EF4-FFF2-40B4-BE49-F238E27FC236}">
                  <a16:creationId xmlns:a16="http://schemas.microsoft.com/office/drawing/2014/main" id="{ABFA6174-F956-A7DD-4C5E-403805985A3D}"/>
                </a:ext>
              </a:extLst>
            </p:cNvPr>
            <p:cNvSpPr/>
            <p:nvPr/>
          </p:nvSpPr>
          <p:spPr>
            <a:xfrm>
              <a:off x="1762485" y="687781"/>
              <a:ext cx="9980083" cy="5456820"/>
            </a:xfrm>
            <a:prstGeom prst="ellipse">
              <a:avLst/>
            </a:prstGeom>
            <a:solidFill>
              <a:schemeClr val="bg2">
                <a:lumMod val="75000"/>
                <a:alpha val="2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accent1">
                    <a:lumMod val="75000"/>
                  </a:schemeClr>
                </a:solidFill>
              </a:endParaRPr>
            </a:p>
          </p:txBody>
        </p:sp>
        <p:sp>
          <p:nvSpPr>
            <p:cNvPr id="20" name="Ovál 19">
              <a:extLst>
                <a:ext uri="{FF2B5EF4-FFF2-40B4-BE49-F238E27FC236}">
                  <a16:creationId xmlns:a16="http://schemas.microsoft.com/office/drawing/2014/main" id="{41209683-240D-86F2-F59C-A2317FB549E5}"/>
                </a:ext>
              </a:extLst>
            </p:cNvPr>
            <p:cNvSpPr/>
            <p:nvPr/>
          </p:nvSpPr>
          <p:spPr>
            <a:xfrm>
              <a:off x="3254315" y="1923992"/>
              <a:ext cx="2285126" cy="855727"/>
            </a:xfrm>
            <a:prstGeom prst="ellipse">
              <a:avLst/>
            </a:prstGeom>
            <a:solidFill>
              <a:schemeClr val="tx2">
                <a:lumMod val="25000"/>
                <a:lumOff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a:solidFill>
                    <a:schemeClr val="tx1"/>
                  </a:solidFill>
                </a:rPr>
                <a:t>Vnútrodenné aukcie (VDA)</a:t>
              </a:r>
              <a:endParaRPr lang="en-GB" sz="1200">
                <a:solidFill>
                  <a:schemeClr val="tx1"/>
                </a:solidFill>
              </a:endParaRPr>
            </a:p>
          </p:txBody>
        </p:sp>
        <p:sp>
          <p:nvSpPr>
            <p:cNvPr id="9" name="Ovál 8">
              <a:extLst>
                <a:ext uri="{FF2B5EF4-FFF2-40B4-BE49-F238E27FC236}">
                  <a16:creationId xmlns:a16="http://schemas.microsoft.com/office/drawing/2014/main" id="{12EC162A-9712-57E0-8E41-35A8E5A2AF35}"/>
                </a:ext>
              </a:extLst>
            </p:cNvPr>
            <p:cNvSpPr/>
            <p:nvPr/>
          </p:nvSpPr>
          <p:spPr>
            <a:xfrm>
              <a:off x="5668093" y="1130946"/>
              <a:ext cx="2183521" cy="1978008"/>
            </a:xfrm>
            <a:prstGeom prst="ellipse">
              <a:avLst/>
            </a:prstGeom>
            <a:solidFill>
              <a:schemeClr val="accent4">
                <a:lumMod val="75000"/>
              </a:schemeClr>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a:t>Regulovaná činnosť:</a:t>
              </a:r>
            </a:p>
            <a:p>
              <a:pPr algn="ctr"/>
              <a:r>
                <a:rPr lang="sk-SK" sz="1400" b="1" dirty="0">
                  <a:solidFill>
                    <a:schemeClr val="tx1"/>
                  </a:solidFill>
                </a:rPr>
                <a:t>Zúčtovanie a vysporiadanie odchýlok</a:t>
              </a:r>
            </a:p>
            <a:p>
              <a:pPr algn="ctr"/>
              <a:r>
                <a:rPr lang="sk-SK" sz="1400" dirty="0"/>
                <a:t>(ISZO)</a:t>
              </a:r>
              <a:endParaRPr lang="en-GB" sz="1400" dirty="0"/>
            </a:p>
          </p:txBody>
        </p:sp>
        <p:sp>
          <p:nvSpPr>
            <p:cNvPr id="29" name="Ovál 28">
              <a:extLst>
                <a:ext uri="{FF2B5EF4-FFF2-40B4-BE49-F238E27FC236}">
                  <a16:creationId xmlns:a16="http://schemas.microsoft.com/office/drawing/2014/main" id="{322FFF9E-521E-5FFB-7FBA-54DA16AA02F9}"/>
                </a:ext>
              </a:extLst>
            </p:cNvPr>
            <p:cNvSpPr/>
            <p:nvPr/>
          </p:nvSpPr>
          <p:spPr>
            <a:xfrm>
              <a:off x="6462541" y="2609672"/>
              <a:ext cx="2183521" cy="1978008"/>
            </a:xfrm>
            <a:prstGeom prst="ellipse">
              <a:avLst/>
            </a:prstGeom>
            <a:solidFill>
              <a:schemeClr val="bg1">
                <a:lumMod val="65000"/>
              </a:schemeClr>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t>Regulovaná činnosť:</a:t>
              </a:r>
            </a:p>
            <a:p>
              <a:pPr algn="ctr"/>
              <a:r>
                <a:rPr lang="sk-SK" sz="1400" b="1" dirty="0">
                  <a:solidFill>
                    <a:schemeClr val="tx1"/>
                  </a:solidFill>
                </a:rPr>
                <a:t>Ostatné regulované činnosti</a:t>
              </a:r>
            </a:p>
            <a:p>
              <a:pPr algn="ctr"/>
              <a:r>
                <a:rPr lang="sk-SK" sz="1400" dirty="0">
                  <a:solidFill>
                    <a:schemeClr val="bg1"/>
                  </a:solidFill>
                </a:rPr>
                <a:t>(OST)</a:t>
              </a:r>
              <a:endParaRPr lang="en-GB" sz="1400" dirty="0">
                <a:solidFill>
                  <a:schemeClr val="bg1"/>
                </a:solidFill>
              </a:endParaRPr>
            </a:p>
          </p:txBody>
        </p:sp>
        <p:sp>
          <p:nvSpPr>
            <p:cNvPr id="30" name="Ovál 29">
              <a:extLst>
                <a:ext uri="{FF2B5EF4-FFF2-40B4-BE49-F238E27FC236}">
                  <a16:creationId xmlns:a16="http://schemas.microsoft.com/office/drawing/2014/main" id="{193AE342-DE3A-21C0-E62D-039D59525DE2}"/>
                </a:ext>
              </a:extLst>
            </p:cNvPr>
            <p:cNvSpPr/>
            <p:nvPr/>
          </p:nvSpPr>
          <p:spPr>
            <a:xfrm>
              <a:off x="4520056" y="2361261"/>
              <a:ext cx="2183521" cy="1978008"/>
            </a:xfrm>
            <a:prstGeom prst="ellipse">
              <a:avLst/>
            </a:prstGeom>
            <a:solidFill>
              <a:srgbClr val="4F81B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t>Regulovaná činnosť:</a:t>
              </a:r>
            </a:p>
            <a:p>
              <a:pPr algn="ctr"/>
              <a:r>
                <a:rPr lang="sk-SK" sz="1400" b="1" dirty="0">
                  <a:solidFill>
                    <a:schemeClr val="tx1"/>
                  </a:solidFill>
                </a:rPr>
                <a:t>Organizovanie a vyhodnotenie krátkodobého trhu s elektrinou</a:t>
              </a:r>
            </a:p>
            <a:p>
              <a:pPr algn="ctr"/>
              <a:r>
                <a:rPr lang="sk-SK" sz="1400" dirty="0"/>
                <a:t>(ISOT)</a:t>
              </a:r>
              <a:endParaRPr lang="en-GB" sz="1400" dirty="0"/>
            </a:p>
          </p:txBody>
        </p:sp>
        <p:sp>
          <p:nvSpPr>
            <p:cNvPr id="13" name="Ovál 12">
              <a:extLst>
                <a:ext uri="{FF2B5EF4-FFF2-40B4-BE49-F238E27FC236}">
                  <a16:creationId xmlns:a16="http://schemas.microsoft.com/office/drawing/2014/main" id="{8BFBEB31-69CF-D626-8650-B03867247898}"/>
                </a:ext>
              </a:extLst>
            </p:cNvPr>
            <p:cNvSpPr/>
            <p:nvPr/>
          </p:nvSpPr>
          <p:spPr>
            <a:xfrm>
              <a:off x="3274649" y="4322790"/>
              <a:ext cx="2285126" cy="855727"/>
            </a:xfrm>
            <a:prstGeom prst="ellipse">
              <a:avLst/>
            </a:prstGeom>
            <a:solidFill>
              <a:schemeClr val="tx2">
                <a:lumMod val="25000"/>
                <a:lumOff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a:solidFill>
                    <a:schemeClr val="tx1"/>
                  </a:solidFill>
                </a:rPr>
                <a:t>Reportingový mechanizmus</a:t>
              </a:r>
              <a:r>
                <a:rPr lang="sk-SK" sz="1200"/>
                <a:t> (RRM)</a:t>
              </a:r>
              <a:endParaRPr lang="en-GB" sz="1200">
                <a:solidFill>
                  <a:schemeClr val="bg1"/>
                </a:solidFill>
              </a:endParaRPr>
            </a:p>
          </p:txBody>
        </p:sp>
        <p:sp>
          <p:nvSpPr>
            <p:cNvPr id="15" name="Ovál 14">
              <a:extLst>
                <a:ext uri="{FF2B5EF4-FFF2-40B4-BE49-F238E27FC236}">
                  <a16:creationId xmlns:a16="http://schemas.microsoft.com/office/drawing/2014/main" id="{8E1FA056-B6E3-5C70-2E4F-E3CC82B52B18}"/>
                </a:ext>
              </a:extLst>
            </p:cNvPr>
            <p:cNvSpPr/>
            <p:nvPr/>
          </p:nvSpPr>
          <p:spPr>
            <a:xfrm>
              <a:off x="7059492" y="4996730"/>
              <a:ext cx="2285126" cy="900032"/>
            </a:xfrm>
            <a:prstGeom prst="ellipse">
              <a:avLst/>
            </a:pr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solidFill>
                    <a:schemeClr val="tx1"/>
                  </a:solidFill>
                </a:rPr>
                <a:t>Administrácia záruk pôvodu elektriny</a:t>
              </a:r>
            </a:p>
            <a:p>
              <a:pPr algn="ctr"/>
              <a:r>
                <a:rPr lang="sk-SK" sz="1200" dirty="0">
                  <a:solidFill>
                    <a:schemeClr val="tx1"/>
                  </a:solidFill>
                </a:rPr>
                <a:t>(ZPE)</a:t>
              </a:r>
              <a:endParaRPr lang="en-GB" sz="1200" dirty="0">
                <a:solidFill>
                  <a:schemeClr val="tx1"/>
                </a:solidFill>
              </a:endParaRPr>
            </a:p>
          </p:txBody>
        </p:sp>
        <p:sp>
          <p:nvSpPr>
            <p:cNvPr id="16" name="Ovál 15">
              <a:extLst>
                <a:ext uri="{FF2B5EF4-FFF2-40B4-BE49-F238E27FC236}">
                  <a16:creationId xmlns:a16="http://schemas.microsoft.com/office/drawing/2014/main" id="{370EE5C1-5E32-B81F-EC7E-BDA6C9B52D58}"/>
                </a:ext>
              </a:extLst>
            </p:cNvPr>
            <p:cNvSpPr/>
            <p:nvPr/>
          </p:nvSpPr>
          <p:spPr>
            <a:xfrm>
              <a:off x="7559911" y="4261584"/>
              <a:ext cx="2285126" cy="900032"/>
            </a:xfrm>
            <a:prstGeom prst="ellipse">
              <a:avLst/>
            </a:prstGeom>
            <a:solidFill>
              <a:schemeClr val="bg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solidFill>
                    <a:schemeClr val="tx1"/>
                  </a:solidFill>
                </a:rPr>
                <a:t>Zúčtovanie podpory OZE a VÚKVET</a:t>
              </a:r>
            </a:p>
            <a:p>
              <a:pPr algn="ctr"/>
              <a:r>
                <a:rPr lang="sk-SK" sz="1200" dirty="0">
                  <a:solidFill>
                    <a:schemeClr val="tx1"/>
                  </a:solidFill>
                </a:rPr>
                <a:t>(OZE)</a:t>
              </a:r>
              <a:endParaRPr lang="en-GB" sz="1200" dirty="0">
                <a:solidFill>
                  <a:schemeClr val="tx1"/>
                </a:solidFill>
              </a:endParaRPr>
            </a:p>
          </p:txBody>
        </p:sp>
        <p:sp>
          <p:nvSpPr>
            <p:cNvPr id="14" name="Ovál 13">
              <a:extLst>
                <a:ext uri="{FF2B5EF4-FFF2-40B4-BE49-F238E27FC236}">
                  <a16:creationId xmlns:a16="http://schemas.microsoft.com/office/drawing/2014/main" id="{266C297F-1543-BAFA-DE68-BF22F9348EDD}"/>
                </a:ext>
              </a:extLst>
            </p:cNvPr>
            <p:cNvSpPr/>
            <p:nvPr/>
          </p:nvSpPr>
          <p:spPr>
            <a:xfrm>
              <a:off x="8323331" y="3558221"/>
              <a:ext cx="2285126" cy="900032"/>
            </a:xfrm>
            <a:prstGeom prst="ellipse">
              <a:avLst/>
            </a:pr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solidFill>
                    <a:schemeClr val="tx1"/>
                  </a:solidFill>
                </a:rPr>
                <a:t>Centrálna fakturácia TPS a TSS</a:t>
              </a:r>
            </a:p>
            <a:p>
              <a:pPr algn="ctr"/>
              <a:r>
                <a:rPr lang="sk-SK" sz="1200" dirty="0"/>
                <a:t>(ISCF)</a:t>
              </a:r>
              <a:endParaRPr lang="en-GB" sz="1200" dirty="0">
                <a:solidFill>
                  <a:schemeClr val="bg1"/>
                </a:solidFill>
              </a:endParaRPr>
            </a:p>
          </p:txBody>
        </p:sp>
        <p:sp>
          <p:nvSpPr>
            <p:cNvPr id="4" name="Ovál 3">
              <a:extLst>
                <a:ext uri="{FF2B5EF4-FFF2-40B4-BE49-F238E27FC236}">
                  <a16:creationId xmlns:a16="http://schemas.microsoft.com/office/drawing/2014/main" id="{ED2BC345-634B-5875-09AA-53150FF82142}"/>
                </a:ext>
              </a:extLst>
            </p:cNvPr>
            <p:cNvSpPr/>
            <p:nvPr/>
          </p:nvSpPr>
          <p:spPr>
            <a:xfrm>
              <a:off x="8426175" y="2762751"/>
              <a:ext cx="2285126" cy="900032"/>
            </a:xfrm>
            <a:prstGeom prst="ellipse">
              <a:avLst/>
            </a:prstGeom>
            <a:solidFill>
              <a:schemeClr val="bg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solidFill>
                    <a:schemeClr val="tx1"/>
                  </a:solidFill>
                </a:rPr>
                <a:t>Zber dát a tvorba podkladov pre fakturáciu</a:t>
              </a:r>
            </a:p>
            <a:p>
              <a:pPr algn="ctr"/>
              <a:r>
                <a:rPr lang="sk-SK" sz="1200" dirty="0"/>
                <a:t>(</a:t>
              </a:r>
              <a:r>
                <a:rPr lang="sk-SK" sz="1200" dirty="0">
                  <a:solidFill>
                    <a:schemeClr val="bg1"/>
                  </a:solidFill>
                </a:rPr>
                <a:t>FU realizuje sa</a:t>
              </a:r>
              <a:r>
                <a:rPr lang="sk-SK" sz="1200" dirty="0"/>
                <a:t>)</a:t>
              </a:r>
              <a:endParaRPr lang="en-GB" sz="1200" dirty="0">
                <a:solidFill>
                  <a:schemeClr val="bg1"/>
                </a:solidFill>
              </a:endParaRPr>
            </a:p>
          </p:txBody>
        </p:sp>
        <p:sp>
          <p:nvSpPr>
            <p:cNvPr id="5" name="Ovál 4">
              <a:extLst>
                <a:ext uri="{FF2B5EF4-FFF2-40B4-BE49-F238E27FC236}">
                  <a16:creationId xmlns:a16="http://schemas.microsoft.com/office/drawing/2014/main" id="{BCC61305-D1B3-E52C-F323-9657FA2E26F6}"/>
                </a:ext>
              </a:extLst>
            </p:cNvPr>
            <p:cNvSpPr/>
            <p:nvPr/>
          </p:nvSpPr>
          <p:spPr>
            <a:xfrm>
              <a:off x="2572280" y="2636407"/>
              <a:ext cx="2285126" cy="855727"/>
            </a:xfrm>
            <a:prstGeom prst="ellipse">
              <a:avLst/>
            </a:prstGeom>
            <a:solidFill>
              <a:schemeClr val="tx2">
                <a:lumMod val="50000"/>
                <a:lumOff val="5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a:solidFill>
                    <a:schemeClr val="tx1"/>
                  </a:solidFill>
                </a:rPr>
                <a:t>Denný trh s elektrinou </a:t>
              </a:r>
              <a:r>
                <a:rPr lang="sk-SK" sz="1200"/>
                <a:t>(DT)</a:t>
              </a:r>
              <a:endParaRPr lang="en-GB" sz="1200">
                <a:solidFill>
                  <a:schemeClr val="bg1"/>
                </a:solidFill>
              </a:endParaRPr>
            </a:p>
          </p:txBody>
        </p:sp>
        <p:sp>
          <p:nvSpPr>
            <p:cNvPr id="6" name="Ovál 5">
              <a:extLst>
                <a:ext uri="{FF2B5EF4-FFF2-40B4-BE49-F238E27FC236}">
                  <a16:creationId xmlns:a16="http://schemas.microsoft.com/office/drawing/2014/main" id="{E1898EAF-52C0-EEA3-A59E-7F1C7D1EA24E}"/>
                </a:ext>
              </a:extLst>
            </p:cNvPr>
            <p:cNvSpPr/>
            <p:nvPr/>
          </p:nvSpPr>
          <p:spPr>
            <a:xfrm>
              <a:off x="2799491" y="3429553"/>
              <a:ext cx="2285126" cy="855727"/>
            </a:xfrm>
            <a:prstGeom prst="ellipse">
              <a:avLst/>
            </a:prstGeom>
            <a:solidFill>
              <a:schemeClr val="tx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a:solidFill>
                    <a:schemeClr val="tx1"/>
                  </a:solidFill>
                </a:rPr>
                <a:t>Vnútrodenný trh s elektrinou </a:t>
              </a:r>
              <a:r>
                <a:rPr lang="sk-SK" sz="1200"/>
                <a:t>(VDT)</a:t>
              </a:r>
              <a:endParaRPr lang="en-GB" sz="1200">
                <a:solidFill>
                  <a:schemeClr val="bg1"/>
                </a:solidFill>
              </a:endParaRPr>
            </a:p>
          </p:txBody>
        </p:sp>
        <p:sp>
          <p:nvSpPr>
            <p:cNvPr id="17" name="Ovál 16">
              <a:extLst>
                <a:ext uri="{FF2B5EF4-FFF2-40B4-BE49-F238E27FC236}">
                  <a16:creationId xmlns:a16="http://schemas.microsoft.com/office/drawing/2014/main" id="{9133D140-0427-1910-BF81-C9C954E2F1C2}"/>
                </a:ext>
              </a:extLst>
            </p:cNvPr>
            <p:cNvSpPr/>
            <p:nvPr/>
          </p:nvSpPr>
          <p:spPr>
            <a:xfrm>
              <a:off x="7626677" y="1933794"/>
              <a:ext cx="2285126" cy="900032"/>
            </a:xfrm>
            <a:prstGeom prst="ellipse">
              <a:avLst/>
            </a:prstGeom>
            <a:solidFill>
              <a:schemeClr val="bg1">
                <a:lumMod val="5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solidFill>
                    <a:schemeClr val="tx1"/>
                  </a:solidFill>
                </a:rPr>
                <a:t>Zber, sprístupňovanie a zverejňovanie dát</a:t>
              </a:r>
            </a:p>
            <a:p>
              <a:pPr algn="ctr"/>
              <a:r>
                <a:rPr lang="sk-SK" sz="1200" dirty="0">
                  <a:solidFill>
                    <a:schemeClr val="bg1"/>
                  </a:solidFill>
                </a:rPr>
                <a:t>(ISOM, IMS)</a:t>
              </a:r>
              <a:endParaRPr lang="en-GB" sz="1200" dirty="0">
                <a:solidFill>
                  <a:schemeClr val="bg1"/>
                </a:solidFill>
              </a:endParaRPr>
            </a:p>
          </p:txBody>
        </p:sp>
      </p:grpSp>
      <p:sp>
        <p:nvSpPr>
          <p:cNvPr id="2" name="Nadpis 1">
            <a:extLst>
              <a:ext uri="{FF2B5EF4-FFF2-40B4-BE49-F238E27FC236}">
                <a16:creationId xmlns:a16="http://schemas.microsoft.com/office/drawing/2014/main" id="{738CA328-E1E3-8E6A-4057-C1E34AC97BDB}"/>
              </a:ext>
            </a:extLst>
          </p:cNvPr>
          <p:cNvSpPr>
            <a:spLocks noGrp="1"/>
          </p:cNvSpPr>
          <p:nvPr>
            <p:ph type="ctrTitle"/>
          </p:nvPr>
        </p:nvSpPr>
        <p:spPr>
          <a:xfrm>
            <a:off x="1097281" y="404813"/>
            <a:ext cx="9245284" cy="431800"/>
          </a:xfrm>
        </p:spPr>
        <p:txBody>
          <a:bodyPr rtlCol="0">
            <a:noAutofit/>
          </a:bodyPr>
          <a:lstStyle/>
          <a:p>
            <a:pPr algn="l">
              <a:defRPr/>
            </a:pPr>
            <a:r>
              <a:rPr lang="sk-SK" sz="4000" b="1" dirty="0">
                <a:solidFill>
                  <a:srgbClr val="265787"/>
                </a:solidFill>
                <a:effectLst>
                  <a:outerShdw blurRad="38100" dist="38100" dir="2700000" algn="tl">
                    <a:srgbClr val="000000">
                      <a:alpha val="43137"/>
                    </a:srgbClr>
                  </a:outerShdw>
                </a:effectLst>
              </a:rPr>
              <a:t>Schéma obchodných činností</a:t>
            </a:r>
          </a:p>
        </p:txBody>
      </p:sp>
      <p:sp>
        <p:nvSpPr>
          <p:cNvPr id="7" name="Ovál 6">
            <a:extLst>
              <a:ext uri="{FF2B5EF4-FFF2-40B4-BE49-F238E27FC236}">
                <a16:creationId xmlns:a16="http://schemas.microsoft.com/office/drawing/2014/main" id="{584E07E4-CE9D-09C4-A731-4A03B6F840F8}"/>
              </a:ext>
            </a:extLst>
          </p:cNvPr>
          <p:cNvSpPr/>
          <p:nvPr/>
        </p:nvSpPr>
        <p:spPr>
          <a:xfrm>
            <a:off x="4953437" y="4487846"/>
            <a:ext cx="2285126" cy="900032"/>
          </a:xfrm>
          <a:prstGeom prst="ellipse">
            <a:avLst/>
          </a:pr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k-SK" sz="1200" dirty="0">
                <a:solidFill>
                  <a:schemeClr val="tx1"/>
                </a:solidFill>
              </a:rPr>
              <a:t>Flexibilita, zdieľanie, akumulácia</a:t>
            </a:r>
          </a:p>
          <a:p>
            <a:pPr algn="ctr"/>
            <a:r>
              <a:rPr lang="sk-SK" sz="1200" dirty="0">
                <a:solidFill>
                  <a:schemeClr val="tx1"/>
                </a:solidFill>
              </a:rPr>
              <a:t>(EDC)</a:t>
            </a:r>
            <a:endParaRPr lang="en-GB" sz="1200" dirty="0">
              <a:solidFill>
                <a:schemeClr val="tx1"/>
              </a:solidFill>
            </a:endParaRPr>
          </a:p>
        </p:txBody>
      </p:sp>
    </p:spTree>
    <p:extLst>
      <p:ext uri="{BB962C8B-B14F-4D97-AF65-F5344CB8AC3E}">
        <p14:creationId xmlns:p14="http://schemas.microsoft.com/office/powerpoint/2010/main" val="44229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normAutofit/>
          </a:bodyPr>
          <a:lstStyle/>
          <a:p>
            <a:pPr algn="l"/>
            <a:r>
              <a:rPr lang="sk-SK" altLang="sk-SK" sz="4000" b="1">
                <a:solidFill>
                  <a:srgbClr val="265787"/>
                </a:solidFill>
                <a:effectLst>
                  <a:outerShdw blurRad="38100" dist="38100" dir="2700000" algn="tl">
                    <a:srgbClr val="000000">
                      <a:alpha val="43137"/>
                    </a:srgbClr>
                  </a:outerShdw>
                </a:effectLst>
              </a:rPr>
              <a:t>IS ZPE</a:t>
            </a:r>
          </a:p>
        </p:txBody>
      </p:sp>
      <p:sp>
        <p:nvSpPr>
          <p:cNvPr id="5" name="Zástupný symbol obsahu 2">
            <a:extLst>
              <a:ext uri="{FF2B5EF4-FFF2-40B4-BE49-F238E27FC236}">
                <a16:creationId xmlns:a16="http://schemas.microsoft.com/office/drawing/2014/main" id="{3B957183-498E-44A7-A964-D847797E7B63}"/>
              </a:ext>
            </a:extLst>
          </p:cNvPr>
          <p:cNvSpPr txBox="1">
            <a:spLocks noGrp="1"/>
          </p:cNvSpPr>
          <p:nvPr>
            <p:ph idx="1"/>
          </p:nvPr>
        </p:nvSpPr>
        <p:spPr>
          <a:xfrm>
            <a:off x="4609755" y="1620380"/>
            <a:ext cx="6598175" cy="4806279"/>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2" indent="-179388" algn="just" fontAlgn="base">
              <a:lnSpc>
                <a:spcPct val="100000"/>
              </a:lnSpc>
              <a:spcBef>
                <a:spcPts val="1200"/>
              </a:spcBef>
              <a:spcAft>
                <a:spcPts val="1200"/>
              </a:spcAft>
            </a:pPr>
            <a:r>
              <a:rPr lang="sk-SK" dirty="0">
                <a:cs typeface="Arial" panose="020B0604020202020204" pitchFamily="34" charset="0"/>
              </a:rPr>
              <a:t>Tvorba a vedenie účtov výrobcov elektriny </a:t>
            </a:r>
            <a:r>
              <a:rPr lang="sk-SK">
                <a:cs typeface="Arial" panose="020B0604020202020204" pitchFamily="34" charset="0"/>
              </a:rPr>
              <a:t>alebo tepla a</a:t>
            </a:r>
            <a:r>
              <a:rPr lang="sk-SK" dirty="0">
                <a:cs typeface="Arial" panose="020B0604020202020204" pitchFamily="34" charset="0"/>
              </a:rPr>
              <a:t> dodávateľov elektriny</a:t>
            </a:r>
            <a:r>
              <a:rPr lang="sk-SK">
                <a:cs typeface="Arial" panose="020B0604020202020204" pitchFamily="34" charset="0"/>
              </a:rPr>
              <a:t> alebo tepla</a:t>
            </a:r>
            <a:r>
              <a:rPr lang="sk-SK" dirty="0">
                <a:cs typeface="Arial" panose="020B0604020202020204" pitchFamily="34" charset="0"/>
              </a:rPr>
              <a:t> pre účely výkonu činností spojených s vydávaním a použitím záruk pôvodu</a:t>
            </a:r>
          </a:p>
          <a:p>
            <a:pPr marL="268288" lvl="2" indent="-179388" algn="just" fontAlgn="base">
              <a:lnSpc>
                <a:spcPct val="100000"/>
              </a:lnSpc>
              <a:spcBef>
                <a:spcPts val="1200"/>
              </a:spcBef>
              <a:spcAft>
                <a:spcPts val="1200"/>
              </a:spcAft>
            </a:pPr>
            <a:r>
              <a:rPr lang="sk-SK" dirty="0">
                <a:cs typeface="Arial" panose="020B0604020202020204" pitchFamily="34" charset="0"/>
              </a:rPr>
              <a:t>Organizovanie aukcií na záruky pôvodu v prípade, že ide o elektrinu, na ktorú výrobca uplatnil právo na podporu podľa § 3 ods. 1 písm. c) alebo písm. e) Zákona o OZE a VÚ KVET.</a:t>
            </a:r>
          </a:p>
          <a:p>
            <a:pPr marL="268288" lvl="2" indent="-179388" algn="just" fontAlgn="base">
              <a:lnSpc>
                <a:spcPct val="100000"/>
              </a:lnSpc>
              <a:spcBef>
                <a:spcPts val="1200"/>
              </a:spcBef>
              <a:spcAft>
                <a:spcPts val="1200"/>
              </a:spcAft>
            </a:pPr>
            <a:r>
              <a:rPr lang="sk-SK" dirty="0">
                <a:ea typeface="Times New Roman" panose="02020603050405020304" pitchFamily="18" charset="0"/>
              </a:rPr>
              <a:t>OKTE, a. s., túto činnosť zabezpečuje prostredníctvom </a:t>
            </a:r>
            <a:r>
              <a:rPr lang="sk-SK" b="1" dirty="0">
                <a:ea typeface="Times New Roman" panose="02020603050405020304" pitchFamily="18" charset="0"/>
              </a:rPr>
              <a:t>informačného systému</a:t>
            </a:r>
            <a:r>
              <a:rPr lang="sk-SK" dirty="0">
                <a:ea typeface="Times New Roman" panose="02020603050405020304" pitchFamily="18" charset="0"/>
              </a:rPr>
              <a:t> pre registráciu záruk pôvodu („IS ZPE“) ako člen AIB (asociácia vydavateľov záruk).</a:t>
            </a:r>
          </a:p>
          <a:p>
            <a:pPr marL="914400" lvl="2" indent="0" algn="ctr" fontAlgn="base">
              <a:lnSpc>
                <a:spcPct val="110000"/>
              </a:lnSpc>
              <a:spcBef>
                <a:spcPts val="1200"/>
              </a:spcBef>
              <a:spcAft>
                <a:spcPts val="1200"/>
              </a:spcAft>
              <a:buNone/>
            </a:pPr>
            <a:r>
              <a:rPr lang="cs-CZ" dirty="0">
                <a:cs typeface="Arial" panose="020B0604020202020204" pitchFamily="34" charset="0"/>
                <a:hlinkClick r:id="rId3"/>
              </a:rPr>
              <a:t>https://zpe.okte.sk/</a:t>
            </a:r>
            <a:r>
              <a:rPr lang="cs-CZ" dirty="0">
                <a:cs typeface="Arial" panose="020B0604020202020204" pitchFamily="34" charset="0"/>
              </a:rPr>
              <a:t> </a:t>
            </a:r>
          </a:p>
        </p:txBody>
      </p:sp>
      <p:sp>
        <p:nvSpPr>
          <p:cNvPr id="12800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60</a:t>
            </a:fld>
            <a:endParaRPr lang="sk-SK" altLang="sk-SK" sz="1200">
              <a:solidFill>
                <a:srgbClr val="898989"/>
              </a:solidFill>
            </a:endParaRPr>
          </a:p>
        </p:txBody>
      </p:sp>
      <p:pic>
        <p:nvPicPr>
          <p:cNvPr id="6" name="Obrázok 5" descr="Obrázok, na ktorom je snímka obrazovky&#10;&#10;Automaticky generovaný popis">
            <a:extLst>
              <a:ext uri="{FF2B5EF4-FFF2-40B4-BE49-F238E27FC236}">
                <a16:creationId xmlns:a16="http://schemas.microsoft.com/office/drawing/2014/main" id="{0DF64922-C560-4180-8B4B-AADC50EDD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90688"/>
            <a:ext cx="3062463" cy="4040588"/>
          </a:xfrm>
          <a:prstGeom prst="rect">
            <a:avLst/>
          </a:prstGeom>
        </p:spPr>
      </p:pic>
    </p:spTree>
    <p:extLst>
      <p:ext uri="{BB962C8B-B14F-4D97-AF65-F5344CB8AC3E}">
        <p14:creationId xmlns:p14="http://schemas.microsoft.com/office/powerpoint/2010/main" val="2406518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normAutofit/>
          </a:bodyPr>
          <a:lstStyle/>
          <a:p>
            <a:pPr algn="l"/>
            <a:r>
              <a:rPr lang="sk-SK" altLang="sk-SK" sz="4000" b="1">
                <a:solidFill>
                  <a:srgbClr val="265787"/>
                </a:solidFill>
                <a:effectLst>
                  <a:outerShdw blurRad="38100" dist="38100" dir="2700000" algn="tl">
                    <a:srgbClr val="000000">
                      <a:alpha val="43137"/>
                    </a:srgbClr>
                  </a:outerShdw>
                </a:effectLst>
              </a:rPr>
              <a:t>IS ZPE </a:t>
            </a:r>
          </a:p>
        </p:txBody>
      </p:sp>
      <p:sp>
        <p:nvSpPr>
          <p:cNvPr id="12800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61</a:t>
            </a:fld>
            <a:endParaRPr lang="sk-SK" altLang="sk-SK" sz="1200">
              <a:solidFill>
                <a:srgbClr val="898989"/>
              </a:solidFill>
            </a:endParaRPr>
          </a:p>
        </p:txBody>
      </p:sp>
      <p:sp>
        <p:nvSpPr>
          <p:cNvPr id="3" name="Zástupný objekt pre obsah 2">
            <a:extLst>
              <a:ext uri="{FF2B5EF4-FFF2-40B4-BE49-F238E27FC236}">
                <a16:creationId xmlns:a16="http://schemas.microsoft.com/office/drawing/2014/main" id="{B7158E41-74A4-2E0C-BCFE-D823CA9233B7}"/>
              </a:ext>
            </a:extLst>
          </p:cNvPr>
          <p:cNvSpPr>
            <a:spLocks noGrp="1"/>
          </p:cNvSpPr>
          <p:nvPr>
            <p:ph idx="1"/>
          </p:nvPr>
        </p:nvSpPr>
        <p:spPr>
          <a:xfrm>
            <a:off x="838200" y="1538242"/>
            <a:ext cx="10515600" cy="4351338"/>
          </a:xfrm>
        </p:spPr>
        <p:txBody>
          <a:bodyPr/>
          <a:lstStyle/>
          <a:p>
            <a:pPr>
              <a:buClr>
                <a:srgbClr val="265787"/>
              </a:buClr>
              <a:buSzPct val="150000"/>
            </a:pPr>
            <a:r>
              <a:rPr lang="sk-SK" sz="2000" dirty="0"/>
              <a:t>Zavedenie pojmu záruka pôvodu energie</a:t>
            </a:r>
          </a:p>
          <a:p>
            <a:pPr lvl="1">
              <a:buClr>
                <a:srgbClr val="265787"/>
              </a:buClr>
              <a:buSzPct val="150000"/>
            </a:pPr>
            <a:r>
              <a:rPr lang="sk-SK" sz="2000" dirty="0"/>
              <a:t>ZP elektrina okrem fosílnych palív</a:t>
            </a:r>
          </a:p>
          <a:p>
            <a:pPr lvl="1">
              <a:buClr>
                <a:srgbClr val="265787"/>
              </a:buClr>
              <a:buSzPct val="150000"/>
            </a:pPr>
            <a:r>
              <a:rPr lang="sk-SK" sz="2000" dirty="0"/>
              <a:t>ZP teplo a chlad z OZE</a:t>
            </a:r>
          </a:p>
          <a:p>
            <a:pPr>
              <a:buClr>
                <a:srgbClr val="265787"/>
              </a:buClr>
              <a:buSzPct val="150000"/>
            </a:pPr>
            <a:r>
              <a:rPr lang="sk-SK" sz="2000" dirty="0"/>
              <a:t>Rozšírenie evidencie záruk pôvodu o záruky pre všetku elektrinu (ZP pre Jadrovú energiu, fosílne palivá a iné)</a:t>
            </a:r>
          </a:p>
          <a:p>
            <a:pPr>
              <a:buClr>
                <a:srgbClr val="265787"/>
              </a:buClr>
              <a:buSzPct val="150000"/>
            </a:pPr>
            <a:r>
              <a:rPr lang="sk-SK" sz="2000" dirty="0"/>
              <a:t>Zmena definície záruky pôvodu elektriny – vydávanie pre </a:t>
            </a:r>
          </a:p>
          <a:p>
            <a:pPr lvl="1">
              <a:buClr>
                <a:srgbClr val="265787"/>
              </a:buClr>
              <a:buSzPct val="150000"/>
            </a:pPr>
            <a:r>
              <a:rPr lang="sk-SK" sz="2000" dirty="0"/>
              <a:t>Elektrinu dodaná do sústavy – platia pravidlá ako pred novelou</a:t>
            </a:r>
          </a:p>
          <a:p>
            <a:pPr lvl="1">
              <a:buClr>
                <a:srgbClr val="265787"/>
              </a:buClr>
              <a:buSzPct val="150000"/>
            </a:pPr>
            <a:r>
              <a:rPr lang="sk-SK" sz="2000" dirty="0"/>
              <a:t>Elektrinu spotrebovaná v mieste výroby – vydaná záruka je ihneď uplatnená </a:t>
            </a:r>
          </a:p>
          <a:p>
            <a:r>
              <a:rPr lang="sk-SK" sz="2000" dirty="0"/>
              <a:t>Zavedenie ZP pre teplo a chlad – potreba prípravy sek. legislatívy a konzultácie s trhom</a:t>
            </a:r>
          </a:p>
          <a:p>
            <a:r>
              <a:rPr lang="sk-SK" sz="2000" dirty="0"/>
              <a:t>Možnosť vydávať ZP pre OVS – vydávanie ZP pre Lokálne zdroje a zdroje s malou dodávkou do sústavy</a:t>
            </a:r>
          </a:p>
          <a:p>
            <a:endParaRPr lang="sk-SK" dirty="0"/>
          </a:p>
        </p:txBody>
      </p:sp>
    </p:spTree>
    <p:extLst>
      <p:ext uri="{BB962C8B-B14F-4D97-AF65-F5344CB8AC3E}">
        <p14:creationId xmlns:p14="http://schemas.microsoft.com/office/powerpoint/2010/main" val="1678170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r>
              <a:rPr lang="sk-SK" altLang="sk-SK" sz="3200" b="1">
                <a:solidFill>
                  <a:srgbClr val="265787"/>
                </a:solidFill>
                <a:effectLst>
                  <a:outerShdw blurRad="38100" dist="38100" dir="2700000" algn="tl">
                    <a:srgbClr val="000000">
                      <a:alpha val="43137"/>
                    </a:srgbClr>
                  </a:outerShdw>
                </a:effectLst>
              </a:rPr>
              <a:t>Non-AIB záruky</a:t>
            </a:r>
          </a:p>
        </p:txBody>
      </p:sp>
      <p:sp>
        <p:nvSpPr>
          <p:cNvPr id="128004"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62</a:t>
            </a:fld>
            <a:endParaRPr lang="sk-SK" altLang="sk-SK" sz="1200">
              <a:solidFill>
                <a:srgbClr val="898989"/>
              </a:solidFill>
            </a:endParaRPr>
          </a:p>
        </p:txBody>
      </p:sp>
      <p:sp>
        <p:nvSpPr>
          <p:cNvPr id="9" name="BlokTextu 8">
            <a:extLst>
              <a:ext uri="{FF2B5EF4-FFF2-40B4-BE49-F238E27FC236}">
                <a16:creationId xmlns:a16="http://schemas.microsoft.com/office/drawing/2014/main" id="{CB0B5957-92AB-4BA8-A4FD-FB7D5E1E2C8F}"/>
              </a:ext>
            </a:extLst>
          </p:cNvPr>
          <p:cNvSpPr txBox="1"/>
          <p:nvPr/>
        </p:nvSpPr>
        <p:spPr>
          <a:xfrm>
            <a:off x="838200" y="1470128"/>
            <a:ext cx="9427029" cy="4493538"/>
          </a:xfrm>
          <a:prstGeom prst="rect">
            <a:avLst/>
          </a:prstGeom>
          <a:noFill/>
        </p:spPr>
        <p:txBody>
          <a:bodyPr wrap="square" rtlCol="0" anchor="t">
            <a:spAutoFit/>
          </a:bodyPr>
          <a:lstStyle/>
          <a:p>
            <a:pPr algn="just"/>
            <a:r>
              <a:rPr lang="sk-SK" sz="2200"/>
              <a:t>Slovenská legislatíva vyžaduje od OKTE, aby viedol </a:t>
            </a:r>
            <a:r>
              <a:rPr lang="sk-SK" sz="2200" b="1"/>
              <a:t>evidenciu všetkých záruk pôvodu</a:t>
            </a:r>
            <a:r>
              <a:rPr lang="sk-SK" sz="2200"/>
              <a:t>, teda aj </a:t>
            </a:r>
            <a:r>
              <a:rPr lang="sk-SK" sz="2200" err="1"/>
              <a:t>Non-AIB</a:t>
            </a:r>
            <a:r>
              <a:rPr lang="sk-SK" sz="2200"/>
              <a:t> záruk pôvodu. Zároveň pravidlá AIB stanovujú, že </a:t>
            </a:r>
            <a:r>
              <a:rPr lang="sk-SK" sz="2200" b="1"/>
              <a:t>nesmie dôjsť k tomu</a:t>
            </a:r>
            <a:r>
              <a:rPr lang="sk-SK" sz="2200"/>
              <a:t>, aby </a:t>
            </a:r>
            <a:r>
              <a:rPr lang="sk-SK" sz="2200" err="1"/>
              <a:t>Non-AIB</a:t>
            </a:r>
            <a:r>
              <a:rPr lang="sk-SK" sz="2200"/>
              <a:t> záruky pôvodu vstúpili do evidencie AIB záruk pôvodu. Z toho vyplýva, že OKTE musí viesť </a:t>
            </a:r>
            <a:r>
              <a:rPr lang="sk-SK" sz="2200" b="1"/>
              <a:t>oddelenú evidenciu mimo IS ZPE.</a:t>
            </a:r>
          </a:p>
          <a:p>
            <a:pPr algn="just"/>
            <a:endParaRPr lang="sk-SK" sz="2200"/>
          </a:p>
          <a:p>
            <a:pPr algn="just"/>
            <a:r>
              <a:rPr lang="sk-SK" sz="2200"/>
              <a:t>Záruky nečlenských štátov AIB sú vedené v separátnej databáze, ktorú spravuje OKTE. Databáza s </a:t>
            </a:r>
            <a:r>
              <a:rPr lang="sk-SK" sz="2200" err="1"/>
              <a:t>Non-AIB</a:t>
            </a:r>
            <a:r>
              <a:rPr lang="sk-SK" sz="2200"/>
              <a:t> zárukami pôvodu je vedená vo forme </a:t>
            </a:r>
            <a:r>
              <a:rPr lang="sk-SK" sz="2200" b="1"/>
              <a:t>excelovskej tabuľky</a:t>
            </a:r>
            <a:r>
              <a:rPr lang="sk-SK" sz="2200"/>
              <a:t>, ktorá sa manuálne vypĺňa z dát získaných od jednotlivých dodávateľov. </a:t>
            </a:r>
          </a:p>
          <a:p>
            <a:pPr algn="just"/>
            <a:endParaRPr lang="sk-SK" sz="2200" b="1"/>
          </a:p>
          <a:p>
            <a:pPr algn="just"/>
            <a:r>
              <a:rPr lang="sk-SK" sz="2200" b="1"/>
              <a:t>Systém evidencie </a:t>
            </a:r>
            <a:r>
              <a:rPr lang="sk-SK" sz="2200" b="1" err="1"/>
              <a:t>Non-AIB</a:t>
            </a:r>
            <a:r>
              <a:rPr lang="sk-SK" sz="2200" b="1"/>
              <a:t> záruk pôvodu vychádza z predchádzajúcej evidencie ÚRSO a ním zaznamenávaných údajov.</a:t>
            </a:r>
          </a:p>
          <a:p>
            <a:pPr algn="just"/>
            <a:endParaRPr lang="sk-SK" sz="2200" b="1"/>
          </a:p>
          <a:p>
            <a:pPr algn="ctr"/>
            <a:r>
              <a:rPr lang="sk-SK" sz="2200" b="1">
                <a:hlinkClick r:id="rId3"/>
              </a:rPr>
              <a:t>https://www.okte.sk/sk/zaruky-povodu/</a:t>
            </a:r>
            <a:endParaRPr lang="sk-SK" sz="2200" b="1"/>
          </a:p>
        </p:txBody>
      </p:sp>
    </p:spTree>
    <p:extLst>
      <p:ext uri="{BB962C8B-B14F-4D97-AF65-F5344CB8AC3E}">
        <p14:creationId xmlns:p14="http://schemas.microsoft.com/office/powerpoint/2010/main" val="1323120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3FE33-FAAD-50EC-11EE-662602BF48A4}"/>
            </a:ext>
          </a:extLst>
        </p:cNvPr>
        <p:cNvGrpSpPr/>
        <p:nvPr/>
      </p:nvGrpSpPr>
      <p:grpSpPr>
        <a:xfrm>
          <a:off x="0" y="0"/>
          <a:ext cx="0" cy="0"/>
          <a:chOff x="0" y="0"/>
          <a:chExt cx="0" cy="0"/>
        </a:xfrm>
      </p:grpSpPr>
      <p:sp>
        <p:nvSpPr>
          <p:cNvPr id="128002" name="Nadpis 1">
            <a:extLst>
              <a:ext uri="{FF2B5EF4-FFF2-40B4-BE49-F238E27FC236}">
                <a16:creationId xmlns:a16="http://schemas.microsoft.com/office/drawing/2014/main" id="{0070B6A4-B946-3BC1-9972-99EE514319D7}"/>
              </a:ext>
            </a:extLst>
          </p:cNvPr>
          <p:cNvSpPr>
            <a:spLocks noGrp="1"/>
          </p:cNvSpPr>
          <p:nvPr>
            <p:ph type="title"/>
          </p:nvPr>
        </p:nvSpPr>
        <p:spPr/>
        <p:txBody>
          <a:bodyPr>
            <a:normAutofit/>
          </a:bodyPr>
          <a:lstStyle/>
          <a:p>
            <a:r>
              <a:rPr lang="sk-SK" altLang="sk-SK" sz="4000" b="1">
                <a:solidFill>
                  <a:srgbClr val="265787"/>
                </a:solidFill>
                <a:effectLst>
                  <a:outerShdw blurRad="38100" dist="38100" dir="2700000" algn="tl">
                    <a:srgbClr val="000000">
                      <a:alpha val="43137"/>
                    </a:srgbClr>
                  </a:outerShdw>
                </a:effectLst>
              </a:rPr>
              <a:t>9. Agregácia flexibility</a:t>
            </a:r>
          </a:p>
        </p:txBody>
      </p:sp>
      <p:sp>
        <p:nvSpPr>
          <p:cNvPr id="2" name="Zástupný objekt pre obsah 1">
            <a:extLst>
              <a:ext uri="{FF2B5EF4-FFF2-40B4-BE49-F238E27FC236}">
                <a16:creationId xmlns:a16="http://schemas.microsoft.com/office/drawing/2014/main" id="{1E5CAE0C-3898-EDB9-936D-86B09AEC22AC}"/>
              </a:ext>
            </a:extLst>
          </p:cNvPr>
          <p:cNvSpPr>
            <a:spLocks noGrp="1"/>
          </p:cNvSpPr>
          <p:nvPr>
            <p:ph idx="1"/>
          </p:nvPr>
        </p:nvSpPr>
        <p:spPr/>
        <p:txBody>
          <a:bodyPr>
            <a:normAutofit lnSpcReduction="10000"/>
          </a:bodyPr>
          <a:lstStyle/>
          <a:p>
            <a:pPr marL="0" indent="0" algn="just">
              <a:buNone/>
            </a:pPr>
            <a:r>
              <a:rPr lang="sk-SK" b="0" i="0">
                <a:solidFill>
                  <a:srgbClr val="494949"/>
                </a:solidFill>
                <a:effectLst/>
                <a:latin typeface="Open Sans" panose="020B0606030504020204" pitchFamily="34" charset="0"/>
              </a:rPr>
              <a:t>Flexibilita - schopnosť riadenej zmeny odberu elektriny zo sústavy alebo schopnosť riadenej zmeny dodávky elektriny do sústavy v reakcii na trhové signály vrátane zmien trhových cien elektriny v čase alebo platieb hradených ako odmena za riadenú zmenu odberu alebo dodávky elektriny.</a:t>
            </a:r>
          </a:p>
          <a:p>
            <a:pPr marL="0" indent="0" algn="just">
              <a:buNone/>
            </a:pPr>
            <a:r>
              <a:rPr lang="sk-SK" b="0" i="0">
                <a:solidFill>
                  <a:srgbClr val="494949"/>
                </a:solidFill>
                <a:effectLst/>
                <a:latin typeface="Open Sans" panose="020B0606030504020204" pitchFamily="34" charset="0"/>
              </a:rPr>
              <a:t>Agregácia flexibility - činnosť, pri ktorej agregátor zlučuje flexibilitu z viacerých odberných miest a odovzdávacích miest na účel ponuky a predaja agregovanej flexibility na organizovaných trhoch s elektrinou alebo na trhu s podpornými službami alebo na účel minimalizácie odchýlky v rámci bilančnej skupiny agregátora.</a:t>
            </a:r>
            <a:endParaRPr lang="sk-SK"/>
          </a:p>
        </p:txBody>
      </p:sp>
      <p:sp>
        <p:nvSpPr>
          <p:cNvPr id="128004" name="Zástupný symbol čísla snímky 3">
            <a:extLst>
              <a:ext uri="{FF2B5EF4-FFF2-40B4-BE49-F238E27FC236}">
                <a16:creationId xmlns:a16="http://schemas.microsoft.com/office/drawing/2014/main" id="{AD754C1B-DD0A-C73E-C41B-1764DC9E99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63</a:t>
            </a:fld>
            <a:endParaRPr lang="sk-SK" altLang="sk-SK" sz="1200">
              <a:solidFill>
                <a:srgbClr val="898989"/>
              </a:solidFill>
            </a:endParaRPr>
          </a:p>
        </p:txBody>
      </p:sp>
    </p:spTree>
    <p:extLst>
      <p:ext uri="{BB962C8B-B14F-4D97-AF65-F5344CB8AC3E}">
        <p14:creationId xmlns:p14="http://schemas.microsoft.com/office/powerpoint/2010/main" val="3640720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245F7-DB68-A254-15AF-743E6C101A36}"/>
            </a:ext>
          </a:extLst>
        </p:cNvPr>
        <p:cNvGrpSpPr/>
        <p:nvPr/>
      </p:nvGrpSpPr>
      <p:grpSpPr>
        <a:xfrm>
          <a:off x="0" y="0"/>
          <a:ext cx="0" cy="0"/>
          <a:chOff x="0" y="0"/>
          <a:chExt cx="0" cy="0"/>
        </a:xfrm>
      </p:grpSpPr>
      <p:sp>
        <p:nvSpPr>
          <p:cNvPr id="128002" name="Nadpis 1">
            <a:extLst>
              <a:ext uri="{FF2B5EF4-FFF2-40B4-BE49-F238E27FC236}">
                <a16:creationId xmlns:a16="http://schemas.microsoft.com/office/drawing/2014/main" id="{813AF9D9-65AD-C21C-187F-27F38DB85C17}"/>
              </a:ext>
            </a:extLst>
          </p:cNvPr>
          <p:cNvSpPr>
            <a:spLocks noGrp="1"/>
          </p:cNvSpPr>
          <p:nvPr>
            <p:ph type="title"/>
          </p:nvPr>
        </p:nvSpPr>
        <p:spPr/>
        <p:txBody>
          <a:bodyPr>
            <a:normAutofit/>
          </a:bodyPr>
          <a:lstStyle/>
          <a:p>
            <a:r>
              <a:rPr lang="sk-SK" altLang="sk-SK" sz="4000" b="1" err="1">
                <a:solidFill>
                  <a:srgbClr val="265787"/>
                </a:solidFill>
                <a:effectLst>
                  <a:outerShdw blurRad="38100" dist="38100" dir="2700000" algn="tl">
                    <a:srgbClr val="000000">
                      <a:alpha val="43137"/>
                    </a:srgbClr>
                  </a:outerShdw>
                </a:effectLst>
              </a:rPr>
              <a:t>Baseline</a:t>
            </a:r>
            <a:r>
              <a:rPr lang="sk-SK" altLang="sk-SK" sz="4000" b="1">
                <a:solidFill>
                  <a:srgbClr val="265787"/>
                </a:solidFill>
                <a:effectLst>
                  <a:outerShdw blurRad="38100" dist="38100" dir="2700000" algn="tl">
                    <a:srgbClr val="000000">
                      <a:alpha val="43137"/>
                    </a:srgbClr>
                  </a:outerShdw>
                </a:effectLst>
              </a:rPr>
              <a:t> – východiskový diagram</a:t>
            </a:r>
          </a:p>
        </p:txBody>
      </p:sp>
      <p:sp>
        <p:nvSpPr>
          <p:cNvPr id="2" name="Zástupný objekt pre obsah 1">
            <a:extLst>
              <a:ext uri="{FF2B5EF4-FFF2-40B4-BE49-F238E27FC236}">
                <a16:creationId xmlns:a16="http://schemas.microsoft.com/office/drawing/2014/main" id="{CA1BAFBE-AF43-A4B8-4030-5B81E98E5750}"/>
              </a:ext>
            </a:extLst>
          </p:cNvPr>
          <p:cNvSpPr>
            <a:spLocks noGrp="1"/>
          </p:cNvSpPr>
          <p:nvPr>
            <p:ph idx="1"/>
          </p:nvPr>
        </p:nvSpPr>
        <p:spPr/>
        <p:txBody>
          <a:bodyPr>
            <a:normAutofit fontScale="77500" lnSpcReduction="20000"/>
          </a:bodyPr>
          <a:lstStyle/>
          <a:p>
            <a:pPr marL="0" indent="0" algn="just">
              <a:buNone/>
            </a:pPr>
            <a:r>
              <a:rPr lang="sk-SK"/>
              <a:t>OKTE spracúva jednotlivé typy východiskových diagramov podľa typu využitej flexibility osobitne pre pracovné dni a osobitne pre nepracovné dni. Pri spracovaní východiskových diagramov OKTE používa nasledujúce metodiky pre stanovenie hodnôt východiskového diagramu pre jednotlivé časové intervaly dňa:</a:t>
            </a:r>
          </a:p>
          <a:p>
            <a:pPr marL="514350" indent="-514350" algn="just">
              <a:buFont typeface="+mj-lt"/>
              <a:buAutoNum type="alphaLcParenR"/>
            </a:pPr>
            <a:r>
              <a:rPr lang="sk-SK"/>
              <a:t>na základe aritmetického priemeru skutočných hodnôt v príslušnom časovom intervale z Y predchádzajúcich dní rovnakého typu a bez aktivácie flexibility, </a:t>
            </a:r>
          </a:p>
          <a:p>
            <a:pPr marL="514350" indent="-514350" algn="just">
              <a:buFont typeface="+mj-lt"/>
              <a:buAutoNum type="alphaLcParenR"/>
            </a:pPr>
            <a:r>
              <a:rPr lang="sk-SK"/>
              <a:t>na základe aritmetického priemeru najvyšších X skutočných hodnôt v príslušnom časovom intervale z Y predchádzajúcich dní rovnakého typu a bez aktivácie flexibility, </a:t>
            </a:r>
          </a:p>
          <a:p>
            <a:pPr marL="514350" indent="-514350" algn="just">
              <a:buFont typeface="+mj-lt"/>
              <a:buAutoNum type="alphaLcParenR"/>
            </a:pPr>
            <a:r>
              <a:rPr lang="sk-SK"/>
              <a:t>na základe aritmetického priemeru najnižších X skutočných hodnôt v príslušnom časovom intervale z Y predchádzajúcich dní rovnakého typu a bez aktivácie flexibility, </a:t>
            </a:r>
          </a:p>
          <a:p>
            <a:pPr marL="514350" indent="-514350" algn="just">
              <a:buFont typeface="+mj-lt"/>
              <a:buAutoNum type="alphaLcParenR"/>
            </a:pPr>
            <a:r>
              <a:rPr lang="sk-SK"/>
              <a:t>na základe aritmetického priemeru stredných X skutočných hodnôt v príslušnom časovom intervale z Y predchádzajúcich dní rovnakého typu a bez aktivácie flexibility.</a:t>
            </a:r>
          </a:p>
          <a:p>
            <a:pPr marL="0" indent="0" algn="just">
              <a:buNone/>
            </a:pPr>
            <a:r>
              <a:rPr lang="sk-SK" err="1"/>
              <a:t>Baseline</a:t>
            </a:r>
            <a:r>
              <a:rPr lang="sk-SK"/>
              <a:t> môže zadať aj dodávateľ, resp. výkupca elektriny a/alebo agregátor.</a:t>
            </a:r>
          </a:p>
        </p:txBody>
      </p:sp>
      <p:sp>
        <p:nvSpPr>
          <p:cNvPr id="128004" name="Zástupný symbol čísla snímky 3">
            <a:extLst>
              <a:ext uri="{FF2B5EF4-FFF2-40B4-BE49-F238E27FC236}">
                <a16:creationId xmlns:a16="http://schemas.microsoft.com/office/drawing/2014/main" id="{ED9CEE02-FBE6-7446-B264-28E6F7E618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64</a:t>
            </a:fld>
            <a:endParaRPr lang="sk-SK" altLang="sk-SK" sz="1200">
              <a:solidFill>
                <a:srgbClr val="898989"/>
              </a:solidFill>
            </a:endParaRPr>
          </a:p>
        </p:txBody>
      </p:sp>
    </p:spTree>
    <p:extLst>
      <p:ext uri="{BB962C8B-B14F-4D97-AF65-F5344CB8AC3E}">
        <p14:creationId xmlns:p14="http://schemas.microsoft.com/office/powerpoint/2010/main" val="4108840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F1C327-218B-B3CB-8AE1-FF892BFF3293}"/>
              </a:ext>
            </a:extLst>
          </p:cNvPr>
          <p:cNvSpPr>
            <a:spLocks noGrp="1"/>
          </p:cNvSpPr>
          <p:nvPr>
            <p:ph type="title"/>
          </p:nvPr>
        </p:nvSpPr>
        <p:spPr/>
        <p:txBody>
          <a:bodyPr>
            <a:normAutofit/>
          </a:bodyPr>
          <a:lstStyle/>
          <a:p>
            <a:r>
              <a:rPr lang="sk-SK" sz="4000" b="1">
                <a:solidFill>
                  <a:srgbClr val="265787"/>
                </a:solidFill>
                <a:effectLst>
                  <a:outerShdw blurRad="38100" dist="38100" dir="2700000" algn="tl">
                    <a:srgbClr val="000000">
                      <a:alpha val="43137"/>
                    </a:srgbClr>
                  </a:outerShdw>
                </a:effectLst>
              </a:rPr>
              <a:t>Agregačný blok</a:t>
            </a:r>
          </a:p>
        </p:txBody>
      </p:sp>
      <p:sp>
        <p:nvSpPr>
          <p:cNvPr id="3" name="Zástupný objekt pre obsah 2">
            <a:extLst>
              <a:ext uri="{FF2B5EF4-FFF2-40B4-BE49-F238E27FC236}">
                <a16:creationId xmlns:a16="http://schemas.microsoft.com/office/drawing/2014/main" id="{34128228-B8EB-BC13-69D0-A1750B953A45}"/>
              </a:ext>
            </a:extLst>
          </p:cNvPr>
          <p:cNvSpPr>
            <a:spLocks noGrp="1"/>
          </p:cNvSpPr>
          <p:nvPr>
            <p:ph idx="1"/>
          </p:nvPr>
        </p:nvSpPr>
        <p:spPr/>
        <p:txBody>
          <a:bodyPr vert="horz" lIns="91440" tIns="45720" rIns="91440" bIns="45720" rtlCol="0" anchor="t">
            <a:normAutofit/>
          </a:bodyPr>
          <a:lstStyle/>
          <a:p>
            <a:pPr marL="0" indent="0" algn="just">
              <a:buNone/>
            </a:pPr>
            <a:r>
              <a:rPr lang="sk-SK" dirty="0">
                <a:cs typeface="Calibri"/>
              </a:rPr>
              <a:t>Agregačný blok - súbor jedného alebo viac zariadení združených z jedného alebo viacerých odberných miest a odovzdávacích miest agregátorom pre aktiváciu flexibility.</a:t>
            </a:r>
          </a:p>
          <a:p>
            <a:pPr marL="0" indent="0" algn="just">
              <a:buNone/>
            </a:pPr>
            <a:r>
              <a:rPr lang="sk-SK" dirty="0">
                <a:cs typeface="Calibri"/>
              </a:rPr>
              <a:t>Prevádzkovateľ prenosovej sústavy odovzdá hodnoty diagramového bodu agregačného bloku.</a:t>
            </a:r>
          </a:p>
          <a:p>
            <a:pPr marL="0" indent="0" algn="just">
              <a:buNone/>
            </a:pPr>
            <a:r>
              <a:rPr lang="sk-SK" dirty="0">
                <a:cs typeface="Calibri"/>
              </a:rPr>
              <a:t>Agregátor odovzdá hodnoty diagramového bodu za jednotlivé zariadenia (technológie) a/alebo OOM.</a:t>
            </a:r>
          </a:p>
        </p:txBody>
      </p:sp>
    </p:spTree>
    <p:extLst>
      <p:ext uri="{BB962C8B-B14F-4D97-AF65-F5344CB8AC3E}">
        <p14:creationId xmlns:p14="http://schemas.microsoft.com/office/powerpoint/2010/main" val="118246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76F679-DD23-B5F7-2A1D-A1E1377723ED}"/>
              </a:ext>
            </a:extLst>
          </p:cNvPr>
          <p:cNvSpPr>
            <a:spLocks noGrp="1"/>
          </p:cNvSpPr>
          <p:nvPr>
            <p:ph type="title"/>
          </p:nvPr>
        </p:nvSpPr>
        <p:spPr/>
        <p:txBody>
          <a:bodyPr>
            <a:normAutofit/>
          </a:bodyPr>
          <a:lstStyle/>
          <a:p>
            <a:r>
              <a:rPr lang="sk-SK" sz="4000" b="1">
                <a:solidFill>
                  <a:srgbClr val="265787"/>
                </a:solidFill>
                <a:effectLst>
                  <a:outerShdw blurRad="38100" dist="38100" dir="2700000" algn="tl">
                    <a:srgbClr val="000000">
                      <a:alpha val="43137"/>
                    </a:srgbClr>
                  </a:outerShdw>
                </a:effectLst>
              </a:rPr>
              <a:t>Zadávanie údajov agregátorom</a:t>
            </a:r>
          </a:p>
        </p:txBody>
      </p:sp>
      <p:sp>
        <p:nvSpPr>
          <p:cNvPr id="3" name="Zástupný objekt pre obsah 2">
            <a:extLst>
              <a:ext uri="{FF2B5EF4-FFF2-40B4-BE49-F238E27FC236}">
                <a16:creationId xmlns:a16="http://schemas.microsoft.com/office/drawing/2014/main" id="{1649AB50-98E7-9B13-F55B-EB22232C358C}"/>
              </a:ext>
            </a:extLst>
          </p:cNvPr>
          <p:cNvSpPr>
            <a:spLocks noGrp="1"/>
          </p:cNvSpPr>
          <p:nvPr>
            <p:ph idx="1"/>
          </p:nvPr>
        </p:nvSpPr>
        <p:spPr>
          <a:xfrm>
            <a:off x="838200" y="1622425"/>
            <a:ext cx="10515600" cy="4351338"/>
          </a:xfrm>
        </p:spPr>
        <p:txBody>
          <a:bodyPr>
            <a:normAutofit fontScale="85000" lnSpcReduction="20000"/>
          </a:bodyPr>
          <a:lstStyle/>
          <a:p>
            <a:pPr algn="just"/>
            <a:r>
              <a:rPr lang="sk-SK" dirty="0"/>
              <a:t>Do 9:00 pre nasledujúci deň </a:t>
            </a:r>
            <a:r>
              <a:rPr lang="sk-SK" dirty="0" err="1"/>
              <a:t>vkW</a:t>
            </a:r>
            <a:endParaRPr lang="sk-SK" dirty="0"/>
          </a:p>
          <a:p>
            <a:pPr lvl="1" algn="just"/>
            <a:r>
              <a:rPr lang="sk-SK" dirty="0"/>
              <a:t>diagramový bod (PDG) za zariadenie (technológiu) alebo agregačný blok,</a:t>
            </a:r>
          </a:p>
          <a:p>
            <a:pPr lvl="1" algn="just"/>
            <a:r>
              <a:rPr lang="pl-PL" dirty="0"/>
              <a:t>predikciu odberu alebo dodávky elektriny za každé OOM, ak je dostupná</a:t>
            </a:r>
            <a:r>
              <a:rPr lang="sk-SK" dirty="0"/>
              <a:t>.</a:t>
            </a:r>
          </a:p>
          <a:p>
            <a:pPr algn="just"/>
            <a:r>
              <a:rPr lang="sk-SK" dirty="0"/>
              <a:t>Najneskôr 5 minút pred štvrťhodinou s aktiváciou flexibility za každé OOM alebo zariadenie (technológiu) informáciu</a:t>
            </a:r>
          </a:p>
          <a:p>
            <a:pPr lvl="1" algn="just"/>
            <a:r>
              <a:rPr lang="sk-SK" dirty="0"/>
              <a:t>o aktivovanej flexibilite na danom OOM alebo zariadení (technológii) alebo </a:t>
            </a:r>
            <a:r>
              <a:rPr lang="sk-SK" dirty="0" err="1"/>
              <a:t>agregačnom</a:t>
            </a:r>
            <a:r>
              <a:rPr lang="sk-SK" dirty="0"/>
              <a:t> bloku,</a:t>
            </a:r>
          </a:p>
          <a:p>
            <a:pPr lvl="1" algn="just"/>
            <a:r>
              <a:rPr lang="sk-SK" dirty="0"/>
              <a:t>čase jej poskytnutia.</a:t>
            </a:r>
          </a:p>
          <a:p>
            <a:pPr algn="just"/>
            <a:r>
              <a:rPr lang="sk-SK" dirty="0"/>
              <a:t>Do 12:00 za predchádzajúci deň v kW</a:t>
            </a:r>
          </a:p>
          <a:p>
            <a:pPr lvl="1" algn="just"/>
            <a:r>
              <a:rPr lang="sk-SK" dirty="0"/>
              <a:t>namerané údaje v čase aktivácie flexibility za každé zariadenie (technológiu),</a:t>
            </a:r>
          </a:p>
          <a:p>
            <a:pPr lvl="1" algn="just"/>
            <a:r>
              <a:rPr lang="pl-PL" dirty="0"/>
              <a:t>hodnota dodanej flexibility za každý agregačný blok,</a:t>
            </a:r>
          </a:p>
          <a:p>
            <a:pPr lvl="1" algn="just"/>
            <a:r>
              <a:rPr lang="sk-SK" dirty="0"/>
              <a:t>hodnota dodanej flexibility za každé OOM každého agregačného bloku.</a:t>
            </a:r>
          </a:p>
          <a:p>
            <a:pPr algn="just"/>
            <a:r>
              <a:rPr lang="sk-SK" dirty="0"/>
              <a:t>Údaje sa nahrávajú každý deň, preto je lepšie posielať údaje cez automatizované rozhranie (API)</a:t>
            </a:r>
          </a:p>
        </p:txBody>
      </p:sp>
    </p:spTree>
    <p:extLst>
      <p:ext uri="{BB962C8B-B14F-4D97-AF65-F5344CB8AC3E}">
        <p14:creationId xmlns:p14="http://schemas.microsoft.com/office/powerpoint/2010/main" val="4208645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02517-9542-C4E2-9AF7-F271E2D5FA17}"/>
            </a:ext>
          </a:extLst>
        </p:cNvPr>
        <p:cNvGrpSpPr/>
        <p:nvPr/>
      </p:nvGrpSpPr>
      <p:grpSpPr>
        <a:xfrm>
          <a:off x="0" y="0"/>
          <a:ext cx="0" cy="0"/>
          <a:chOff x="0" y="0"/>
          <a:chExt cx="0" cy="0"/>
        </a:xfrm>
      </p:grpSpPr>
      <p:sp>
        <p:nvSpPr>
          <p:cNvPr id="128002" name="Nadpis 1">
            <a:extLst>
              <a:ext uri="{FF2B5EF4-FFF2-40B4-BE49-F238E27FC236}">
                <a16:creationId xmlns:a16="http://schemas.microsoft.com/office/drawing/2014/main" id="{41D72187-33BD-B15E-6D19-56C5397166A4}"/>
              </a:ext>
            </a:extLst>
          </p:cNvPr>
          <p:cNvSpPr>
            <a:spLocks noGrp="1"/>
          </p:cNvSpPr>
          <p:nvPr>
            <p:ph type="title"/>
          </p:nvPr>
        </p:nvSpPr>
        <p:spPr>
          <a:xfrm>
            <a:off x="838200" y="365125"/>
            <a:ext cx="9439656" cy="1325563"/>
          </a:xfrm>
        </p:spPr>
        <p:txBody>
          <a:bodyPr>
            <a:normAutofit/>
          </a:bodyPr>
          <a:lstStyle/>
          <a:p>
            <a:r>
              <a:rPr lang="sk-SK" altLang="sk-SK" sz="4000" b="1">
                <a:solidFill>
                  <a:srgbClr val="265787"/>
                </a:solidFill>
                <a:effectLst>
                  <a:outerShdw blurRad="38100" dist="38100" dir="2700000" algn="tl">
                    <a:srgbClr val="000000">
                      <a:alpha val="43137"/>
                    </a:srgbClr>
                  </a:outerShdw>
                </a:effectLst>
              </a:rPr>
              <a:t>Vyhodnotenie aktivovanej agregovanej flexibility</a:t>
            </a:r>
          </a:p>
        </p:txBody>
      </p:sp>
      <p:sp>
        <p:nvSpPr>
          <p:cNvPr id="2" name="Zástupný objekt pre obsah 1">
            <a:extLst>
              <a:ext uri="{FF2B5EF4-FFF2-40B4-BE49-F238E27FC236}">
                <a16:creationId xmlns:a16="http://schemas.microsoft.com/office/drawing/2014/main" id="{474FADE8-15A6-439E-A899-E6828137F47B}"/>
              </a:ext>
            </a:extLst>
          </p:cNvPr>
          <p:cNvSpPr>
            <a:spLocks noGrp="1"/>
          </p:cNvSpPr>
          <p:nvPr>
            <p:ph idx="1"/>
          </p:nvPr>
        </p:nvSpPr>
        <p:spPr/>
        <p:txBody>
          <a:bodyPr>
            <a:normAutofit fontScale="85000" lnSpcReduction="20000"/>
          </a:bodyPr>
          <a:lstStyle/>
          <a:p>
            <a:pPr marL="0" indent="0" algn="just">
              <a:buNone/>
            </a:pPr>
            <a:r>
              <a:rPr lang="sk-SK"/>
              <a:t>OKTE, a.s. vykoná výpočet aktivovanej agregovanej flexibility, pri ktorom zohľadní: </a:t>
            </a:r>
          </a:p>
          <a:p>
            <a:pPr marL="514350" indent="-514350" algn="just">
              <a:buFont typeface="+mj-lt"/>
              <a:buAutoNum type="alphaLcParenR"/>
            </a:pPr>
            <a:r>
              <a:rPr lang="sk-SK"/>
              <a:t>údaje o aktivácii agregovanej flexibility odovzdané agregátorom, </a:t>
            </a:r>
          </a:p>
          <a:p>
            <a:pPr marL="514350" indent="-514350" algn="just">
              <a:buFont typeface="+mj-lt"/>
              <a:buAutoNum type="alphaLcParenR"/>
            </a:pPr>
            <a:r>
              <a:rPr lang="sk-SK"/>
              <a:t>údaje o odbere/dodávke elektriny na OOM odovzdané prevádzkovateľom sústavy, do ktorej je OOM pripojené, </a:t>
            </a:r>
          </a:p>
          <a:p>
            <a:pPr marL="514350" indent="-514350" algn="just">
              <a:buFont typeface="+mj-lt"/>
              <a:buAutoNum type="alphaLcParenR"/>
            </a:pPr>
            <a:r>
              <a:rPr lang="sk-SK"/>
              <a:t>údaje o vyhodnotení dodanej regulačnej elektriny odovzdané prevádzkovateľom prenosovej sústavy, </a:t>
            </a:r>
          </a:p>
          <a:p>
            <a:pPr marL="514350" indent="-514350" algn="just">
              <a:buFont typeface="+mj-lt"/>
              <a:buAutoNum type="alphaLcParenR"/>
            </a:pPr>
            <a:r>
              <a:rPr lang="sk-SK"/>
              <a:t>kalibrovaný východiskový diagram, </a:t>
            </a:r>
          </a:p>
          <a:p>
            <a:pPr marL="514350" indent="-514350" algn="just">
              <a:buFont typeface="+mj-lt"/>
              <a:buAutoNum type="alphaLcParenR"/>
            </a:pPr>
            <a:r>
              <a:rPr lang="sk-SK"/>
              <a:t>diagramový bod v prípade vyhodnotenia aktivovanej agregovanej flexibility na zariadení (technológii), </a:t>
            </a:r>
          </a:p>
          <a:p>
            <a:pPr marL="514350" indent="-514350" algn="just">
              <a:buFont typeface="+mj-lt"/>
              <a:buAutoNum type="alphaLcParenR"/>
            </a:pPr>
            <a:r>
              <a:rPr lang="sk-SK"/>
              <a:t>údaje o odbere/dodávke elektriny na zariadení (technológii) odovzdané prevádzkovateľom zariadenia (technológie) alebo agregátorom v prípade vyhodnotenia aktivovanej agregovanej flexibility na zariadení (technológii).</a:t>
            </a:r>
          </a:p>
        </p:txBody>
      </p:sp>
      <p:sp>
        <p:nvSpPr>
          <p:cNvPr id="128004" name="Zástupný symbol čísla snímky 3">
            <a:extLst>
              <a:ext uri="{FF2B5EF4-FFF2-40B4-BE49-F238E27FC236}">
                <a16:creationId xmlns:a16="http://schemas.microsoft.com/office/drawing/2014/main" id="{676400E2-6D89-57C4-87B9-A784E94416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67</a:t>
            </a:fld>
            <a:endParaRPr lang="sk-SK" altLang="sk-SK" sz="1200">
              <a:solidFill>
                <a:srgbClr val="898989"/>
              </a:solidFill>
            </a:endParaRPr>
          </a:p>
        </p:txBody>
      </p:sp>
    </p:spTree>
    <p:extLst>
      <p:ext uri="{BB962C8B-B14F-4D97-AF65-F5344CB8AC3E}">
        <p14:creationId xmlns:p14="http://schemas.microsoft.com/office/powerpoint/2010/main" val="2911468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84C2-F220-75A3-6E97-5BB881EE265B}"/>
            </a:ext>
          </a:extLst>
        </p:cNvPr>
        <p:cNvGrpSpPr/>
        <p:nvPr/>
      </p:nvGrpSpPr>
      <p:grpSpPr>
        <a:xfrm>
          <a:off x="0" y="0"/>
          <a:ext cx="0" cy="0"/>
          <a:chOff x="0" y="0"/>
          <a:chExt cx="0" cy="0"/>
        </a:xfrm>
      </p:grpSpPr>
      <p:sp>
        <p:nvSpPr>
          <p:cNvPr id="128002" name="Nadpis 1">
            <a:extLst>
              <a:ext uri="{FF2B5EF4-FFF2-40B4-BE49-F238E27FC236}">
                <a16:creationId xmlns:a16="http://schemas.microsoft.com/office/drawing/2014/main" id="{9E4DDA0E-D5DC-48A2-23F1-9A4C04C03CF0}"/>
              </a:ext>
            </a:extLst>
          </p:cNvPr>
          <p:cNvSpPr>
            <a:spLocks noGrp="1"/>
          </p:cNvSpPr>
          <p:nvPr>
            <p:ph type="title"/>
          </p:nvPr>
        </p:nvSpPr>
        <p:spPr/>
        <p:txBody>
          <a:bodyPr>
            <a:normAutofit/>
          </a:bodyPr>
          <a:lstStyle/>
          <a:p>
            <a:r>
              <a:rPr lang="sk-SK" altLang="sk-SK" sz="4000" b="1">
                <a:solidFill>
                  <a:srgbClr val="265787"/>
                </a:solidFill>
                <a:effectLst>
                  <a:outerShdw blurRad="38100" dist="38100" dir="2700000" algn="tl">
                    <a:srgbClr val="000000">
                      <a:alpha val="43137"/>
                    </a:srgbClr>
                  </a:outerShdw>
                </a:effectLst>
              </a:rPr>
              <a:t>10. Zdieľanie elektriny</a:t>
            </a:r>
          </a:p>
        </p:txBody>
      </p:sp>
      <p:sp>
        <p:nvSpPr>
          <p:cNvPr id="2" name="Zástupný objekt pre obsah 1">
            <a:extLst>
              <a:ext uri="{FF2B5EF4-FFF2-40B4-BE49-F238E27FC236}">
                <a16:creationId xmlns:a16="http://schemas.microsoft.com/office/drawing/2014/main" id="{A07E8C1D-7379-F59C-F1F1-CC347F3BA742}"/>
              </a:ext>
            </a:extLst>
          </p:cNvPr>
          <p:cNvSpPr>
            <a:spLocks noGrp="1"/>
          </p:cNvSpPr>
          <p:nvPr>
            <p:ph idx="1"/>
          </p:nvPr>
        </p:nvSpPr>
        <p:spPr/>
        <p:txBody>
          <a:bodyPr/>
          <a:lstStyle/>
          <a:p>
            <a:pPr algn="just"/>
            <a:r>
              <a:rPr lang="sk-SK" dirty="0"/>
              <a:t>Zdieľanie elektriny – posunutie prebytočnej elektriny z jedného miesta do iného miesta v elektrizačnej sústave</a:t>
            </a:r>
          </a:p>
          <a:p>
            <a:pPr algn="just"/>
            <a:r>
              <a:rPr lang="sk-SK" dirty="0"/>
              <a:t>Zníženie nákladov na silovú elektrinu</a:t>
            </a:r>
          </a:p>
          <a:p>
            <a:pPr algn="just"/>
            <a:r>
              <a:rPr lang="sk-SK" dirty="0"/>
              <a:t>Vytvára sa „Skupina zdieľania“. Podľa vyhlášky č. 207/2023 (Pravidlá trhu) je „skupinou zdieľania skupina odberných miest a odovzdávacích miest spoločne konajúcich aktívnych odberateľov alebo aktívneho odberateľa a energetického spoločenstva alebo energetického spoločenstva a jeho členov, medzi ktorými je zdieľaná elektrina,“</a:t>
            </a:r>
          </a:p>
          <a:p>
            <a:pPr algn="just"/>
            <a:endParaRPr lang="sk-SK" dirty="0"/>
          </a:p>
        </p:txBody>
      </p:sp>
      <p:sp>
        <p:nvSpPr>
          <p:cNvPr id="128004" name="Zástupný symbol čísla snímky 3">
            <a:extLst>
              <a:ext uri="{FF2B5EF4-FFF2-40B4-BE49-F238E27FC236}">
                <a16:creationId xmlns:a16="http://schemas.microsoft.com/office/drawing/2014/main" id="{9B72CBB3-6369-B7FF-4A7F-8FC2205BD5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68</a:t>
            </a:fld>
            <a:endParaRPr lang="sk-SK" altLang="sk-SK" sz="1200">
              <a:solidFill>
                <a:srgbClr val="898989"/>
              </a:solidFill>
            </a:endParaRPr>
          </a:p>
        </p:txBody>
      </p:sp>
    </p:spTree>
    <p:extLst>
      <p:ext uri="{BB962C8B-B14F-4D97-AF65-F5344CB8AC3E}">
        <p14:creationId xmlns:p14="http://schemas.microsoft.com/office/powerpoint/2010/main" val="3814881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4E1CB-ADFF-95F6-3794-BA8A2B6FB26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A671DE-CA5A-94E8-F2AE-17A1459B005C}"/>
              </a:ext>
            </a:extLst>
          </p:cNvPr>
          <p:cNvSpPr>
            <a:spLocks noGrp="1"/>
          </p:cNvSpPr>
          <p:nvPr>
            <p:ph type="title"/>
          </p:nvPr>
        </p:nvSpPr>
        <p:spPr>
          <a:xfrm>
            <a:off x="838200" y="365126"/>
            <a:ext cx="10515600" cy="982412"/>
          </a:xfrm>
        </p:spPr>
        <p:txBody>
          <a:bodyPr>
            <a:normAutofit/>
          </a:bodyPr>
          <a:lstStyle/>
          <a:p>
            <a:pPr algn="l"/>
            <a:r>
              <a:rPr lang="pl-PL" sz="4000" b="1">
                <a:solidFill>
                  <a:srgbClr val="265787"/>
                </a:solidFill>
                <a:effectLst>
                  <a:outerShdw blurRad="38100" dist="38100" dir="2700000" algn="tl">
                    <a:srgbClr val="000000">
                      <a:alpha val="43137"/>
                    </a:srgbClr>
                  </a:outerShdw>
                </a:effectLst>
              </a:rPr>
              <a:t>Podmienky zdieľania</a:t>
            </a:r>
            <a:endParaRPr lang="sk-SK" sz="4000" b="1">
              <a:solidFill>
                <a:srgbClr val="265787"/>
              </a:solidFill>
              <a:effectLst>
                <a:outerShdw blurRad="38100" dist="38100" dir="2700000" algn="tl">
                  <a:srgbClr val="000000">
                    <a:alpha val="43137"/>
                  </a:srgbClr>
                </a:outerShdw>
              </a:effectLst>
            </a:endParaRPr>
          </a:p>
        </p:txBody>
      </p:sp>
      <p:sp>
        <p:nvSpPr>
          <p:cNvPr id="3" name="Zástupný objekt pre obsah 2">
            <a:extLst>
              <a:ext uri="{FF2B5EF4-FFF2-40B4-BE49-F238E27FC236}">
                <a16:creationId xmlns:a16="http://schemas.microsoft.com/office/drawing/2014/main" id="{9858691B-4A98-870D-2CEB-E50303C06EB6}"/>
              </a:ext>
            </a:extLst>
          </p:cNvPr>
          <p:cNvSpPr>
            <a:spLocks noGrp="1"/>
          </p:cNvSpPr>
          <p:nvPr>
            <p:ph idx="1"/>
          </p:nvPr>
        </p:nvSpPr>
        <p:spPr>
          <a:xfrm>
            <a:off x="838200" y="1427747"/>
            <a:ext cx="10515600" cy="4749216"/>
          </a:xfrm>
        </p:spPr>
        <p:txBody>
          <a:bodyPr>
            <a:normAutofit fontScale="62500" lnSpcReduction="20000"/>
          </a:bodyPr>
          <a:lstStyle/>
          <a:p>
            <a:pPr marL="0" indent="0">
              <a:buNone/>
            </a:pPr>
            <a:r>
              <a:rPr lang="pl-PL" dirty="0"/>
              <a:t>Zaradenie OOM do skupiny zdieľania</a:t>
            </a:r>
            <a:endParaRPr lang="sk-SK" dirty="0"/>
          </a:p>
          <a:p>
            <a:pPr marL="0">
              <a:lnSpc>
                <a:spcPct val="120000"/>
              </a:lnSpc>
              <a:spcBef>
                <a:spcPts val="0"/>
              </a:spcBef>
            </a:pPr>
            <a:r>
              <a:rPr lang="sk-SK" dirty="0"/>
              <a:t>OOM vybavené priebehovým meraním,</a:t>
            </a:r>
          </a:p>
          <a:p>
            <a:pPr marL="0">
              <a:lnSpc>
                <a:spcPct val="120000"/>
              </a:lnSpc>
              <a:spcBef>
                <a:spcPts val="0"/>
              </a:spcBef>
            </a:pPr>
            <a:r>
              <a:rPr lang="sk-SK" dirty="0"/>
              <a:t>OOM typu dodávka nesmie byť v povinnom výkupe,</a:t>
            </a:r>
          </a:p>
          <a:p>
            <a:pPr marL="0">
              <a:lnSpc>
                <a:spcPct val="120000"/>
              </a:lnSpc>
              <a:spcBef>
                <a:spcPts val="0"/>
              </a:spcBef>
            </a:pPr>
            <a:r>
              <a:rPr lang="sk-SK" dirty="0"/>
              <a:t>OOM môže byť súčasne priradené len do jednej skupiny zdieľania,</a:t>
            </a:r>
          </a:p>
          <a:p>
            <a:pPr marL="0">
              <a:lnSpc>
                <a:spcPct val="120000"/>
              </a:lnSpc>
              <a:spcBef>
                <a:spcPts val="0"/>
              </a:spcBef>
            </a:pPr>
            <a:r>
              <a:rPr lang="sk-SK" dirty="0"/>
              <a:t>OOM musia byť v jednej bilančnej skupine.</a:t>
            </a:r>
          </a:p>
          <a:p>
            <a:pPr marL="0" indent="0">
              <a:buNone/>
            </a:pPr>
            <a:endParaRPr lang="sk-SK" sz="1400" dirty="0"/>
          </a:p>
          <a:p>
            <a:pPr marL="0" indent="0">
              <a:buNone/>
            </a:pPr>
            <a:r>
              <a:rPr lang="sk-SK" dirty="0"/>
              <a:t>Potrebné dokumenty:</a:t>
            </a:r>
          </a:p>
          <a:p>
            <a:pPr marL="0">
              <a:lnSpc>
                <a:spcPct val="120000"/>
              </a:lnSpc>
              <a:spcBef>
                <a:spcPts val="0"/>
              </a:spcBef>
            </a:pPr>
            <a:r>
              <a:rPr lang="sk-SK" sz="2900" dirty="0"/>
              <a:t>oprávnenie od členov skupiny zdieľania na založenie skupiny,</a:t>
            </a:r>
          </a:p>
          <a:p>
            <a:pPr marL="0">
              <a:lnSpc>
                <a:spcPct val="120000"/>
              </a:lnSpc>
              <a:spcBef>
                <a:spcPts val="0"/>
              </a:spcBef>
            </a:pPr>
            <a:r>
              <a:rPr lang="sk-SK" sz="2900" dirty="0"/>
              <a:t>poverenie konať ako oprávnená osoba za skupinu zdieľania,</a:t>
            </a:r>
          </a:p>
          <a:p>
            <a:pPr marL="0">
              <a:lnSpc>
                <a:spcPct val="120000"/>
              </a:lnSpc>
              <a:spcBef>
                <a:spcPts val="0"/>
              </a:spcBef>
            </a:pPr>
            <a:r>
              <a:rPr lang="sk-SK" sz="2900" dirty="0"/>
              <a:t>súhlas so zaradením výrobného OOM do skupiny zdieľania.</a:t>
            </a:r>
          </a:p>
          <a:p>
            <a:pPr marL="0" indent="0">
              <a:buNone/>
            </a:pPr>
            <a:endParaRPr lang="sk-SK" sz="1400" dirty="0"/>
          </a:p>
          <a:p>
            <a:pPr marL="0" indent="0">
              <a:buNone/>
            </a:pPr>
            <a:r>
              <a:rPr lang="sk-SK" dirty="0"/>
              <a:t>Metodiky vyhodnotenia zdieľania:</a:t>
            </a:r>
          </a:p>
          <a:p>
            <a:pPr marL="0" lvl="1">
              <a:lnSpc>
                <a:spcPct val="120000"/>
              </a:lnSpc>
              <a:spcBef>
                <a:spcPts val="0"/>
              </a:spcBef>
            </a:pPr>
            <a:r>
              <a:rPr lang="sk-SK" sz="2900" dirty="0"/>
              <a:t>Dynamická – podľa pomeru odberov na jednotlivých OOM</a:t>
            </a:r>
          </a:p>
          <a:p>
            <a:pPr marL="0" lvl="1">
              <a:lnSpc>
                <a:spcPct val="120000"/>
              </a:lnSpc>
              <a:spcBef>
                <a:spcPts val="0"/>
              </a:spcBef>
            </a:pPr>
            <a:r>
              <a:rPr lang="sk-SK" sz="2900" dirty="0"/>
              <a:t>Prioritná – podľa presne stanoveného poradia</a:t>
            </a:r>
          </a:p>
          <a:p>
            <a:pPr marL="0" lvl="1">
              <a:lnSpc>
                <a:spcPct val="120000"/>
              </a:lnSpc>
              <a:spcBef>
                <a:spcPts val="0"/>
              </a:spcBef>
            </a:pPr>
            <a:r>
              <a:rPr lang="sk-SK" sz="2900" dirty="0"/>
              <a:t>Statická – podľa pevne stanovených percentuálnych pomerov</a:t>
            </a:r>
          </a:p>
          <a:p>
            <a:pPr marL="0" lvl="1">
              <a:lnSpc>
                <a:spcPct val="120000"/>
              </a:lnSpc>
              <a:spcBef>
                <a:spcPts val="0"/>
              </a:spcBef>
            </a:pPr>
            <a:r>
              <a:rPr lang="sk-SK" sz="2900" dirty="0"/>
              <a:t>Kombinované, viackrokové</a:t>
            </a:r>
          </a:p>
          <a:p>
            <a:pPr marL="457200" lvl="1" indent="0">
              <a:buNone/>
            </a:pPr>
            <a:endParaRPr lang="sk-SK" dirty="0"/>
          </a:p>
          <a:p>
            <a:pPr marL="0" indent="0">
              <a:buNone/>
            </a:pPr>
            <a:endParaRPr lang="sk-SK" dirty="0"/>
          </a:p>
        </p:txBody>
      </p:sp>
    </p:spTree>
    <p:extLst>
      <p:ext uri="{BB962C8B-B14F-4D97-AF65-F5344CB8AC3E}">
        <p14:creationId xmlns:p14="http://schemas.microsoft.com/office/powerpoint/2010/main" val="243457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2. Krátkodobý trh</a:t>
            </a:r>
            <a:endParaRPr lang="sk-SK" sz="4000"/>
          </a:p>
        </p:txBody>
      </p:sp>
      <p:sp>
        <p:nvSpPr>
          <p:cNvPr id="3" name="Zástupný symbol obsahu 2"/>
          <p:cNvSpPr>
            <a:spLocks noGrp="1"/>
          </p:cNvSpPr>
          <p:nvPr>
            <p:ph idx="1"/>
          </p:nvPr>
        </p:nvSpPr>
        <p:spPr>
          <a:xfrm>
            <a:off x="838199" y="1535734"/>
            <a:ext cx="10209143" cy="4351338"/>
          </a:xfrm>
        </p:spPr>
        <p:txBody>
          <a:bodyPr vert="horz" lIns="91440" tIns="45720" rIns="91440" bIns="45720" rtlCol="0" anchor="t">
            <a:normAutofit lnSpcReduction="10000"/>
          </a:bodyPr>
          <a:lstStyle/>
          <a:p>
            <a:pPr marL="0" indent="0" algn="just">
              <a:buNone/>
              <a:defRPr/>
            </a:pPr>
            <a:r>
              <a:rPr lang="sk-SK" sz="2400">
                <a:solidFill>
                  <a:prstClr val="black"/>
                </a:solidFill>
              </a:rPr>
              <a:t>Organizovaný krátkodobý trh s elektrinou umožňuje účastníkom trhu s elektrinou na dennej báze: </a:t>
            </a:r>
          </a:p>
          <a:p>
            <a:pPr algn="just">
              <a:defRPr/>
            </a:pPr>
            <a:r>
              <a:rPr lang="sk-SK" sz="2400">
                <a:solidFill>
                  <a:prstClr val="black"/>
                </a:solidFill>
              </a:rPr>
              <a:t>uplatniť svoju ponuku alebo dopyt po elektrine, </a:t>
            </a:r>
            <a:endParaRPr lang="sk-SK" sz="2400">
              <a:solidFill>
                <a:prstClr val="black"/>
              </a:solidFill>
              <a:ea typeface="Calibri"/>
              <a:cs typeface="Calibri"/>
            </a:endParaRPr>
          </a:p>
          <a:p>
            <a:pPr algn="just">
              <a:defRPr/>
            </a:pPr>
            <a:r>
              <a:rPr lang="sk-SK" sz="2400">
                <a:solidFill>
                  <a:prstClr val="black"/>
                </a:solidFill>
              </a:rPr>
              <a:t>zvýšiť možnosti vyrovnania svojej obchodnej pozície pred uskutočnením dodávky/odberu, </a:t>
            </a:r>
            <a:endParaRPr lang="sk-SK" sz="2400">
              <a:solidFill>
                <a:prstClr val="black"/>
              </a:solidFill>
              <a:ea typeface="Calibri"/>
              <a:cs typeface="Calibri"/>
            </a:endParaRPr>
          </a:p>
          <a:p>
            <a:pPr algn="just">
              <a:defRPr/>
            </a:pPr>
            <a:r>
              <a:rPr lang="sk-SK" sz="2400">
                <a:solidFill>
                  <a:prstClr val="black"/>
                </a:solidFill>
              </a:rPr>
              <a:t>znížiť pravdepodobnosť vzniku odchýlky medzi plánovanou a skutočnou hodnotou dodávky/odberu elektriny.</a:t>
            </a:r>
            <a:endParaRPr lang="sk-SK" sz="2400">
              <a:solidFill>
                <a:prstClr val="black"/>
              </a:solidFill>
              <a:ea typeface="Calibri"/>
              <a:cs typeface="Calibri"/>
            </a:endParaRPr>
          </a:p>
          <a:p>
            <a:pPr marL="0" indent="0" algn="just">
              <a:buNone/>
              <a:defRPr/>
            </a:pPr>
            <a:r>
              <a:rPr lang="sk-SK" sz="2400">
                <a:solidFill>
                  <a:prstClr val="black"/>
                </a:solidFill>
              </a:rPr>
              <a:t>Krátkodobý trh je rozdelený na:</a:t>
            </a:r>
            <a:endParaRPr lang="sk-SK" sz="2400">
              <a:solidFill>
                <a:prstClr val="black"/>
              </a:solidFill>
              <a:ea typeface="Calibri"/>
              <a:cs typeface="Calibri"/>
            </a:endParaRPr>
          </a:p>
          <a:p>
            <a:pPr algn="just">
              <a:defRPr/>
            </a:pPr>
            <a:r>
              <a:rPr lang="sk-SK" sz="2400">
                <a:solidFill>
                  <a:prstClr val="black"/>
                </a:solidFill>
              </a:rPr>
              <a:t>denný trh,</a:t>
            </a:r>
            <a:endParaRPr lang="sk-SK" sz="2400">
              <a:solidFill>
                <a:prstClr val="black"/>
              </a:solidFill>
              <a:ea typeface="Calibri"/>
              <a:cs typeface="Calibri"/>
            </a:endParaRPr>
          </a:p>
          <a:p>
            <a:pPr algn="just">
              <a:defRPr/>
            </a:pPr>
            <a:r>
              <a:rPr lang="sk-SK" sz="2400">
                <a:solidFill>
                  <a:prstClr val="black"/>
                </a:solidFill>
              </a:rPr>
              <a:t>vnútrodenný priebežný trh,</a:t>
            </a:r>
            <a:endParaRPr lang="sk-SK" sz="2400">
              <a:solidFill>
                <a:prstClr val="black"/>
              </a:solidFill>
              <a:ea typeface="Calibri"/>
              <a:cs typeface="Calibri"/>
            </a:endParaRPr>
          </a:p>
          <a:p>
            <a:pPr algn="just">
              <a:defRPr/>
            </a:pPr>
            <a:r>
              <a:rPr lang="sk-SK" sz="2400">
                <a:solidFill>
                  <a:prstClr val="black"/>
                </a:solidFill>
                <a:ea typeface="Calibri"/>
                <a:cs typeface="Calibri"/>
              </a:rPr>
              <a:t>vnútrodenný aukčný trh</a:t>
            </a:r>
          </a:p>
          <a:p>
            <a:pPr algn="just">
              <a:defRPr/>
            </a:pPr>
            <a:endParaRPr lang="sk-SK" sz="2400">
              <a:ea typeface="Calibri" panose="020F0502020204030204"/>
              <a:cs typeface="Calibri" panose="020F0502020204030204"/>
            </a:endParaRPr>
          </a:p>
          <a:p>
            <a:pPr>
              <a:defRPr/>
            </a:pPr>
            <a:endParaRPr lang="sk-SK">
              <a:ea typeface="Calibri" panose="020F0502020204030204"/>
              <a:cs typeface="Calibri" panose="020F0502020204030204"/>
            </a:endParaRPr>
          </a:p>
        </p:txBody>
      </p:sp>
      <p:sp>
        <p:nvSpPr>
          <p:cNvPr id="63492"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B43CBA-F65E-4EDF-942D-1EADFAC10AF9}" type="slidenum">
              <a:rPr lang="sk-SK" altLang="sk-SK" sz="1200">
                <a:solidFill>
                  <a:srgbClr val="898989"/>
                </a:solidFill>
              </a:rPr>
              <a:pPr>
                <a:spcBef>
                  <a:spcPct val="0"/>
                </a:spcBef>
                <a:buFontTx/>
                <a:buNone/>
              </a:pPr>
              <a:t>7</a:t>
            </a:fld>
            <a:endParaRPr lang="sk-SK" altLang="sk-SK"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8E8FF-DFC8-EBB2-1994-EFA9430B4663}"/>
            </a:ext>
          </a:extLst>
        </p:cNvPr>
        <p:cNvGrpSpPr/>
        <p:nvPr/>
      </p:nvGrpSpPr>
      <p:grpSpPr>
        <a:xfrm>
          <a:off x="0" y="0"/>
          <a:ext cx="0" cy="0"/>
          <a:chOff x="0" y="0"/>
          <a:chExt cx="0" cy="0"/>
        </a:xfrm>
      </p:grpSpPr>
      <p:sp>
        <p:nvSpPr>
          <p:cNvPr id="128002" name="Nadpis 1">
            <a:extLst>
              <a:ext uri="{FF2B5EF4-FFF2-40B4-BE49-F238E27FC236}">
                <a16:creationId xmlns:a16="http://schemas.microsoft.com/office/drawing/2014/main" id="{9292190C-70CE-BB5F-B276-BA2C4062F122}"/>
              </a:ext>
            </a:extLst>
          </p:cNvPr>
          <p:cNvSpPr>
            <a:spLocks noGrp="1"/>
          </p:cNvSpPr>
          <p:nvPr>
            <p:ph type="title"/>
          </p:nvPr>
        </p:nvSpPr>
        <p:spPr/>
        <p:txBody>
          <a:bodyPr>
            <a:normAutofit/>
          </a:bodyPr>
          <a:lstStyle/>
          <a:p>
            <a:r>
              <a:rPr lang="sk-SK" altLang="sk-SK" sz="4000" b="1">
                <a:solidFill>
                  <a:srgbClr val="265787"/>
                </a:solidFill>
                <a:effectLst>
                  <a:outerShdw blurRad="38100" dist="38100" dir="2700000" algn="tl">
                    <a:srgbClr val="000000">
                      <a:alpha val="43137"/>
                    </a:srgbClr>
                  </a:outerShdw>
                </a:effectLst>
              </a:rPr>
              <a:t>11. Akumulácia – uskladňovanie elektriny</a:t>
            </a:r>
          </a:p>
        </p:txBody>
      </p:sp>
      <p:sp>
        <p:nvSpPr>
          <p:cNvPr id="2" name="Zástupný objekt pre obsah 1">
            <a:extLst>
              <a:ext uri="{FF2B5EF4-FFF2-40B4-BE49-F238E27FC236}">
                <a16:creationId xmlns:a16="http://schemas.microsoft.com/office/drawing/2014/main" id="{568C25B5-2859-B02E-2DA2-8BF4BB4F21A8}"/>
              </a:ext>
            </a:extLst>
          </p:cNvPr>
          <p:cNvSpPr>
            <a:spLocks noGrp="1"/>
          </p:cNvSpPr>
          <p:nvPr>
            <p:ph idx="1"/>
          </p:nvPr>
        </p:nvSpPr>
        <p:spPr/>
        <p:txBody>
          <a:bodyPr/>
          <a:lstStyle/>
          <a:p>
            <a:pPr marL="0" indent="0" algn="just">
              <a:buNone/>
            </a:pPr>
            <a:r>
              <a:rPr lang="sk-SK" b="0" i="0">
                <a:solidFill>
                  <a:srgbClr val="494949"/>
                </a:solidFill>
                <a:effectLst/>
                <a:latin typeface="Open Sans" panose="020B0606030504020204" pitchFamily="34" charset="0"/>
              </a:rPr>
              <a:t>Uskladňovanie elektriny - odloženie spotreby elektriny na neskorší čas, ako bola vyrobená, alebo premena elektriny na takú formu energie, ktorú možno uskladňovať, uskladňovanie takej energie a následná spätná premena takejto energie na elektrinu v rámci jedného odberného miesta alebo odovzdávacieho miesta</a:t>
            </a:r>
            <a:endParaRPr lang="sk-SK"/>
          </a:p>
        </p:txBody>
      </p:sp>
      <p:sp>
        <p:nvSpPr>
          <p:cNvPr id="128004" name="Zástupný symbol čísla snímky 3">
            <a:extLst>
              <a:ext uri="{FF2B5EF4-FFF2-40B4-BE49-F238E27FC236}">
                <a16:creationId xmlns:a16="http://schemas.microsoft.com/office/drawing/2014/main" id="{05CF30CE-10E0-35AD-C150-B7E11E7A30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70</a:t>
            </a:fld>
            <a:endParaRPr lang="sk-SK" altLang="sk-SK" sz="1200">
              <a:solidFill>
                <a:srgbClr val="898989"/>
              </a:solidFill>
            </a:endParaRPr>
          </a:p>
        </p:txBody>
      </p:sp>
    </p:spTree>
    <p:extLst>
      <p:ext uri="{BB962C8B-B14F-4D97-AF65-F5344CB8AC3E}">
        <p14:creationId xmlns:p14="http://schemas.microsoft.com/office/powerpoint/2010/main" val="1270794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B42DB-B3C4-2A52-12CB-B425B0B72385}"/>
            </a:ext>
          </a:extLst>
        </p:cNvPr>
        <p:cNvGrpSpPr/>
        <p:nvPr/>
      </p:nvGrpSpPr>
      <p:grpSpPr>
        <a:xfrm>
          <a:off x="0" y="0"/>
          <a:ext cx="0" cy="0"/>
          <a:chOff x="0" y="0"/>
          <a:chExt cx="0" cy="0"/>
        </a:xfrm>
      </p:grpSpPr>
      <p:sp>
        <p:nvSpPr>
          <p:cNvPr id="128002" name="Nadpis 1">
            <a:extLst>
              <a:ext uri="{FF2B5EF4-FFF2-40B4-BE49-F238E27FC236}">
                <a16:creationId xmlns:a16="http://schemas.microsoft.com/office/drawing/2014/main" id="{2971B5A1-D2E5-D8FE-3589-8FDAEBF952B6}"/>
              </a:ext>
            </a:extLst>
          </p:cNvPr>
          <p:cNvSpPr>
            <a:spLocks noGrp="1"/>
          </p:cNvSpPr>
          <p:nvPr>
            <p:ph type="title"/>
          </p:nvPr>
        </p:nvSpPr>
        <p:spPr/>
        <p:txBody>
          <a:bodyPr>
            <a:normAutofit/>
          </a:bodyPr>
          <a:lstStyle/>
          <a:p>
            <a:r>
              <a:rPr lang="sk-SK" altLang="sk-SK" sz="4000" b="1">
                <a:solidFill>
                  <a:srgbClr val="265787"/>
                </a:solidFill>
                <a:effectLst>
                  <a:outerShdw blurRad="38100" dist="38100" dir="2700000" algn="tl">
                    <a:srgbClr val="000000">
                      <a:alpha val="43137"/>
                    </a:srgbClr>
                  </a:outerShdw>
                </a:effectLst>
              </a:rPr>
              <a:t>TPS a TSS pri uskladňovaní elektriny</a:t>
            </a:r>
          </a:p>
        </p:txBody>
      </p:sp>
      <p:sp>
        <p:nvSpPr>
          <p:cNvPr id="2" name="Zástupný objekt pre obsah 1">
            <a:extLst>
              <a:ext uri="{FF2B5EF4-FFF2-40B4-BE49-F238E27FC236}">
                <a16:creationId xmlns:a16="http://schemas.microsoft.com/office/drawing/2014/main" id="{67E22007-1836-F4CA-B510-8F5E7F218BB2}"/>
              </a:ext>
            </a:extLst>
          </p:cNvPr>
          <p:cNvSpPr>
            <a:spLocks noGrp="1"/>
          </p:cNvSpPr>
          <p:nvPr>
            <p:ph idx="1"/>
          </p:nvPr>
        </p:nvSpPr>
        <p:spPr>
          <a:xfrm>
            <a:off x="838200" y="1471398"/>
            <a:ext cx="10515600" cy="4351338"/>
          </a:xfrm>
        </p:spPr>
        <p:txBody>
          <a:bodyPr>
            <a:normAutofit fontScale="85000" lnSpcReduction="20000"/>
          </a:bodyPr>
          <a:lstStyle/>
          <a:p>
            <a:pPr marL="0" indent="0">
              <a:buNone/>
            </a:pPr>
            <a:r>
              <a:rPr lang="sk-SK"/>
              <a:t>V zmysle vyhlášky 154/2024 Z. z.:</a:t>
            </a:r>
          </a:p>
          <a:p>
            <a:pPr>
              <a:buFont typeface="Wingdings" panose="05000000000000000000" pitchFamily="2" charset="2"/>
              <a:buChar char="Ø"/>
            </a:pPr>
            <a:r>
              <a:rPr lang="sk-SK"/>
              <a:t>TPS sa neuplatňuje:</a:t>
            </a:r>
          </a:p>
          <a:p>
            <a:pPr lvl="1"/>
            <a:r>
              <a:rPr lang="pl-PL" sz="2600"/>
              <a:t>elektrinu uskladnenú v zariadení na uskladňovanie elektriny, odobratú zo sústavy, ku ktorej je zariadenie na uskladňovanie elektriny pripojené, alebo odobratú od výrobcu elektriny bez použitia sústavy, ktorá je následne po uskladnení dodaná do sústavy,,</a:t>
            </a:r>
          </a:p>
          <a:p>
            <a:pPr lvl="1"/>
            <a:r>
              <a:rPr lang="pl-PL" sz="2600"/>
              <a:t>vlastnú spotrebu elektriny výrobcu elektriny v zariadení na výrobu elektriny alebo prevádzkovateľa zariadení na uskladňovanie elektriny v zariadení na uskladňovanie elektriny, ktorí nepodnikajú v energetike.</a:t>
            </a:r>
          </a:p>
          <a:p>
            <a:pPr>
              <a:buFont typeface="Wingdings" panose="05000000000000000000" pitchFamily="2" charset="2"/>
              <a:buChar char="Ø"/>
            </a:pPr>
            <a:r>
              <a:rPr lang="pl-PL"/>
              <a:t>TSS </a:t>
            </a:r>
            <a:r>
              <a:rPr lang="sk-SK"/>
              <a:t>sa neuplatňuje:</a:t>
            </a:r>
          </a:p>
          <a:p>
            <a:pPr lvl="1"/>
            <a:r>
              <a:rPr lang="pl-PL" sz="2600"/>
              <a:t>elektrinu uskladnenú v zariadení na uskladňovanie elektriny, odobratú zo sústavy, ku ktorej je zariadenie na uskladňovanie elektriny pripojené, alebo odobratú od výrobcu elektriny bez použitia sústavy, ktorá je následne po uskladnení dodaná do sústavy,</a:t>
            </a:r>
          </a:p>
          <a:p>
            <a:pPr lvl="1"/>
            <a:r>
              <a:rPr lang="sk-SK" sz="2600"/>
              <a:t>vlastnú spotrebu elektriny výrobcu elektriny v zariadení na výrobu elektriny alebo prevádzkovateľa zariadenia na uskladňovanie elektriny v zariadení na uskladňovanie elektriny, ktorí nepodnikajú v energetike.</a:t>
            </a:r>
          </a:p>
        </p:txBody>
      </p:sp>
      <p:sp>
        <p:nvSpPr>
          <p:cNvPr id="128004" name="Zástupný symbol čísla snímky 3">
            <a:extLst>
              <a:ext uri="{FF2B5EF4-FFF2-40B4-BE49-F238E27FC236}">
                <a16:creationId xmlns:a16="http://schemas.microsoft.com/office/drawing/2014/main" id="{CA87E101-5242-A34D-7B24-05E96871C2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71</a:t>
            </a:fld>
            <a:endParaRPr lang="sk-SK" altLang="sk-SK" sz="1200">
              <a:solidFill>
                <a:srgbClr val="898989"/>
              </a:solidFill>
            </a:endParaRPr>
          </a:p>
        </p:txBody>
      </p:sp>
    </p:spTree>
    <p:extLst>
      <p:ext uri="{BB962C8B-B14F-4D97-AF65-F5344CB8AC3E}">
        <p14:creationId xmlns:p14="http://schemas.microsoft.com/office/powerpoint/2010/main" val="954237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87DA4-1EAB-31FA-B4CE-0CB937926321}"/>
              </a:ext>
            </a:extLst>
          </p:cNvPr>
          <p:cNvSpPr>
            <a:spLocks noGrp="1"/>
          </p:cNvSpPr>
          <p:nvPr>
            <p:ph type="title"/>
          </p:nvPr>
        </p:nvSpPr>
        <p:spPr/>
        <p:txBody>
          <a:bodyPr>
            <a:normAutofit/>
          </a:bodyPr>
          <a:lstStyle/>
          <a:p>
            <a:r>
              <a:rPr lang="sk-SK" sz="4000" b="1">
                <a:solidFill>
                  <a:srgbClr val="265787"/>
                </a:solidFill>
                <a:effectLst>
                  <a:outerShdw blurRad="38100" dist="38100" dir="2700000" algn="tl">
                    <a:srgbClr val="000000">
                      <a:alpha val="43137"/>
                    </a:srgbClr>
                  </a:outerShdw>
                </a:effectLst>
              </a:rPr>
              <a:t>Zadávanie nameraných údajov</a:t>
            </a:r>
          </a:p>
        </p:txBody>
      </p:sp>
      <p:sp>
        <p:nvSpPr>
          <p:cNvPr id="3" name="Zástupný objekt pre obsah 2">
            <a:extLst>
              <a:ext uri="{FF2B5EF4-FFF2-40B4-BE49-F238E27FC236}">
                <a16:creationId xmlns:a16="http://schemas.microsoft.com/office/drawing/2014/main" id="{8B7C8A4C-FCB5-FC9E-CD68-8F63CFB8BCC3}"/>
              </a:ext>
            </a:extLst>
          </p:cNvPr>
          <p:cNvSpPr>
            <a:spLocks noGrp="1"/>
          </p:cNvSpPr>
          <p:nvPr>
            <p:ph idx="1"/>
          </p:nvPr>
        </p:nvSpPr>
        <p:spPr/>
        <p:txBody>
          <a:bodyPr>
            <a:normAutofit/>
          </a:bodyPr>
          <a:lstStyle/>
          <a:p>
            <a:pPr marL="0" indent="0" algn="just">
              <a:buNone/>
            </a:pPr>
            <a:r>
              <a:rPr lang="sk-SK" dirty="0"/>
              <a:t>Prevádzkovateľ zariadenia na uskladňovanie elektriny zasiela do OKTE:</a:t>
            </a:r>
          </a:p>
          <a:p>
            <a:pPr algn="just"/>
            <a:r>
              <a:rPr lang="sk-SK" dirty="0"/>
              <a:t>dodávka elektriny do zariadenia na uskladňovanie elektriny (nabíjanie) nameraná na svorkách meničov na strane striedavého napätia,</a:t>
            </a:r>
          </a:p>
          <a:p>
            <a:pPr algn="just"/>
            <a:r>
              <a:rPr lang="sk-SK" dirty="0"/>
              <a:t>odber elektriny zo zariadenia na uskladňovanie elektriny (vybíjanie) nameraný na svorkách meničov na strane striedavého napätia,</a:t>
            </a:r>
          </a:p>
          <a:p>
            <a:pPr marL="0" indent="0" algn="just">
              <a:buNone/>
            </a:pPr>
            <a:r>
              <a:rPr lang="sk-SK" dirty="0"/>
              <a:t>Údaje sa nahrávajú za predchádzajúci mesiac do 5. pracovného dňa </a:t>
            </a:r>
          </a:p>
          <a:p>
            <a:pPr algn="just"/>
            <a:r>
              <a:rPr lang="sk-SK" dirty="0"/>
              <a:t>import Excel</a:t>
            </a:r>
          </a:p>
          <a:p>
            <a:pPr algn="just"/>
            <a:r>
              <a:rPr lang="sk-SK" dirty="0"/>
              <a:t>posielanie cez API</a:t>
            </a:r>
          </a:p>
        </p:txBody>
      </p:sp>
    </p:spTree>
    <p:extLst>
      <p:ext uri="{BB962C8B-B14F-4D97-AF65-F5344CB8AC3E}">
        <p14:creationId xmlns:p14="http://schemas.microsoft.com/office/powerpoint/2010/main" val="35934170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7A9D2-D3C7-BBD1-C1B5-9B74CCB5971E}"/>
            </a:ext>
          </a:extLst>
        </p:cNvPr>
        <p:cNvGrpSpPr/>
        <p:nvPr/>
      </p:nvGrpSpPr>
      <p:grpSpPr>
        <a:xfrm>
          <a:off x="0" y="0"/>
          <a:ext cx="0" cy="0"/>
          <a:chOff x="0" y="0"/>
          <a:chExt cx="0" cy="0"/>
        </a:xfrm>
      </p:grpSpPr>
      <p:sp>
        <p:nvSpPr>
          <p:cNvPr id="128002" name="Nadpis 1">
            <a:extLst>
              <a:ext uri="{FF2B5EF4-FFF2-40B4-BE49-F238E27FC236}">
                <a16:creationId xmlns:a16="http://schemas.microsoft.com/office/drawing/2014/main" id="{A0F0F961-87F2-C56F-4435-5C42414BB3C6}"/>
              </a:ext>
            </a:extLst>
          </p:cNvPr>
          <p:cNvSpPr>
            <a:spLocks noGrp="1"/>
          </p:cNvSpPr>
          <p:nvPr>
            <p:ph type="title"/>
          </p:nvPr>
        </p:nvSpPr>
        <p:spPr/>
        <p:txBody>
          <a:bodyPr>
            <a:normAutofit/>
          </a:bodyPr>
          <a:lstStyle/>
          <a:p>
            <a:r>
              <a:rPr lang="sk-SK" altLang="sk-SK" sz="4000" b="1" dirty="0">
                <a:solidFill>
                  <a:srgbClr val="265787"/>
                </a:solidFill>
                <a:effectLst>
                  <a:outerShdw blurRad="38100" dist="38100" dir="2700000" algn="tl">
                    <a:srgbClr val="000000">
                      <a:alpha val="43137"/>
                    </a:srgbClr>
                  </a:outerShdw>
                </a:effectLst>
              </a:rPr>
              <a:t>Výpočet množstva oslobodeného od </a:t>
            </a:r>
            <a:br>
              <a:rPr lang="sk-SK" altLang="sk-SK" sz="4000" b="1" dirty="0">
                <a:solidFill>
                  <a:srgbClr val="265787"/>
                </a:solidFill>
                <a:effectLst>
                  <a:outerShdw blurRad="38100" dist="38100" dir="2700000" algn="tl">
                    <a:srgbClr val="000000">
                      <a:alpha val="43137"/>
                    </a:srgbClr>
                  </a:outerShdw>
                </a:effectLst>
              </a:rPr>
            </a:br>
            <a:r>
              <a:rPr lang="sk-SK" altLang="sk-SK" sz="4000" b="1" dirty="0">
                <a:solidFill>
                  <a:srgbClr val="265787"/>
                </a:solidFill>
                <a:effectLst>
                  <a:outerShdw blurRad="38100" dist="38100" dir="2700000" algn="tl">
                    <a:srgbClr val="000000">
                      <a:alpha val="43137"/>
                    </a:srgbClr>
                  </a:outerShdw>
                </a:effectLst>
              </a:rPr>
              <a:t>TSS a TPS</a:t>
            </a:r>
          </a:p>
        </p:txBody>
      </p:sp>
      <p:sp>
        <p:nvSpPr>
          <p:cNvPr id="2" name="Zástupný objekt pre obsah 1">
            <a:extLst>
              <a:ext uri="{FF2B5EF4-FFF2-40B4-BE49-F238E27FC236}">
                <a16:creationId xmlns:a16="http://schemas.microsoft.com/office/drawing/2014/main" id="{9BF21BCB-0FE4-A29A-39CB-8AF8C0E27371}"/>
              </a:ext>
            </a:extLst>
          </p:cNvPr>
          <p:cNvSpPr>
            <a:spLocks noGrp="1"/>
          </p:cNvSpPr>
          <p:nvPr>
            <p:ph idx="1"/>
          </p:nvPr>
        </p:nvSpPr>
        <p:spPr>
          <a:xfrm>
            <a:off x="838200" y="1975549"/>
            <a:ext cx="10515600" cy="4267200"/>
          </a:xfrm>
        </p:spPr>
        <p:txBody>
          <a:bodyPr>
            <a:normAutofit fontScale="70000" lnSpcReduction="20000"/>
          </a:bodyPr>
          <a:lstStyle/>
          <a:p>
            <a:pPr marL="0" indent="0" algn="just">
              <a:buNone/>
            </a:pPr>
            <a:endParaRPr lang="sk-SK" dirty="0"/>
          </a:p>
          <a:p>
            <a:pPr marL="0" indent="0" algn="just">
              <a:buNone/>
            </a:pPr>
            <a:r>
              <a:rPr lang="sk-SK" dirty="0" err="1"/>
              <a:t>AKU</a:t>
            </a:r>
            <a:r>
              <a:rPr lang="sk-SK" baseline="30000" dirty="0" err="1"/>
              <a:t>m</a:t>
            </a:r>
            <a:r>
              <a:rPr lang="sk-SK" dirty="0"/>
              <a:t> = množstvo elektriny odobratej z prenosovej sústavy alebo distribučnej sústavy, uskladnenej v zariadení na uskladňovanie elektriny a po jej uskladnení dodanej späť do prenosovej alebo distribučnej sústavy za mesiac m, </a:t>
            </a:r>
          </a:p>
          <a:p>
            <a:pPr marL="0" indent="0" algn="just">
              <a:buNone/>
            </a:pPr>
            <a:r>
              <a:rPr lang="sk-SK" dirty="0" err="1"/>
              <a:t>AKUn</a:t>
            </a:r>
            <a:r>
              <a:rPr lang="sk-SK" baseline="-25000" dirty="0" err="1"/>
              <a:t>i</a:t>
            </a:r>
            <a:r>
              <a:rPr lang="sk-SK" baseline="30000" dirty="0" err="1"/>
              <a:t>m</a:t>
            </a:r>
            <a:r>
              <a:rPr lang="sk-SK" dirty="0"/>
              <a:t> = množstvo elektriny dodanej do zariadenia na uskladňovanie elektriny (nabíjanie) namerané na svorkách meničov zariadenia na uskladňovanie elektriny na strane striedavého napätia v i-tej štvrťhodine mesiaca m, </a:t>
            </a:r>
          </a:p>
          <a:p>
            <a:pPr marL="0" indent="0" algn="just">
              <a:buNone/>
            </a:pPr>
            <a:r>
              <a:rPr lang="sk-SK" dirty="0" err="1"/>
              <a:t>O</a:t>
            </a:r>
            <a:r>
              <a:rPr lang="sk-SK" baseline="-25000" dirty="0" err="1"/>
              <a:t>i</a:t>
            </a:r>
            <a:r>
              <a:rPr lang="sk-SK" baseline="30000" dirty="0" err="1"/>
              <a:t>m</a:t>
            </a:r>
            <a:r>
              <a:rPr lang="sk-SK" dirty="0"/>
              <a:t> = množstvo elektriny odobratej z prenosovej sústavy alebo distribučnej sústavy do daného OOM v i-tej štvrťhodine mesiaca m, </a:t>
            </a:r>
          </a:p>
          <a:p>
            <a:pPr marL="0" indent="0" algn="just">
              <a:buNone/>
            </a:pPr>
            <a:r>
              <a:rPr lang="sk-SK" dirty="0" err="1"/>
              <a:t>AKUv</a:t>
            </a:r>
            <a:r>
              <a:rPr lang="sk-SK" baseline="-25000" dirty="0" err="1"/>
              <a:t>i</a:t>
            </a:r>
            <a:r>
              <a:rPr lang="sk-SK" baseline="30000" dirty="0" err="1"/>
              <a:t>m</a:t>
            </a:r>
            <a:r>
              <a:rPr lang="sk-SK" dirty="0"/>
              <a:t> = množstvo elektriny odobratej zo zariadenia na uskladňovanie elektriny (vybíjanie) namerané na svorkách meničov zariadenia na uskladňovanie elektriny na strane striedavého napätia v i-tej štvrťhodine mesiaca m, </a:t>
            </a:r>
          </a:p>
          <a:p>
            <a:pPr marL="0" indent="0" algn="just">
              <a:buNone/>
            </a:pPr>
            <a:r>
              <a:rPr lang="sk-SK" dirty="0" err="1"/>
              <a:t>D</a:t>
            </a:r>
            <a:r>
              <a:rPr lang="sk-SK" baseline="-25000" dirty="0" err="1"/>
              <a:t>i</a:t>
            </a:r>
            <a:r>
              <a:rPr lang="sk-SK" baseline="30000" dirty="0" err="1"/>
              <a:t>m</a:t>
            </a:r>
            <a:r>
              <a:rPr lang="sk-SK" dirty="0"/>
              <a:t> = množstvo elektriny dodanej do prenosovej sústavy alebo distribučnej sústavy z daného OOM v i-tej štvrťhodine mesiaca m, </a:t>
            </a:r>
          </a:p>
          <a:p>
            <a:pPr marL="0" indent="0" algn="just">
              <a:buNone/>
            </a:pPr>
            <a:r>
              <a:rPr lang="sk-SK" dirty="0"/>
              <a:t>n = počet štvrťhodín mesiaca m. </a:t>
            </a:r>
          </a:p>
        </p:txBody>
      </p:sp>
      <p:sp>
        <p:nvSpPr>
          <p:cNvPr id="128004" name="Zástupný symbol čísla snímky 3">
            <a:extLst>
              <a:ext uri="{FF2B5EF4-FFF2-40B4-BE49-F238E27FC236}">
                <a16:creationId xmlns:a16="http://schemas.microsoft.com/office/drawing/2014/main" id="{BCE863DC-74D4-8A52-CC4F-F9F574EE36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8EA603-C75F-4786-BBA8-3C756EEA27FD}" type="slidenum">
              <a:rPr lang="sk-SK" altLang="sk-SK" sz="1200">
                <a:solidFill>
                  <a:srgbClr val="898989"/>
                </a:solidFill>
              </a:rPr>
              <a:pPr>
                <a:spcBef>
                  <a:spcPct val="0"/>
                </a:spcBef>
                <a:buFontTx/>
                <a:buNone/>
              </a:pPr>
              <a:t>73</a:t>
            </a:fld>
            <a:endParaRPr lang="sk-SK" altLang="sk-SK" sz="1200">
              <a:solidFill>
                <a:srgbClr val="898989"/>
              </a:solidFill>
            </a:endParaRPr>
          </a:p>
        </p:txBody>
      </p:sp>
      <p:pic>
        <p:nvPicPr>
          <p:cNvPr id="4" name="Obrázok 3">
            <a:extLst>
              <a:ext uri="{FF2B5EF4-FFF2-40B4-BE49-F238E27FC236}">
                <a16:creationId xmlns:a16="http://schemas.microsoft.com/office/drawing/2014/main" id="{921F347F-161A-372F-1423-6B04D60D4DDF}"/>
              </a:ext>
            </a:extLst>
          </p:cNvPr>
          <p:cNvPicPr>
            <a:picLocks noChangeAspect="1"/>
          </p:cNvPicPr>
          <p:nvPr/>
        </p:nvPicPr>
        <p:blipFill>
          <a:blip r:embed="rId3"/>
          <a:stretch>
            <a:fillRect/>
          </a:stretch>
        </p:blipFill>
        <p:spPr>
          <a:xfrm>
            <a:off x="2547257" y="1537749"/>
            <a:ext cx="6522098" cy="762000"/>
          </a:xfrm>
          <a:prstGeom prst="rect">
            <a:avLst/>
          </a:prstGeom>
        </p:spPr>
      </p:pic>
    </p:spTree>
    <p:extLst>
      <p:ext uri="{BB962C8B-B14F-4D97-AF65-F5344CB8AC3E}">
        <p14:creationId xmlns:p14="http://schemas.microsoft.com/office/powerpoint/2010/main" val="3650082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524000" y="1980000"/>
            <a:ext cx="9144000" cy="540000"/>
          </a:xfrm>
        </p:spPr>
        <p:txBody>
          <a:bodyPr vert="horz" lIns="0" tIns="45720" rIns="0" bIns="45720" rtlCol="0" anchor="t" anchorCtr="0">
            <a:normAutofit/>
          </a:bodyPr>
          <a:lstStyle/>
          <a:p>
            <a:pPr algn="ctr"/>
            <a:r>
              <a:rPr lang="sk-SK" sz="2800" b="1">
                <a:solidFill>
                  <a:srgbClr val="265787"/>
                </a:solidFill>
                <a:latin typeface="Calibri" panose="020F0502020204030204" pitchFamily="34" charset="0"/>
              </a:rPr>
              <a:t>ĎAKUJEM ZA POZORNOSŤ</a:t>
            </a:r>
          </a:p>
        </p:txBody>
      </p:sp>
      <p:sp>
        <p:nvSpPr>
          <p:cNvPr id="6" name="Zástupný symbol obsahu 2"/>
          <p:cNvSpPr>
            <a:spLocks noGrp="1"/>
          </p:cNvSpPr>
          <p:nvPr>
            <p:ph idx="1"/>
          </p:nvPr>
        </p:nvSpPr>
        <p:spPr>
          <a:xfrm>
            <a:off x="1524000" y="2880000"/>
            <a:ext cx="9144000" cy="2520000"/>
          </a:xfrm>
        </p:spPr>
        <p:txBody>
          <a:bodyPr vert="horz" lIns="0" tIns="45720" rIns="0" bIns="45720" rtlCol="0">
            <a:normAutofit/>
          </a:bodyPr>
          <a:lstStyle/>
          <a:p>
            <a:pPr marL="0" indent="0" algn="ctr">
              <a:lnSpc>
                <a:spcPct val="100000"/>
              </a:lnSpc>
              <a:buClr>
                <a:srgbClr val="265787"/>
              </a:buClr>
              <a:buSzPct val="150000"/>
              <a:buNone/>
            </a:pPr>
            <a:r>
              <a:rPr lang="sk-SK" sz="1800" b="1"/>
              <a:t>Ing. Peter Čulen</a:t>
            </a:r>
          </a:p>
          <a:p>
            <a:pPr marL="0" indent="0" algn="ctr">
              <a:buClr>
                <a:srgbClr val="265787"/>
              </a:buClr>
              <a:buSzPct val="150000"/>
              <a:buNone/>
            </a:pPr>
            <a:r>
              <a:rPr lang="sk-SK" sz="1800"/>
              <a:t> </a:t>
            </a:r>
          </a:p>
          <a:p>
            <a:pPr marL="0" indent="0" algn="ctr">
              <a:buClr>
                <a:srgbClr val="265787"/>
              </a:buClr>
              <a:buSzPct val="150000"/>
              <a:buNone/>
            </a:pPr>
            <a:r>
              <a:rPr lang="sk-SK" sz="1800" b="1"/>
              <a:t>OKTE, a.s.</a:t>
            </a:r>
          </a:p>
          <a:p>
            <a:pPr marL="0" indent="0" algn="ctr">
              <a:buClr>
                <a:srgbClr val="265787"/>
              </a:buClr>
              <a:buSzPct val="150000"/>
              <a:buNone/>
            </a:pPr>
            <a:r>
              <a:rPr lang="sk-SK" sz="1800"/>
              <a:t>Mlynské nivy 48 • 821 09 Bratislava</a:t>
            </a:r>
          </a:p>
          <a:p>
            <a:pPr marL="0" indent="0" algn="ctr">
              <a:buClr>
                <a:srgbClr val="265787"/>
              </a:buClr>
              <a:buSzPct val="150000"/>
              <a:buNone/>
            </a:pPr>
            <a:r>
              <a:rPr lang="sk-SK" sz="1800"/>
              <a:t>e-mail: peter.culen@okte.sk</a:t>
            </a:r>
          </a:p>
        </p:txBody>
      </p:sp>
      <p:sp>
        <p:nvSpPr>
          <p:cNvPr id="5" name="Obdĺžnik 4" descr="foto uvod&#10;" title="foto uvod"/>
          <p:cNvSpPr>
            <a:spLocks/>
          </p:cNvSpPr>
          <p:nvPr/>
        </p:nvSpPr>
        <p:spPr>
          <a:xfrm>
            <a:off x="1524000" y="0"/>
            <a:ext cx="9144000" cy="12600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89845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defRPr/>
            </a:pPr>
            <a:r>
              <a:rPr lang="sk-SK" sz="4000" b="1">
                <a:solidFill>
                  <a:srgbClr val="265787"/>
                </a:solidFill>
                <a:effectLst>
                  <a:outerShdw blurRad="38100" dist="38100" dir="2700000" algn="tl">
                    <a:srgbClr val="000000">
                      <a:alpha val="43137"/>
                    </a:srgbClr>
                  </a:outerShdw>
                </a:effectLst>
              </a:rPr>
              <a:t>Denný trh</a:t>
            </a:r>
            <a:endParaRPr lang="sk-SK" sz="4000"/>
          </a:p>
        </p:txBody>
      </p:sp>
      <p:sp>
        <p:nvSpPr>
          <p:cNvPr id="3" name="Zástupný symbol obsahu 2"/>
          <p:cNvSpPr>
            <a:spLocks noGrp="1"/>
          </p:cNvSpPr>
          <p:nvPr>
            <p:ph idx="1"/>
          </p:nvPr>
        </p:nvSpPr>
        <p:spPr>
          <a:xfrm>
            <a:off x="838200" y="1560449"/>
            <a:ext cx="10515600" cy="4351338"/>
          </a:xfrm>
        </p:spPr>
        <p:txBody>
          <a:bodyPr vert="horz" lIns="91440" tIns="45720" rIns="91440" bIns="45720" rtlCol="0" anchor="t">
            <a:normAutofit/>
          </a:bodyPr>
          <a:lstStyle/>
          <a:p>
            <a:pPr marL="0" indent="0" algn="just">
              <a:buNone/>
              <a:defRPr/>
            </a:pPr>
            <a:r>
              <a:rPr lang="sk-SK" sz="2400">
                <a:solidFill>
                  <a:prstClr val="black"/>
                </a:solidFill>
              </a:rPr>
              <a:t>OKTE, a.s. v rámci procesov krátkodobého trhu zabezpečuje:</a:t>
            </a:r>
          </a:p>
          <a:p>
            <a:pPr algn="just">
              <a:buFont typeface="Arial" charset="0"/>
              <a:buChar char="•"/>
              <a:defRPr/>
            </a:pPr>
            <a:r>
              <a:rPr lang="sk-SK" sz="2400">
                <a:solidFill>
                  <a:prstClr val="black"/>
                </a:solidFill>
              </a:rPr>
              <a:t>registráciu Účastníkov KT, </a:t>
            </a:r>
            <a:endParaRPr lang="sk-SK" sz="2400">
              <a:solidFill>
                <a:prstClr val="black"/>
              </a:solidFill>
              <a:ea typeface="Calibri"/>
              <a:cs typeface="Calibri"/>
            </a:endParaRPr>
          </a:p>
          <a:p>
            <a:pPr algn="just">
              <a:buFont typeface="Arial" charset="0"/>
              <a:buChar char="•"/>
              <a:defRPr/>
            </a:pPr>
            <a:r>
              <a:rPr lang="sk-SK" sz="2400">
                <a:solidFill>
                  <a:prstClr val="black"/>
                </a:solidFill>
              </a:rPr>
              <a:t>registráciu objednávok,</a:t>
            </a:r>
            <a:endParaRPr lang="sk-SK" sz="2400">
              <a:solidFill>
                <a:prstClr val="black"/>
              </a:solidFill>
              <a:ea typeface="Calibri"/>
              <a:cs typeface="Calibri"/>
            </a:endParaRPr>
          </a:p>
          <a:p>
            <a:pPr algn="just">
              <a:buFont typeface="Arial" charset="0"/>
              <a:buChar char="•"/>
              <a:defRPr/>
            </a:pPr>
            <a:r>
              <a:rPr lang="sk-SK" sz="2400">
                <a:solidFill>
                  <a:prstClr val="black"/>
                </a:solidFill>
              </a:rPr>
              <a:t>párovanie objednávok, </a:t>
            </a:r>
            <a:endParaRPr lang="sk-SK" sz="2400">
              <a:solidFill>
                <a:prstClr val="black"/>
              </a:solidFill>
              <a:ea typeface="Calibri"/>
              <a:cs typeface="Calibri"/>
            </a:endParaRPr>
          </a:p>
          <a:p>
            <a:pPr algn="just">
              <a:buFont typeface="Arial" charset="0"/>
              <a:buChar char="•"/>
              <a:defRPr/>
            </a:pPr>
            <a:r>
              <a:rPr lang="sk-SK" sz="2400">
                <a:solidFill>
                  <a:prstClr val="black"/>
                </a:solidFill>
              </a:rPr>
              <a:t>vyhodnotenie, zúčtovanie a vysporiadanie KT,</a:t>
            </a:r>
            <a:endParaRPr lang="sk-SK" sz="2400">
              <a:solidFill>
                <a:prstClr val="black"/>
              </a:solidFill>
              <a:ea typeface="Calibri"/>
              <a:cs typeface="Calibri"/>
            </a:endParaRPr>
          </a:p>
          <a:p>
            <a:pPr algn="just">
              <a:buFont typeface="Arial" charset="0"/>
              <a:buChar char="•"/>
              <a:defRPr/>
            </a:pPr>
            <a:r>
              <a:rPr lang="sk-SK" sz="2400">
                <a:solidFill>
                  <a:prstClr val="black"/>
                </a:solidFill>
              </a:rPr>
              <a:t>zverejňovanie údajov.</a:t>
            </a:r>
            <a:endParaRPr lang="sk-SK" sz="2400">
              <a:solidFill>
                <a:prstClr val="black"/>
              </a:solidFill>
              <a:ea typeface="Calibri"/>
              <a:cs typeface="Calibri"/>
            </a:endParaRPr>
          </a:p>
          <a:p>
            <a:pPr marL="0" indent="0">
              <a:buNone/>
              <a:defRPr/>
            </a:pPr>
            <a:endParaRPr lang="sk-SK"/>
          </a:p>
          <a:p>
            <a:pPr marL="0" indent="0" algn="ctr">
              <a:buNone/>
              <a:defRPr/>
            </a:pPr>
            <a:r>
              <a:rPr lang="sk-SK">
                <a:hlinkClick r:id="rId3"/>
              </a:rPr>
              <a:t>https://isot.okte.sk/</a:t>
            </a:r>
            <a:endParaRPr lang="sk-SK"/>
          </a:p>
          <a:p>
            <a:pPr marL="0" indent="0">
              <a:buNone/>
              <a:defRPr/>
            </a:pPr>
            <a:endParaRPr lang="sk-SK"/>
          </a:p>
        </p:txBody>
      </p:sp>
      <p:sp>
        <p:nvSpPr>
          <p:cNvPr id="64516" name="Zástupný symbol čísla snímky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9C8B40-625A-4E3B-A7AB-B463CAB5BDA1}" type="slidenum">
              <a:rPr lang="sk-SK" altLang="sk-SK" sz="1200">
                <a:solidFill>
                  <a:srgbClr val="898989"/>
                </a:solidFill>
              </a:rPr>
              <a:pPr>
                <a:spcBef>
                  <a:spcPct val="0"/>
                </a:spcBef>
                <a:buFontTx/>
                <a:buNone/>
              </a:pPr>
              <a:t>8</a:t>
            </a:fld>
            <a:endParaRPr lang="sk-SK" altLang="sk-SK"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dĺžnik 42">
            <a:extLst>
              <a:ext uri="{FF2B5EF4-FFF2-40B4-BE49-F238E27FC236}">
                <a16:creationId xmlns:a16="http://schemas.microsoft.com/office/drawing/2014/main" id="{C3CF4596-DE1A-4F75-FC8F-39B6B3692E5C}"/>
              </a:ext>
            </a:extLst>
          </p:cNvPr>
          <p:cNvSpPr/>
          <p:nvPr/>
        </p:nvSpPr>
        <p:spPr>
          <a:xfrm>
            <a:off x="-1" y="1865745"/>
            <a:ext cx="7919541" cy="44703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Obdĺžnik 40">
            <a:extLst>
              <a:ext uri="{FF2B5EF4-FFF2-40B4-BE49-F238E27FC236}">
                <a16:creationId xmlns:a16="http://schemas.microsoft.com/office/drawing/2014/main" id="{DB24B851-2A1E-8E4D-4D92-EAA1595A9F3F}"/>
              </a:ext>
            </a:extLst>
          </p:cNvPr>
          <p:cNvSpPr/>
          <p:nvPr/>
        </p:nvSpPr>
        <p:spPr>
          <a:xfrm>
            <a:off x="7929414" y="1865745"/>
            <a:ext cx="4276439" cy="4470399"/>
          </a:xfrm>
          <a:prstGeom prst="rect">
            <a:avLst/>
          </a:prstGeom>
          <a:pattFill prst="wdUpDiag">
            <a:fgClr>
              <a:srgbClr val="26578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sk-SK"/>
          </a:p>
          <a:p>
            <a:pPr algn="ctr"/>
            <a:endParaRPr lang="sk-SK"/>
          </a:p>
          <a:p>
            <a:pPr algn="ctr"/>
            <a:endParaRPr lang="sk-SK"/>
          </a:p>
          <a:p>
            <a:pPr algn="ctr"/>
            <a:endParaRPr lang="sk-SK"/>
          </a:p>
        </p:txBody>
      </p:sp>
      <p:sp>
        <p:nvSpPr>
          <p:cNvPr id="42" name="BlokTextu 41">
            <a:extLst>
              <a:ext uri="{FF2B5EF4-FFF2-40B4-BE49-F238E27FC236}">
                <a16:creationId xmlns:a16="http://schemas.microsoft.com/office/drawing/2014/main" id="{E7BBC5ED-C680-EBDE-D826-9A4716AC6581}"/>
              </a:ext>
            </a:extLst>
          </p:cNvPr>
          <p:cNvSpPr txBox="1"/>
          <p:nvPr/>
        </p:nvSpPr>
        <p:spPr>
          <a:xfrm rot="2045016">
            <a:off x="8002797" y="2754188"/>
            <a:ext cx="4083490" cy="2215991"/>
          </a:xfrm>
          <a:prstGeom prst="rect">
            <a:avLst/>
          </a:prstGeom>
          <a:noFill/>
          <a:ln>
            <a:noFill/>
          </a:ln>
        </p:spPr>
        <p:txBody>
          <a:bodyPr wrap="square" rtlCol="0">
            <a:spAutoFit/>
          </a:bodyPr>
          <a:lstStyle/>
          <a:p>
            <a:r>
              <a:rPr lang="sk-SK" sz="13800" b="1">
                <a:solidFill>
                  <a:schemeClr val="bg1"/>
                </a:solidFill>
                <a:latin typeface="Calibri" panose="020F0502020204030204" pitchFamily="34" charset="0"/>
                <a:cs typeface="Calibri" panose="020F0502020204030204" pitchFamily="34" charset="0"/>
              </a:rPr>
              <a:t>SDAC</a:t>
            </a:r>
          </a:p>
        </p:txBody>
      </p:sp>
      <p:sp>
        <p:nvSpPr>
          <p:cNvPr id="2" name="Nadpis 1">
            <a:extLst>
              <a:ext uri="{FF2B5EF4-FFF2-40B4-BE49-F238E27FC236}">
                <a16:creationId xmlns:a16="http://schemas.microsoft.com/office/drawing/2014/main" id="{12877AFC-83FD-8822-3414-6E556492C46C}"/>
              </a:ext>
            </a:extLst>
          </p:cNvPr>
          <p:cNvSpPr>
            <a:spLocks noGrp="1"/>
          </p:cNvSpPr>
          <p:nvPr>
            <p:ph type="title"/>
          </p:nvPr>
        </p:nvSpPr>
        <p:spPr>
          <a:xfrm>
            <a:off x="581890" y="455908"/>
            <a:ext cx="7721600" cy="998312"/>
          </a:xfrm>
          <a:noFill/>
          <a:ln>
            <a:noFill/>
          </a:ln>
        </p:spPr>
        <p:txBody>
          <a:bodyPr>
            <a:noAutofit/>
          </a:bodyPr>
          <a:lstStyle/>
          <a:p>
            <a:r>
              <a:rPr lang="sk-SK" sz="4000" b="1">
                <a:solidFill>
                  <a:srgbClr val="265787"/>
                </a:solidFill>
                <a:effectLst>
                  <a:outerShdw blurRad="38100" dist="38100" dir="2700000" algn="tl">
                    <a:srgbClr val="000000">
                      <a:alpha val="43137"/>
                    </a:srgbClr>
                  </a:outerShdw>
                </a:effectLst>
              </a:rPr>
              <a:t>História denného trhu na Slovensku</a:t>
            </a:r>
          </a:p>
        </p:txBody>
      </p:sp>
      <p:sp>
        <p:nvSpPr>
          <p:cNvPr id="5" name="Obdĺžnik: zaoblené rohy 4">
            <a:extLst>
              <a:ext uri="{FF2B5EF4-FFF2-40B4-BE49-F238E27FC236}">
                <a16:creationId xmlns:a16="http://schemas.microsoft.com/office/drawing/2014/main" id="{6D3973F7-0711-B914-9661-EE36C690E5EF}"/>
              </a:ext>
            </a:extLst>
          </p:cNvPr>
          <p:cNvSpPr/>
          <p:nvPr/>
        </p:nvSpPr>
        <p:spPr>
          <a:xfrm>
            <a:off x="438727" y="2151426"/>
            <a:ext cx="2262909" cy="1169186"/>
          </a:xfrm>
          <a:prstGeom prst="roundRect">
            <a:avLst/>
          </a:prstGeom>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Single CZ-SK </a:t>
            </a:r>
            <a:r>
              <a:rPr lang="sk-SK" sz="2000" b="1" err="1">
                <a:solidFill>
                  <a:schemeClr val="bg1"/>
                </a:solidFill>
                <a:latin typeface="Calibri" panose="020F0502020204030204" pitchFamily="34" charset="0"/>
                <a:cs typeface="Calibri" panose="020F0502020204030204" pitchFamily="34" charset="0"/>
              </a:rPr>
              <a:t>market</a:t>
            </a:r>
            <a:endParaRPr lang="sk-SK" sz="2000" b="1">
              <a:solidFill>
                <a:schemeClr val="bg1"/>
              </a:solidFill>
              <a:latin typeface="Calibri" panose="020F0502020204030204" pitchFamily="34" charset="0"/>
              <a:cs typeface="Calibri" panose="020F0502020204030204" pitchFamily="34" charset="0"/>
            </a:endParaRPr>
          </a:p>
        </p:txBody>
      </p:sp>
      <p:cxnSp>
        <p:nvCxnSpPr>
          <p:cNvPr id="11" name="Rovná spojovacia šípka 10">
            <a:extLst>
              <a:ext uri="{FF2B5EF4-FFF2-40B4-BE49-F238E27FC236}">
                <a16:creationId xmlns:a16="http://schemas.microsoft.com/office/drawing/2014/main" id="{202760DD-8705-1506-C1E5-CCB784724A5C}"/>
              </a:ext>
            </a:extLst>
          </p:cNvPr>
          <p:cNvCxnSpPr>
            <a:cxnSpLocks/>
          </p:cNvCxnSpPr>
          <p:nvPr/>
        </p:nvCxnSpPr>
        <p:spPr>
          <a:xfrm>
            <a:off x="581890" y="4017818"/>
            <a:ext cx="10704945" cy="0"/>
          </a:xfrm>
          <a:prstGeom prst="straightConnector1">
            <a:avLst/>
          </a:prstGeom>
          <a:ln w="47625">
            <a:tailEnd type="stealth" w="lg" len="lg"/>
          </a:ln>
        </p:spPr>
        <p:style>
          <a:lnRef idx="1">
            <a:schemeClr val="accent1"/>
          </a:lnRef>
          <a:fillRef idx="0">
            <a:schemeClr val="accent1"/>
          </a:fillRef>
          <a:effectRef idx="0">
            <a:schemeClr val="accent1"/>
          </a:effectRef>
          <a:fontRef idx="minor">
            <a:schemeClr val="tx1"/>
          </a:fontRef>
        </p:style>
      </p:cxnSp>
      <p:sp>
        <p:nvSpPr>
          <p:cNvPr id="13" name="Obdĺžnik: zaoblené rohy 12">
            <a:extLst>
              <a:ext uri="{FF2B5EF4-FFF2-40B4-BE49-F238E27FC236}">
                <a16:creationId xmlns:a16="http://schemas.microsoft.com/office/drawing/2014/main" id="{6EBA0DBA-62DF-3E89-0F82-25933A627F64}"/>
              </a:ext>
            </a:extLst>
          </p:cNvPr>
          <p:cNvSpPr/>
          <p:nvPr/>
        </p:nvSpPr>
        <p:spPr>
          <a:xfrm>
            <a:off x="2558472" y="4920006"/>
            <a:ext cx="2262909" cy="1169186"/>
          </a:xfrm>
          <a:prstGeom prst="roundRect">
            <a:avLst/>
          </a:prstGeom>
          <a:solidFill>
            <a:srgbClr val="0A214F"/>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3M MC</a:t>
            </a:r>
          </a:p>
          <a:p>
            <a:pPr algn="ctr"/>
            <a:r>
              <a:rPr lang="sk-SK" sz="2000" b="1">
                <a:solidFill>
                  <a:schemeClr val="bg1"/>
                </a:solidFill>
                <a:latin typeface="Calibri" panose="020F0502020204030204" pitchFamily="34" charset="0"/>
                <a:cs typeface="Calibri" panose="020F0502020204030204" pitchFamily="34" charset="0"/>
              </a:rPr>
              <a:t>CZ-SK-HU</a:t>
            </a:r>
          </a:p>
        </p:txBody>
      </p:sp>
      <p:sp>
        <p:nvSpPr>
          <p:cNvPr id="14" name="Obdĺžnik: zaoblené rohy 13">
            <a:extLst>
              <a:ext uri="{FF2B5EF4-FFF2-40B4-BE49-F238E27FC236}">
                <a16:creationId xmlns:a16="http://schemas.microsoft.com/office/drawing/2014/main" id="{77EBDD63-20BF-9C94-E927-ED5EA19A2052}"/>
              </a:ext>
            </a:extLst>
          </p:cNvPr>
          <p:cNvSpPr/>
          <p:nvPr/>
        </p:nvSpPr>
        <p:spPr>
          <a:xfrm>
            <a:off x="997528" y="3822283"/>
            <a:ext cx="1145308" cy="412311"/>
          </a:xfrm>
          <a:prstGeom prst="roundRect">
            <a:avLst/>
          </a:prstGeom>
          <a:solidFill>
            <a:srgbClr val="265787"/>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2009</a:t>
            </a:r>
          </a:p>
        </p:txBody>
      </p:sp>
      <p:cxnSp>
        <p:nvCxnSpPr>
          <p:cNvPr id="16" name="Rovná spojnica 15">
            <a:extLst>
              <a:ext uri="{FF2B5EF4-FFF2-40B4-BE49-F238E27FC236}">
                <a16:creationId xmlns:a16="http://schemas.microsoft.com/office/drawing/2014/main" id="{AC86BE39-CC20-BA15-D2AE-8BA0F9EB23DC}"/>
              </a:ext>
            </a:extLst>
          </p:cNvPr>
          <p:cNvCxnSpPr>
            <a:cxnSpLocks/>
            <a:stCxn id="14" idx="0"/>
            <a:endCxn id="5" idx="2"/>
          </p:cNvCxnSpPr>
          <p:nvPr/>
        </p:nvCxnSpPr>
        <p:spPr>
          <a:xfrm flipV="1">
            <a:off x="1570182" y="3320612"/>
            <a:ext cx="0" cy="501671"/>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0" name="Obdĺžnik: zaoblené rohy 19">
            <a:extLst>
              <a:ext uri="{FF2B5EF4-FFF2-40B4-BE49-F238E27FC236}">
                <a16:creationId xmlns:a16="http://schemas.microsoft.com/office/drawing/2014/main" id="{B79FE4A3-E1A2-4245-16A7-DB34099443F8}"/>
              </a:ext>
            </a:extLst>
          </p:cNvPr>
          <p:cNvSpPr/>
          <p:nvPr/>
        </p:nvSpPr>
        <p:spPr>
          <a:xfrm>
            <a:off x="3117273" y="3811661"/>
            <a:ext cx="1145308" cy="412311"/>
          </a:xfrm>
          <a:prstGeom prst="roundRect">
            <a:avLst/>
          </a:prstGeom>
          <a:solidFill>
            <a:srgbClr val="265787"/>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2012</a:t>
            </a:r>
          </a:p>
        </p:txBody>
      </p:sp>
      <p:sp>
        <p:nvSpPr>
          <p:cNvPr id="21" name="Obdĺžnik: zaoblené rohy 20">
            <a:extLst>
              <a:ext uri="{FF2B5EF4-FFF2-40B4-BE49-F238E27FC236}">
                <a16:creationId xmlns:a16="http://schemas.microsoft.com/office/drawing/2014/main" id="{200E9DD4-D19F-BCBC-043C-0CC33C55D1BA}"/>
              </a:ext>
            </a:extLst>
          </p:cNvPr>
          <p:cNvSpPr/>
          <p:nvPr/>
        </p:nvSpPr>
        <p:spPr>
          <a:xfrm>
            <a:off x="9476510" y="3822283"/>
            <a:ext cx="1145308" cy="412311"/>
          </a:xfrm>
          <a:prstGeom prst="roundRect">
            <a:avLst/>
          </a:prstGeom>
          <a:solidFill>
            <a:srgbClr val="265787"/>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2022</a:t>
            </a:r>
          </a:p>
        </p:txBody>
      </p:sp>
      <p:sp>
        <p:nvSpPr>
          <p:cNvPr id="22" name="Obdĺžnik: zaoblené rohy 21">
            <a:extLst>
              <a:ext uri="{FF2B5EF4-FFF2-40B4-BE49-F238E27FC236}">
                <a16:creationId xmlns:a16="http://schemas.microsoft.com/office/drawing/2014/main" id="{77B959C9-3B93-BC93-B837-51F2594A0D31}"/>
              </a:ext>
            </a:extLst>
          </p:cNvPr>
          <p:cNvSpPr/>
          <p:nvPr/>
        </p:nvSpPr>
        <p:spPr>
          <a:xfrm>
            <a:off x="7356762" y="3811659"/>
            <a:ext cx="1145308" cy="412311"/>
          </a:xfrm>
          <a:prstGeom prst="roundRect">
            <a:avLst/>
          </a:prstGeom>
          <a:solidFill>
            <a:srgbClr val="265787"/>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2021</a:t>
            </a:r>
          </a:p>
        </p:txBody>
      </p:sp>
      <p:sp>
        <p:nvSpPr>
          <p:cNvPr id="23" name="Obdĺžnik: zaoblené rohy 22">
            <a:extLst>
              <a:ext uri="{FF2B5EF4-FFF2-40B4-BE49-F238E27FC236}">
                <a16:creationId xmlns:a16="http://schemas.microsoft.com/office/drawing/2014/main" id="{61492873-A385-6DB1-9C47-6C52DC12FFE3}"/>
              </a:ext>
            </a:extLst>
          </p:cNvPr>
          <p:cNvSpPr/>
          <p:nvPr/>
        </p:nvSpPr>
        <p:spPr>
          <a:xfrm>
            <a:off x="5237018" y="3811660"/>
            <a:ext cx="1145308" cy="412311"/>
          </a:xfrm>
          <a:prstGeom prst="roundRect">
            <a:avLst/>
          </a:prstGeom>
          <a:solidFill>
            <a:srgbClr val="265787"/>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2014</a:t>
            </a:r>
          </a:p>
        </p:txBody>
      </p:sp>
      <p:cxnSp>
        <p:nvCxnSpPr>
          <p:cNvPr id="24" name="Rovná spojnica 23">
            <a:extLst>
              <a:ext uri="{FF2B5EF4-FFF2-40B4-BE49-F238E27FC236}">
                <a16:creationId xmlns:a16="http://schemas.microsoft.com/office/drawing/2014/main" id="{4BC72557-1AEB-ED35-14B0-EC09CF4A6910}"/>
              </a:ext>
            </a:extLst>
          </p:cNvPr>
          <p:cNvCxnSpPr>
            <a:cxnSpLocks/>
            <a:stCxn id="13" idx="0"/>
            <a:endCxn id="20" idx="2"/>
          </p:cNvCxnSpPr>
          <p:nvPr/>
        </p:nvCxnSpPr>
        <p:spPr>
          <a:xfrm flipV="1">
            <a:off x="3689927" y="4223972"/>
            <a:ext cx="0" cy="69603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7" name="Obdĺžnik: zaoblené rohy 26">
            <a:extLst>
              <a:ext uri="{FF2B5EF4-FFF2-40B4-BE49-F238E27FC236}">
                <a16:creationId xmlns:a16="http://schemas.microsoft.com/office/drawing/2014/main" id="{6244C674-054C-5A27-6F4E-F76928335D78}"/>
              </a:ext>
            </a:extLst>
          </p:cNvPr>
          <p:cNvSpPr/>
          <p:nvPr/>
        </p:nvSpPr>
        <p:spPr>
          <a:xfrm>
            <a:off x="4678217" y="2151426"/>
            <a:ext cx="2262909" cy="1169186"/>
          </a:xfrm>
          <a:prstGeom prst="roundRect">
            <a:avLst/>
          </a:prstGeom>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4M MC</a:t>
            </a:r>
          </a:p>
          <a:p>
            <a:pPr algn="ctr"/>
            <a:r>
              <a:rPr lang="sk-SK" sz="2000" b="1">
                <a:solidFill>
                  <a:schemeClr val="bg1"/>
                </a:solidFill>
                <a:latin typeface="Calibri" panose="020F0502020204030204" pitchFamily="34" charset="0"/>
                <a:cs typeface="Calibri" panose="020F0502020204030204" pitchFamily="34" charset="0"/>
              </a:rPr>
              <a:t>CZ-SK-HU-RO</a:t>
            </a:r>
          </a:p>
        </p:txBody>
      </p:sp>
      <p:cxnSp>
        <p:nvCxnSpPr>
          <p:cNvPr id="28" name="Rovná spojnica 27">
            <a:extLst>
              <a:ext uri="{FF2B5EF4-FFF2-40B4-BE49-F238E27FC236}">
                <a16:creationId xmlns:a16="http://schemas.microsoft.com/office/drawing/2014/main" id="{15CC18C9-82E3-874C-AA5E-C3FD2BB54198}"/>
              </a:ext>
            </a:extLst>
          </p:cNvPr>
          <p:cNvCxnSpPr>
            <a:cxnSpLocks/>
            <a:stCxn id="23" idx="0"/>
            <a:endCxn id="27" idx="2"/>
          </p:cNvCxnSpPr>
          <p:nvPr/>
        </p:nvCxnSpPr>
        <p:spPr>
          <a:xfrm flipV="1">
            <a:off x="5809672" y="3320612"/>
            <a:ext cx="0" cy="49104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1" name="Rovná spojnica 30">
            <a:extLst>
              <a:ext uri="{FF2B5EF4-FFF2-40B4-BE49-F238E27FC236}">
                <a16:creationId xmlns:a16="http://schemas.microsoft.com/office/drawing/2014/main" id="{35F298C1-3E40-5FBC-B205-B33A0C3FAD66}"/>
              </a:ext>
            </a:extLst>
          </p:cNvPr>
          <p:cNvCxnSpPr>
            <a:cxnSpLocks/>
            <a:stCxn id="32" idx="0"/>
            <a:endCxn id="22" idx="2"/>
          </p:cNvCxnSpPr>
          <p:nvPr/>
        </p:nvCxnSpPr>
        <p:spPr>
          <a:xfrm flipH="1" flipV="1">
            <a:off x="7929416" y="4223970"/>
            <a:ext cx="7793" cy="72642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2" name="Obdĺžnik: zaoblené rohy 31">
            <a:extLst>
              <a:ext uri="{FF2B5EF4-FFF2-40B4-BE49-F238E27FC236}">
                <a16:creationId xmlns:a16="http://schemas.microsoft.com/office/drawing/2014/main" id="{2592A47E-F8E4-782D-EF0D-FC3791B48891}"/>
              </a:ext>
            </a:extLst>
          </p:cNvPr>
          <p:cNvSpPr/>
          <p:nvPr/>
        </p:nvSpPr>
        <p:spPr>
          <a:xfrm>
            <a:off x="6805754" y="4950396"/>
            <a:ext cx="2262909" cy="1169186"/>
          </a:xfrm>
          <a:prstGeom prst="roundRect">
            <a:avLst/>
          </a:prstGeom>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a:solidFill>
                  <a:schemeClr val="bg1"/>
                </a:solidFill>
                <a:latin typeface="Calibri" panose="020F0502020204030204" pitchFamily="34" charset="0"/>
                <a:cs typeface="Calibri" panose="020F0502020204030204" pitchFamily="34" charset="0"/>
              </a:rPr>
              <a:t>4M MC + MRC</a:t>
            </a:r>
          </a:p>
          <a:p>
            <a:pPr algn="ctr"/>
            <a:r>
              <a:rPr lang="sk-SK" sz="2000" b="1">
                <a:solidFill>
                  <a:schemeClr val="bg1"/>
                </a:solidFill>
                <a:latin typeface="Calibri" panose="020F0502020204030204" pitchFamily="34" charset="0"/>
                <a:cs typeface="Calibri" panose="020F0502020204030204" pitchFamily="34" charset="0"/>
              </a:rPr>
              <a:t>Interim Coupling</a:t>
            </a:r>
          </a:p>
        </p:txBody>
      </p:sp>
      <p:sp>
        <p:nvSpPr>
          <p:cNvPr id="36" name="Obdĺžnik: zaoblené rohy 35">
            <a:extLst>
              <a:ext uri="{FF2B5EF4-FFF2-40B4-BE49-F238E27FC236}">
                <a16:creationId xmlns:a16="http://schemas.microsoft.com/office/drawing/2014/main" id="{241B10B6-2060-F6D6-57E6-75D1F882289A}"/>
              </a:ext>
            </a:extLst>
          </p:cNvPr>
          <p:cNvSpPr/>
          <p:nvPr/>
        </p:nvSpPr>
        <p:spPr>
          <a:xfrm>
            <a:off x="8913087" y="2152598"/>
            <a:ext cx="2262909" cy="1169186"/>
          </a:xfrm>
          <a:prstGeom prst="roundRect">
            <a:avLst/>
          </a:prstGeom>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err="1">
                <a:solidFill>
                  <a:schemeClr val="bg1"/>
                </a:solidFill>
                <a:latin typeface="Calibri" panose="020F0502020204030204" pitchFamily="34" charset="0"/>
                <a:cs typeface="Calibri" panose="020F0502020204030204" pitchFamily="34" charset="0"/>
              </a:rPr>
              <a:t>Core</a:t>
            </a:r>
            <a:r>
              <a:rPr lang="sk-SK" sz="2000" b="1">
                <a:solidFill>
                  <a:schemeClr val="bg1"/>
                </a:solidFill>
                <a:latin typeface="Calibri" panose="020F0502020204030204" pitchFamily="34" charset="0"/>
                <a:cs typeface="Calibri" panose="020F0502020204030204" pitchFamily="34" charset="0"/>
              </a:rPr>
              <a:t> </a:t>
            </a:r>
            <a:r>
              <a:rPr lang="sk-SK" sz="2000" b="1" err="1">
                <a:solidFill>
                  <a:schemeClr val="bg1"/>
                </a:solidFill>
                <a:latin typeface="Calibri" panose="020F0502020204030204" pitchFamily="34" charset="0"/>
                <a:cs typeface="Calibri" panose="020F0502020204030204" pitchFamily="34" charset="0"/>
              </a:rPr>
              <a:t>Flow-Based</a:t>
            </a:r>
            <a:r>
              <a:rPr lang="sk-SK" sz="2000" b="1">
                <a:solidFill>
                  <a:schemeClr val="bg1"/>
                </a:solidFill>
                <a:latin typeface="Calibri" panose="020F0502020204030204" pitchFamily="34" charset="0"/>
                <a:cs typeface="Calibri" panose="020F0502020204030204" pitchFamily="34" charset="0"/>
              </a:rPr>
              <a:t> </a:t>
            </a:r>
            <a:r>
              <a:rPr lang="sk-SK" sz="2000" b="1" err="1">
                <a:solidFill>
                  <a:schemeClr val="bg1"/>
                </a:solidFill>
                <a:latin typeface="Calibri" panose="020F0502020204030204" pitchFamily="34" charset="0"/>
                <a:cs typeface="Calibri" panose="020F0502020204030204" pitchFamily="34" charset="0"/>
              </a:rPr>
              <a:t>Market</a:t>
            </a:r>
            <a:r>
              <a:rPr lang="sk-SK" sz="2000" b="1">
                <a:solidFill>
                  <a:schemeClr val="bg1"/>
                </a:solidFill>
                <a:latin typeface="Calibri" panose="020F0502020204030204" pitchFamily="34" charset="0"/>
                <a:cs typeface="Calibri" panose="020F0502020204030204" pitchFamily="34" charset="0"/>
              </a:rPr>
              <a:t> Coupling</a:t>
            </a:r>
          </a:p>
        </p:txBody>
      </p:sp>
      <p:cxnSp>
        <p:nvCxnSpPr>
          <p:cNvPr id="37" name="Rovná spojnica 36">
            <a:extLst>
              <a:ext uri="{FF2B5EF4-FFF2-40B4-BE49-F238E27FC236}">
                <a16:creationId xmlns:a16="http://schemas.microsoft.com/office/drawing/2014/main" id="{D3F03AE6-A0B7-5267-3A32-F740990AA642}"/>
              </a:ext>
            </a:extLst>
          </p:cNvPr>
          <p:cNvCxnSpPr>
            <a:cxnSpLocks/>
            <a:stCxn id="21" idx="0"/>
            <a:endCxn id="36" idx="2"/>
          </p:cNvCxnSpPr>
          <p:nvPr/>
        </p:nvCxnSpPr>
        <p:spPr>
          <a:xfrm flipH="1" flipV="1">
            <a:off x="10044542" y="3321784"/>
            <a:ext cx="4622" cy="50049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106116"/>
      </p:ext>
    </p:extLst>
  </p:cSld>
  <p:clrMapOvr>
    <a:masterClrMapping/>
  </p:clrMapOvr>
</p:sld>
</file>

<file path=ppt/theme/theme1.xml><?xml version="1.0" encoding="utf-8"?>
<a:theme xmlns:a="http://schemas.openxmlformats.org/drawingml/2006/main" name="Motív Office 2013 – 2022">
  <a:themeElements>
    <a:clrScheme name="Motív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ív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Motív Office 2013 – 2022">
  <a:themeElements>
    <a:clrScheme name="Motív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ív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F4F24573B2F92428E1329188B696469" ma:contentTypeVersion="17" ma:contentTypeDescription="Umožňuje vytvoriť nový dokument." ma:contentTypeScope="" ma:versionID="21575282e93663106dcc05e50e52847f">
  <xsd:schema xmlns:xsd="http://www.w3.org/2001/XMLSchema" xmlns:xs="http://www.w3.org/2001/XMLSchema" xmlns:p="http://schemas.microsoft.com/office/2006/metadata/properties" xmlns:ns2="1e8a044d-0d0f-46bc-a783-b9c75ba52cb4" xmlns:ns3="a3bfefd0-75d9-4dc1-a191-21be61d4627a" targetNamespace="http://schemas.microsoft.com/office/2006/metadata/properties" ma:root="true" ma:fieldsID="8d4934573bbde9767f96eca83237e3b8" ns2:_="" ns3:_="">
    <xsd:import namespace="1e8a044d-0d0f-46bc-a783-b9c75ba52cb4"/>
    <xsd:import namespace="a3bfefd0-75d9-4dc1-a191-21be61d462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8a044d-0d0f-46bc-a783-b9c75ba52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Značky obrázka" ma:readOnly="false" ma:fieldId="{5cf76f15-5ced-4ddc-b409-7134ff3c332f}" ma:taxonomyMulti="true" ma:sspId="dad31823-aab5-4067-b900-fef8c0eef0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bfefd0-75d9-4dc1-a191-21be61d4627a" elementFormDefault="qualified">
    <xsd:import namespace="http://schemas.microsoft.com/office/2006/documentManagement/types"/>
    <xsd:import namespace="http://schemas.microsoft.com/office/infopath/2007/PartnerControls"/>
    <xsd:element name="SharedWithUsers" ma:index="14"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Zdieľané s podrobnosťami" ma:internalName="SharedWithDetails" ma:readOnly="true">
      <xsd:simpleType>
        <xsd:restriction base="dms:Note">
          <xsd:maxLength value="255"/>
        </xsd:restriction>
      </xsd:simpleType>
    </xsd:element>
    <xsd:element name="TaxCatchAll" ma:index="21" nillable="true" ma:displayName="Taxonomy Catch All Column" ma:hidden="true" ma:list="{35592411-3279-4d84-a77d-e0ff04ece30a}" ma:internalName="TaxCatchAll" ma:showField="CatchAllData" ma:web="a3bfefd0-75d9-4dc1-a191-21be61d462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8a044d-0d0f-46bc-a783-b9c75ba52cb4">
      <Terms xmlns="http://schemas.microsoft.com/office/infopath/2007/PartnerControls"/>
    </lcf76f155ced4ddcb4097134ff3c332f>
    <TaxCatchAll xmlns="a3bfefd0-75d9-4dc1-a191-21be61d4627a" xsi:nil="true"/>
    <SharedWithUsers xmlns="a3bfefd0-75d9-4dc1-a191-21be61d4627a">
      <UserInfo>
        <DisplayName>Záhumenská Dominika Bc.</DisplayName>
        <AccountId>93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DABE33-236C-4617-B61E-8E93117D9D0E}">
  <ds:schemaRefs>
    <ds:schemaRef ds:uri="1e8a044d-0d0f-46bc-a783-b9c75ba52cb4"/>
    <ds:schemaRef ds:uri="a3bfefd0-75d9-4dc1-a191-21be61d462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64F199-A2EE-4ADE-B218-87BE968B5DD3}">
  <ds:schemaRefs>
    <ds:schemaRef ds:uri="a3bfefd0-75d9-4dc1-a191-21be61d4627a"/>
    <ds:schemaRef ds:uri="http://schemas.microsoft.com/office/2006/documentManagement/types"/>
    <ds:schemaRef ds:uri="http://www.w3.org/XML/1998/namespace"/>
    <ds:schemaRef ds:uri="http://purl.org/dc/terms/"/>
    <ds:schemaRef ds:uri="1e8a044d-0d0f-46bc-a783-b9c75ba52cb4"/>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BDB58A1-1CAF-45BA-B1D5-DC3EA048B5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20622</TotalTime>
  <Words>7010</Words>
  <Application>Microsoft Office PowerPoint</Application>
  <PresentationFormat>Širokouhlá</PresentationFormat>
  <Paragraphs>838</Paragraphs>
  <Slides>74</Slides>
  <Notes>42</Notes>
  <HiddenSlides>0</HiddenSlides>
  <MMClips>0</MMClips>
  <ScaleCrop>false</ScaleCrop>
  <HeadingPairs>
    <vt:vector size="6" baseType="variant">
      <vt:variant>
        <vt:lpstr>Použité písma</vt:lpstr>
      </vt:variant>
      <vt:variant>
        <vt:i4>9</vt:i4>
      </vt:variant>
      <vt:variant>
        <vt:lpstr>Motív</vt:lpstr>
      </vt:variant>
      <vt:variant>
        <vt:i4>2</vt:i4>
      </vt:variant>
      <vt:variant>
        <vt:lpstr>Nadpisy snímok</vt:lpstr>
      </vt:variant>
      <vt:variant>
        <vt:i4>74</vt:i4>
      </vt:variant>
    </vt:vector>
  </HeadingPairs>
  <TitlesOfParts>
    <vt:vector size="85" baseType="lpstr">
      <vt:lpstr>Aptos Narrow</vt:lpstr>
      <vt:lpstr>Arial</vt:lpstr>
      <vt:lpstr>Calibri</vt:lpstr>
      <vt:lpstr>Calibri Light</vt:lpstr>
      <vt:lpstr>Cambria Math</vt:lpstr>
      <vt:lpstr>Open Sans</vt:lpstr>
      <vt:lpstr>Symbol</vt:lpstr>
      <vt:lpstr>Times New Roman</vt:lpstr>
      <vt:lpstr>Wingdings</vt:lpstr>
      <vt:lpstr>Motív Office 2013 – 2022</vt:lpstr>
      <vt:lpstr>1_Motív Office 2013 – 2022</vt:lpstr>
      <vt:lpstr>Úloha a postavenie OKTE</vt:lpstr>
      <vt:lpstr>OBSAH PREZENTÁCIE</vt:lpstr>
      <vt:lpstr>1. O spoločnosti</vt:lpstr>
      <vt:lpstr>Prezentácia programu PowerPoint</vt:lpstr>
      <vt:lpstr>Hlavné obchodné činnosti</vt:lpstr>
      <vt:lpstr>Schéma obchodných činností</vt:lpstr>
      <vt:lpstr>2. Krátkodobý trh</vt:lpstr>
      <vt:lpstr>Denný trh</vt:lpstr>
      <vt:lpstr>História denného trhu na Slovensku</vt:lpstr>
      <vt:lpstr>SDAC - jednotné prepojenie denných trhov</vt:lpstr>
      <vt:lpstr>Harmonizácia trhov</vt:lpstr>
      <vt:lpstr>Typy objednávok </vt:lpstr>
      <vt:lpstr>Vnútrodenný trh</vt:lpstr>
      <vt:lpstr>Prezentácia programu PowerPoint</vt:lpstr>
      <vt:lpstr>Základné parametre VDT</vt:lpstr>
      <vt:lpstr>Typy objednávok</vt:lpstr>
      <vt:lpstr>Párovanie objednávok na VDT​</vt:lpstr>
      <vt:lpstr>Vnútrodenný aukčný trh (IDA)</vt:lpstr>
      <vt:lpstr>3. Zúčtovanie odchýlok</vt:lpstr>
      <vt:lpstr>Registrácia denných diagramov</vt:lpstr>
      <vt:lpstr>Vyhodnotenie odchýlok po 1.7.2023</vt:lpstr>
      <vt:lpstr>Znamienko odchýlky podľa EB GL</vt:lpstr>
      <vt:lpstr>Vzorec pre výpočet odchýlok</vt:lpstr>
      <vt:lpstr>Stanovenie zúčtovacej ceny odchýlky  v zúčtovacej perióde</vt:lpstr>
      <vt:lpstr>Platba za odchýlku podľa EB GL</vt:lpstr>
      <vt:lpstr>Cena za podiel na nákladoch na regulačnú elektrinu</vt:lpstr>
      <vt:lpstr>Platba za podiel na nákladoch na regulačnú elektrinu</vt:lpstr>
      <vt:lpstr>Zúčtovanie rozdielov</vt:lpstr>
      <vt:lpstr>Znamienko pri zúčtovaní rozdielov</vt:lpstr>
      <vt:lpstr>Zúčtovanie regulačnej elektriny</vt:lpstr>
      <vt:lpstr>4. Správa a zber dát</vt:lpstr>
      <vt:lpstr>Činnosť správa a zber dát</vt:lpstr>
      <vt:lpstr>Merania </vt:lpstr>
      <vt:lpstr>Základná bilancia sústavy </vt:lpstr>
      <vt:lpstr>Základná bilancia výrobne</vt:lpstr>
      <vt:lpstr>Výrobne</vt:lpstr>
      <vt:lpstr>Kontrolné súčty</vt:lpstr>
      <vt:lpstr>Zmena dodávateľa vs. zmena BS</vt:lpstr>
      <vt:lpstr>Použitie údajov</vt:lpstr>
      <vt:lpstr>IMS</vt:lpstr>
      <vt:lpstr>IMS (2)</vt:lpstr>
      <vt:lpstr>Evidencia odberateľov</vt:lpstr>
      <vt:lpstr>5. Centrálna fakturácia </vt:lpstr>
      <vt:lpstr>Prezentácia programu PowerPoint</vt:lpstr>
      <vt:lpstr>Schéma generovania podkladov a zostáv v rámci centrálnej fakturácie</vt:lpstr>
      <vt:lpstr>Výpočet koncovej spotreby</vt:lpstr>
      <vt:lpstr>Pásmová TPS a TSS</vt:lpstr>
      <vt:lpstr>6. REMIT</vt:lpstr>
      <vt:lpstr>REMIT 2.0</vt:lpstr>
      <vt:lpstr>Oznamovanie transakcií účastníkov trhu</vt:lpstr>
      <vt:lpstr>Rola OKTE, a.s. v súvislosti s REMIT</vt:lpstr>
      <vt:lpstr>7. Obnoviteľné zdroje energie</vt:lpstr>
      <vt:lpstr>Prezentácia programu PowerPoint</vt:lpstr>
      <vt:lpstr>Zmluvy</vt:lpstr>
      <vt:lpstr>Výpočet množstva elektriny na doplatok</vt:lpstr>
      <vt:lpstr>Určenie výšky doplatku v €/MWh</vt:lpstr>
      <vt:lpstr>Podpora doplatkom v €</vt:lpstr>
      <vt:lpstr>Podpora elektriny výkupom elektriny</vt:lpstr>
      <vt:lpstr>8. Záruky pôvodu</vt:lpstr>
      <vt:lpstr>IS ZPE</vt:lpstr>
      <vt:lpstr>IS ZPE </vt:lpstr>
      <vt:lpstr>Non-AIB záruky</vt:lpstr>
      <vt:lpstr>9. Agregácia flexibility</vt:lpstr>
      <vt:lpstr>Baseline – východiskový diagram</vt:lpstr>
      <vt:lpstr>Agregačný blok</vt:lpstr>
      <vt:lpstr>Zadávanie údajov agregátorom</vt:lpstr>
      <vt:lpstr>Vyhodnotenie aktivovanej agregovanej flexibility</vt:lpstr>
      <vt:lpstr>10. Zdieľanie elektriny</vt:lpstr>
      <vt:lpstr>Podmienky zdieľania</vt:lpstr>
      <vt:lpstr>11. Akumulácia – uskladňovanie elektriny</vt:lpstr>
      <vt:lpstr>TPS a TSS pri uskladňovaní elektriny</vt:lpstr>
      <vt:lpstr>Zadávanie nameraných údajov</vt:lpstr>
      <vt:lpstr>Výpočet množstva oslobodeného od  TSS a TPS</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jan</dc:creator>
  <cp:lastModifiedBy>Čulen Peter</cp:lastModifiedBy>
  <cp:revision>3</cp:revision>
  <dcterms:created xsi:type="dcterms:W3CDTF">2017-10-10T14:18:31Z</dcterms:created>
  <dcterms:modified xsi:type="dcterms:W3CDTF">2025-05-26T15:17:04Z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0x010100CF4F24573B2F92428E1329188B696469</vt:lpwstr>
  </property>
  <property fmtid="{D5CDD505-2E9C-101B-9397-08002B2CF9AE}" pid="3" name="MediaServiceImageTags">
    <vt:lpwstr/>
  </property>
  <property fmtid="{D5CDD505-2E9C-101B-9397-08002B2CF9AE}" pid="4" name="MSIP_Label_dfc6fefc-9bd0-4672-877d-ab31f63a0a69_SiteId">
    <vt:lpwstr>6aeb20b8-dd96-48ea-8f62-7b093359d6e8</vt:lpwstr>
  </property>
  <property fmtid="{D5CDD505-2E9C-101B-9397-08002B2CF9AE}" pid="5" name="MSIP_Label_dfc6fefc-9bd0-4672-877d-ab31f63a0a69_Method">
    <vt:lpwstr>Standard</vt:lpwstr>
  </property>
  <property fmtid="{D5CDD505-2E9C-101B-9397-08002B2CF9AE}" pid="6" name="MSIP_Label_dfc6fefc-9bd0-4672-877d-ab31f63a0a69_ContentBits">
    <vt:lpwstr>0</vt:lpwstr>
  </property>
  <property fmtid="{D5CDD505-2E9C-101B-9397-08002B2CF9AE}" pid="7" name="MSIP_Label_dfc6fefc-9bd0-4672-877d-ab31f63a0a69_ActionId">
    <vt:lpwstr>51b2269a-9535-402f-9101-bb09e3e179c1</vt:lpwstr>
  </property>
  <property fmtid="{D5CDD505-2E9C-101B-9397-08002B2CF9AE}" pid="8" name="MSIP_Label_dfc6fefc-9bd0-4672-877d-ab31f63a0a69_Enabled">
    <vt:lpwstr>true</vt:lpwstr>
  </property>
  <property fmtid="{D5CDD505-2E9C-101B-9397-08002B2CF9AE}" pid="9" name="MSIP_Label_dfc6fefc-9bd0-4672-877d-ab31f63a0a69_SetDate">
    <vt:lpwstr>2024-04-03T11:55:43Z</vt:lpwstr>
  </property>
  <property fmtid="{D5CDD505-2E9C-101B-9397-08002B2CF9AE}" pid="10" name="MSIP_Label_dfc6fefc-9bd0-4672-877d-ab31f63a0a69_Name">
    <vt:lpwstr>Verejné</vt:lpwstr>
  </property>
</Properties>
</file>