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1" r:id="rId24"/>
    <p:sldId id="296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7" r:id="rId34"/>
    <p:sldId id="298" r:id="rId35"/>
    <p:sldId id="292" r:id="rId36"/>
    <p:sldId id="293" r:id="rId37"/>
    <p:sldId id="294" r:id="rId38"/>
    <p:sldId id="295" r:id="rId39"/>
  </p:sldIdLst>
  <p:sldSz cx="12192000" cy="6858000"/>
  <p:notesSz cx="6735763" cy="9866313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112B"/>
    <a:srgbClr val="1E4E9D"/>
    <a:srgbClr val="DEDED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 autoAdjust="0"/>
  </p:normalViewPr>
  <p:slideViewPr>
    <p:cSldViewPr snapToGrid="0">
      <p:cViewPr varScale="1">
        <p:scale>
          <a:sx n="85" d="100"/>
          <a:sy n="85" d="100"/>
        </p:scale>
        <p:origin x="451" y="53"/>
      </p:cViewPr>
      <p:guideLst>
        <p:guide orient="horz" pos="218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3534" y="90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C0D47C-3EB7-4589-9DB6-4FA0183A4A1C}" type="datetimeFigureOut">
              <a:rPr lang="sk-SK" smtClean="0"/>
              <a:t>27. 5. 2025</a:t>
            </a:fld>
            <a:endParaRPr lang="sk-SK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 dirty="0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EE6AD2-F177-4A8F-B5D0-E3487383EE25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75789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 dirty="0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45EB94-592E-4A4D-A410-2058A68A2734}" type="datetimeFigureOut">
              <a:rPr lang="sk-SK" smtClean="0"/>
              <a:t>27. 5. 2025</a:t>
            </a:fld>
            <a:endParaRPr lang="sk-SK" dirty="0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dirty="0"/>
              <a:t>Upraviť štýly predlohy textu</a:t>
            </a:r>
          </a:p>
          <a:p>
            <a:pPr lvl="1"/>
            <a:r>
              <a:rPr lang="sk-SK" dirty="0"/>
              <a:t>Druhá úroveň</a:t>
            </a:r>
          </a:p>
          <a:p>
            <a:pPr lvl="2"/>
            <a:r>
              <a:rPr lang="sk-SK" dirty="0"/>
              <a:t>Tretia úroveň</a:t>
            </a:r>
          </a:p>
          <a:p>
            <a:pPr lvl="3"/>
            <a:r>
              <a:rPr lang="sk-SK" dirty="0"/>
              <a:t>Štvrtá úroveň</a:t>
            </a:r>
          </a:p>
          <a:p>
            <a:pPr lvl="4"/>
            <a:r>
              <a:rPr lang="sk-SK" dirty="0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EAD2F-CABC-4574-B3D0-5BF13BD5923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34012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EAD2F-CABC-4574-B3D0-5BF13BD5923D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40847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dirty="0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dirty="0"/>
              <a:t>Kliknutím upravte štýl predlohy podnadpisov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2C69-6F15-4D7C-82DD-A94952D9C1B3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53254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2FA8C-CD56-4E12-912A-892AA3ADD0B3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65633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E18C-F93E-470E-B403-43B684BAAD53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05814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dirty="0"/>
              <a:t>Upraviť štýly predlohy textu</a:t>
            </a:r>
          </a:p>
          <a:p>
            <a:pPr lvl="1"/>
            <a:r>
              <a:rPr lang="sk-SK" dirty="0"/>
              <a:t>Druhá úroveň</a:t>
            </a:r>
          </a:p>
          <a:p>
            <a:pPr lvl="2"/>
            <a:r>
              <a:rPr lang="sk-SK" dirty="0"/>
              <a:t>Tretia úroveň</a:t>
            </a:r>
          </a:p>
          <a:p>
            <a:pPr lvl="3"/>
            <a:r>
              <a:rPr lang="sk-SK" dirty="0"/>
              <a:t>Štvrtá úroveň</a:t>
            </a:r>
          </a:p>
          <a:p>
            <a:pPr lvl="4"/>
            <a:r>
              <a:rPr lang="sk-SK" dirty="0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44397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1905-43FC-4138-AA11-B66251CACF39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23717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dirty="0"/>
              <a:t>Upraviť štýly predlohy textu</a:t>
            </a:r>
          </a:p>
          <a:p>
            <a:pPr lvl="1"/>
            <a:r>
              <a:rPr lang="sk-SK" dirty="0"/>
              <a:t>Druhá úroveň</a:t>
            </a:r>
          </a:p>
          <a:p>
            <a:pPr lvl="2"/>
            <a:r>
              <a:rPr lang="sk-SK" dirty="0"/>
              <a:t>Tretia úroveň</a:t>
            </a:r>
          </a:p>
          <a:p>
            <a:pPr lvl="3"/>
            <a:r>
              <a:rPr lang="sk-SK" dirty="0"/>
              <a:t>Štvrtá úroveň</a:t>
            </a:r>
          </a:p>
          <a:p>
            <a:pPr lvl="4"/>
            <a:r>
              <a:rPr lang="sk-SK" dirty="0"/>
              <a:t>Piata úroveň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2AFCE-839F-4B60-BB70-29393EC120D8}" type="datetime1">
              <a:rPr lang="sk-SK" smtClean="0"/>
              <a:t>27. 5. 2025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74683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4C8E-C048-42E3-9261-6E0DC4BB78C5}" type="datetime1">
              <a:rPr lang="sk-SK" smtClean="0"/>
              <a:t>27. 5. 2025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20279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13CB6-9C7E-40F4-8F45-D8EF9335CF95}" type="datetime1">
              <a:rPr lang="sk-SK" smtClean="0"/>
              <a:t>27. 5. 2025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190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62C7B-EC60-4AAF-8E80-3C7020F32D04}" type="datetime1">
              <a:rPr lang="sk-SK" smtClean="0"/>
              <a:t>27. 5. 2025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12139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08529-2C24-4848-82E3-E1C87321FF4B}" type="datetime1">
              <a:rPr lang="sk-SK" smtClean="0"/>
              <a:t>27. 5. 2025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9963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38C5-579F-47BC-A0C8-46497DA7F1CD}" type="datetime1">
              <a:rPr lang="sk-SK" smtClean="0"/>
              <a:t>27. 5. 2025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13413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/>
              <a:t>Upraviť štýly predlohy textu</a:t>
            </a:r>
          </a:p>
          <a:p>
            <a:pPr lvl="1"/>
            <a:r>
              <a:rPr lang="sk-SK" dirty="0"/>
              <a:t>Druhá úroveň</a:t>
            </a:r>
          </a:p>
          <a:p>
            <a:pPr lvl="2"/>
            <a:r>
              <a:rPr lang="sk-SK" dirty="0"/>
              <a:t>Tretia úroveň</a:t>
            </a:r>
          </a:p>
          <a:p>
            <a:pPr lvl="3"/>
            <a:r>
              <a:rPr lang="sk-SK" dirty="0"/>
              <a:t>Štvrtá úroveň</a:t>
            </a:r>
          </a:p>
          <a:p>
            <a:pPr lvl="4"/>
            <a:r>
              <a:rPr lang="sk-SK" dirty="0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12517-1756-46F2-B046-D8F3EBFF11A7}" type="datetime1">
              <a:rPr lang="sk-SK" smtClean="0"/>
              <a:t>27. 5. 2025</a:t>
            </a:fld>
            <a:endParaRPr lang="sk-SK" dirty="0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 dirty="0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197710" y="300810"/>
            <a:ext cx="502507" cy="2593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E6FC7-4C9A-4970-8102-F96326699D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99700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ov-lex.sk/" TargetMode="External"/><Relationship Id="rId2" Type="http://schemas.openxmlformats.org/officeDocument/2006/relationships/hyperlink" Target="http://www.ujd.gov.sk/legislat&#237;v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3932" y="544531"/>
            <a:ext cx="5743255" cy="3585680"/>
          </a:xfrm>
        </p:spPr>
        <p:txBody>
          <a:bodyPr anchor="ctr">
            <a:normAutofit/>
          </a:bodyPr>
          <a:lstStyle/>
          <a:p>
            <a:r>
              <a:rPr lang="sk-SK" sz="4400" b="1" dirty="0">
                <a:solidFill>
                  <a:srgbClr val="6D316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</a:rPr>
              <a:t>Atómový zákon, súvisiaca legislatíva a zákon o Národnom jadrovom fonde</a:t>
            </a:r>
            <a:endParaRPr lang="sk-SK" sz="6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393931" y="4859676"/>
            <a:ext cx="5743255" cy="1458930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defRPr/>
            </a:pPr>
            <a:r>
              <a:rPr lang="sk-SK" sz="2200" b="1" dirty="0">
                <a:solidFill>
                  <a:srgbClr val="E2780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JUDr. Martin Pospíšil</a:t>
            </a:r>
          </a:p>
          <a:p>
            <a:pPr lvl="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defRPr/>
            </a:pPr>
            <a:r>
              <a:rPr lang="sk-SK" sz="2200" b="1" dirty="0">
                <a:solidFill>
                  <a:srgbClr val="E27804"/>
                </a:solidFill>
              </a:rPr>
              <a:t>riaditeľ legislatívno-právneho odboru ÚJD SR</a:t>
            </a:r>
          </a:p>
          <a:p>
            <a:pPr lvl="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defRPr/>
            </a:pPr>
            <a:r>
              <a:rPr lang="sk-SK" sz="2200" b="1" dirty="0">
                <a:solidFill>
                  <a:srgbClr val="E2780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Bratislava, 27. 05. 2025</a:t>
            </a:r>
            <a:endParaRPr lang="sk-SK" sz="2200" dirty="0">
              <a:latin typeface="Calibri Light (Nadpisy)"/>
            </a:endParaRPr>
          </a:p>
        </p:txBody>
      </p:sp>
    </p:spTree>
    <p:extLst>
      <p:ext uri="{BB962C8B-B14F-4D97-AF65-F5344CB8AC3E}">
        <p14:creationId xmlns:p14="http://schemas.microsoft.com/office/powerpoint/2010/main" val="1984657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87313" marR="0" lvl="2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27804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E. Rozbor zákona č. 541/2004 Z. z. (atómový zákon)</a:t>
            </a:r>
            <a:br>
              <a:rPr lang="sk-SK" sz="40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lang="sk-SK" sz="2700" b="1" kern="1200" dirty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P</a:t>
            </a:r>
            <a:r>
              <a:rPr kumimoji="0" lang="sk-SK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rincíp</a:t>
            </a:r>
            <a:r>
              <a:rPr kumimoji="0" lang="sk-SK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ALARA (ALARP), sústavné prehodnocovanie rizík a zohľadňovanie nových poznatkov</a:t>
            </a:r>
            <a:endParaRPr kumimoji="0" lang="sk-SK" sz="2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548083"/>
            <a:ext cx="10515600" cy="4351338"/>
          </a:xfrm>
        </p:spPr>
        <p:txBody>
          <a:bodyPr anchor="ctr" anchorCtr="0">
            <a:noAutofit/>
          </a:bodyPr>
          <a:lstStyle/>
          <a:p>
            <a:pPr marL="544513" lvl="2" indent="-457200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en-US" sz="3200" dirty="0">
                <a:solidFill>
                  <a:srgbClr val="FF0000"/>
                </a:solidFill>
              </a:rPr>
              <a:t>A</a:t>
            </a:r>
            <a:r>
              <a:rPr lang="en-US" sz="3200" dirty="0">
                <a:solidFill>
                  <a:srgbClr val="6D316A"/>
                </a:solidFill>
              </a:rPr>
              <a:t>s </a:t>
            </a:r>
            <a:r>
              <a:rPr lang="en-US" sz="3200" dirty="0">
                <a:solidFill>
                  <a:srgbClr val="FF0000"/>
                </a:solidFill>
              </a:rPr>
              <a:t>L</a:t>
            </a:r>
            <a:r>
              <a:rPr lang="en-US" sz="3200" dirty="0">
                <a:solidFill>
                  <a:srgbClr val="6D316A"/>
                </a:solidFill>
              </a:rPr>
              <a:t>ow </a:t>
            </a:r>
            <a:r>
              <a:rPr lang="en-US" sz="3200" dirty="0">
                <a:solidFill>
                  <a:srgbClr val="FF0000"/>
                </a:solidFill>
              </a:rPr>
              <a:t>A</a:t>
            </a:r>
            <a:r>
              <a:rPr lang="en-US" sz="3200" dirty="0">
                <a:solidFill>
                  <a:srgbClr val="6D316A"/>
                </a:solidFill>
              </a:rPr>
              <a:t>s </a:t>
            </a:r>
            <a:r>
              <a:rPr lang="en-US" sz="3200" dirty="0">
                <a:solidFill>
                  <a:srgbClr val="FF0000"/>
                </a:solidFill>
              </a:rPr>
              <a:t>R</a:t>
            </a:r>
            <a:r>
              <a:rPr lang="en-US" sz="3200" dirty="0">
                <a:solidFill>
                  <a:srgbClr val="6D316A"/>
                </a:solidFill>
              </a:rPr>
              <a:t>easonable </a:t>
            </a:r>
            <a:r>
              <a:rPr lang="en-US" sz="3200" b="1" dirty="0">
                <a:solidFill>
                  <a:srgbClr val="FF0000"/>
                </a:solidFill>
              </a:rPr>
              <a:t>A</a:t>
            </a:r>
            <a:r>
              <a:rPr lang="en-US" sz="3200" dirty="0">
                <a:solidFill>
                  <a:srgbClr val="6D316A"/>
                </a:solidFill>
              </a:rPr>
              <a:t>chievable (</a:t>
            </a:r>
            <a:r>
              <a:rPr lang="en-US" sz="3200" b="1" dirty="0">
                <a:solidFill>
                  <a:srgbClr val="FF0000"/>
                </a:solidFill>
              </a:rPr>
              <a:t>P</a:t>
            </a:r>
            <a:r>
              <a:rPr lang="en-US" sz="3200" dirty="0">
                <a:solidFill>
                  <a:srgbClr val="6D316A"/>
                </a:solidFill>
              </a:rPr>
              <a:t>racticable)</a:t>
            </a:r>
            <a:r>
              <a:rPr lang="sk-SK" sz="3200" dirty="0">
                <a:solidFill>
                  <a:srgbClr val="6D316A"/>
                </a:solidFill>
              </a:rPr>
              <a:t> „dosiahnuť takú úroveň jadrovej bezpečnosti, radiačnej ochrany, aby riziko ohrozenia života, zdravia a životného prostredia bolo podľa dostupných znalostí také nízke, aké je možné rozumne dosiahnuť“,</a:t>
            </a:r>
          </a:p>
          <a:p>
            <a:pPr marL="544513" lvl="2" indent="-457200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3200" dirty="0">
                <a:solidFill>
                  <a:srgbClr val="6D316A"/>
                </a:solidFill>
              </a:rPr>
              <a:t>bezpečnostné aspekty musia mať prednosť pred všetkými ostatnými aspektmi využívania jadrovej 	energie,</a:t>
            </a:r>
          </a:p>
          <a:p>
            <a:pPr marL="544513" lvl="2" indent="-457200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3200" dirty="0">
                <a:solidFill>
                  <a:srgbClr val="6D316A"/>
                </a:solidFill>
              </a:rPr>
              <a:t>sústavné zvyšovanie úrovne jadrovej bezpečnosti.</a:t>
            </a:r>
            <a:endParaRPr lang="en-US" sz="3200" dirty="0">
              <a:solidFill>
                <a:srgbClr val="6D316A"/>
              </a:solidFill>
            </a:endParaRP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72532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87313" marR="0" lvl="2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27804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E. Rozbor zákona č. 541/2004 Z. z. (atómový zákon)</a:t>
            </a:r>
            <a:br>
              <a:rPr lang="sk-SK" sz="40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lang="sk-SK" sz="3000" b="1" kern="1200" dirty="0" err="1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Pl</a:t>
            </a:r>
            <a:r>
              <a:rPr kumimoji="0" lang="sk-SK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nenie</a:t>
            </a:r>
            <a:r>
              <a:rPr kumimoji="0" lang="sk-SK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medzinárodných záväzkov SR vyplývajúcich z medzinárodných zmlúv a európskej legislatívy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548083"/>
            <a:ext cx="10515600" cy="4351338"/>
          </a:xfrm>
        </p:spPr>
        <p:txBody>
          <a:bodyPr anchor="ctr" anchorCtr="0">
            <a:noAutofit/>
          </a:bodyPr>
          <a:lstStyle/>
          <a:p>
            <a:pPr marL="1257300" lvl="2" indent="-3429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nešírenie jadrových zbraní,</a:t>
            </a:r>
          </a:p>
          <a:p>
            <a:pPr marL="1257300" lvl="2" indent="-3429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evidencia a kontrola jadrových materiálov,</a:t>
            </a:r>
          </a:p>
          <a:p>
            <a:pPr marL="1257300" lvl="2" indent="-3429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jadrová bezpečnosť,</a:t>
            </a:r>
          </a:p>
          <a:p>
            <a:pPr marL="1257300" lvl="2" indent="-3429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bezpečnosť nakladania s </a:t>
            </a:r>
            <a:r>
              <a:rPr lang="sk-SK" sz="2400" dirty="0" err="1">
                <a:solidFill>
                  <a:srgbClr val="6D316A"/>
                </a:solidFill>
              </a:rPr>
              <a:t>RaO</a:t>
            </a:r>
            <a:r>
              <a:rPr lang="sk-SK" sz="2400" dirty="0">
                <a:solidFill>
                  <a:srgbClr val="6D316A"/>
                </a:solidFill>
              </a:rPr>
              <a:t> a VJP,</a:t>
            </a:r>
          </a:p>
          <a:p>
            <a:pPr marL="1257300" lvl="2" indent="-3429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fyzická ochrana JM a JZ,</a:t>
            </a:r>
          </a:p>
          <a:p>
            <a:pPr marL="1257300" lvl="2" indent="-3429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včasné oznamovanie jadrových udalostí,</a:t>
            </a:r>
          </a:p>
          <a:p>
            <a:pPr marL="1257300" lvl="2" indent="-3429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účinná pomoc pri vzniku jadrových havárií,</a:t>
            </a:r>
          </a:p>
          <a:p>
            <a:pPr marL="1257300" lvl="2" indent="-3429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občianskoprávna zodpovednosť za jadrovú škodu,</a:t>
            </a:r>
          </a:p>
          <a:p>
            <a:pPr marL="1257300" lvl="2" indent="-3429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rôzne povinnosti podľa zmluvy EURATOM (čl. 37).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11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81512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87313" marR="0" lvl="2" indent="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E27804"/>
              </a:buClr>
              <a:buSzTx/>
              <a:buFont typeface="Wingdings" pitchFamily="2" charset="2"/>
              <a:buNone/>
              <a:tabLst>
                <a:tab pos="87313" algn="l"/>
              </a:tabLst>
              <a:defRPr/>
            </a:pPr>
            <a: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E. Rozbor zákona č. 541/2004 Z. z. (atómový zákon)</a:t>
            </a:r>
            <a:br>
              <a:rPr lang="sk-SK" sz="40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lang="sk-SK" sz="2800" b="1" kern="1200" dirty="0" err="1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Ko</a:t>
            </a:r>
            <a:r>
              <a:rPr kumimoji="0" lang="sk-SK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mpetencie</a:t>
            </a: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ÚJD SR</a:t>
            </a:r>
            <a:endParaRPr kumimoji="0" lang="sk-SK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600535"/>
            <a:ext cx="10515600" cy="4351338"/>
          </a:xfrm>
        </p:spPr>
        <p:txBody>
          <a:bodyPr anchor="ctr" anchorCtr="0">
            <a:noAutofit/>
          </a:bodyPr>
          <a:lstStyle/>
          <a:p>
            <a:pPr marL="269875" lvl="2" indent="-269875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00" dirty="0">
                <a:solidFill>
                  <a:srgbClr val="6D316A"/>
                </a:solidFill>
              </a:rPr>
              <a:t>výkon štátneho dozoru nad jadrovou bezpečnosťou,</a:t>
            </a:r>
          </a:p>
          <a:p>
            <a:pPr marL="269875" lvl="2" indent="-269875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00" dirty="0">
                <a:solidFill>
                  <a:srgbClr val="6D316A"/>
                </a:solidFill>
              </a:rPr>
              <a:t>kontrola plnenia povinností podľa atómového zákona,</a:t>
            </a:r>
          </a:p>
          <a:p>
            <a:pPr marL="269875" lvl="2" indent="-269875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00" dirty="0">
                <a:solidFill>
                  <a:srgbClr val="6D316A"/>
                </a:solidFill>
              </a:rPr>
              <a:t>vydávanie povolení, súhlasov, schválení,</a:t>
            </a:r>
          </a:p>
          <a:p>
            <a:pPr marL="269875" lvl="2" indent="-269875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00" dirty="0">
                <a:solidFill>
                  <a:srgbClr val="6D316A"/>
                </a:solidFill>
              </a:rPr>
              <a:t>medzinárodná spolupráca – MAAE, EÚ, OECD/NEA,</a:t>
            </a:r>
          </a:p>
          <a:p>
            <a:pPr marL="269875" lvl="2" indent="-269875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00" dirty="0">
                <a:solidFill>
                  <a:srgbClr val="6D316A"/>
                </a:solidFill>
              </a:rPr>
              <a:t>plnenie medzinárodných záväzkov SR,</a:t>
            </a:r>
          </a:p>
          <a:p>
            <a:pPr marL="269875" lvl="2" indent="-269875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00" dirty="0">
                <a:solidFill>
                  <a:srgbClr val="6D316A"/>
                </a:solidFill>
              </a:rPr>
              <a:t>oznamovacie, informačné a kontaktné povinnosti vo vzťahu k medzinárodným organizáciám, susedným štátom, verejnosti,</a:t>
            </a:r>
          </a:p>
          <a:p>
            <a:pPr marL="269875" lvl="2" indent="-269875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00" dirty="0">
                <a:solidFill>
                  <a:srgbClr val="6D316A"/>
                </a:solidFill>
              </a:rPr>
              <a:t>vydávanie výročnej správy – do vlády SR, do NR SR,</a:t>
            </a:r>
          </a:p>
          <a:p>
            <a:pPr marL="269875" lvl="2" indent="-269875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00" dirty="0">
                <a:solidFill>
                  <a:srgbClr val="6D316A"/>
                </a:solidFill>
              </a:rPr>
              <a:t>nezávislé posudzovanie a hodnotenie bezpečnostnej dokumentácie,</a:t>
            </a:r>
          </a:p>
          <a:p>
            <a:pPr marL="269875" lvl="2" indent="-269875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00" dirty="0">
                <a:solidFill>
                  <a:srgbClr val="6D316A"/>
                </a:solidFill>
              </a:rPr>
              <a:t>nezávislé hodnotenie jadrovej bezpečnosti,</a:t>
            </a:r>
          </a:p>
          <a:p>
            <a:pPr marL="269875" lvl="2" indent="-269875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00" dirty="0">
                <a:solidFill>
                  <a:srgbClr val="6D316A"/>
                </a:solidFill>
              </a:rPr>
              <a:t>výkon stavebného úradu pre stavby JZ,</a:t>
            </a:r>
          </a:p>
          <a:p>
            <a:pPr marL="269875" lvl="2" indent="-269875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00" dirty="0">
                <a:solidFill>
                  <a:srgbClr val="6D316A"/>
                </a:solidFill>
              </a:rPr>
              <a:t>výkon kontroly priamo na JZ, povinné prehliadky, revízie, skúšky vybraných zariadení.</a:t>
            </a:r>
            <a:endParaRPr lang="cs-CZ" sz="2200" dirty="0">
              <a:solidFill>
                <a:srgbClr val="6D316A"/>
              </a:solidFill>
            </a:endParaRP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29901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7313" lvl="2" algn="ctr" rtl="0">
              <a:lnSpc>
                <a:spcPct val="90000"/>
              </a:lnSpc>
              <a:spcBef>
                <a:spcPct val="20000"/>
              </a:spcBef>
              <a:buClr>
                <a:srgbClr val="E27804"/>
              </a:buClr>
              <a:tabLst>
                <a:tab pos="87313" algn="l"/>
              </a:tabLst>
            </a:pPr>
            <a:r>
              <a:rPr kumimoji="0" lang="sk-SK" sz="36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E. Rozbor zákona č. 541/2004 Z. z. (atómový zákon)</a:t>
            </a:r>
            <a:b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lang="sk-SK" sz="2800" b="1" dirty="0">
                <a:solidFill>
                  <a:srgbClr val="FF0000"/>
                </a:solidFill>
                <a:latin typeface="Calibri"/>
              </a:rPr>
              <a:t>P</a:t>
            </a:r>
            <a:r>
              <a:rPr lang="sk-SK" sz="2800" b="1" dirty="0">
                <a:solidFill>
                  <a:srgbClr val="FF0000"/>
                </a:solidFill>
              </a:rPr>
              <a:t>odmienky, dokumentácia a proces vydávania povolení</a:t>
            </a:r>
            <a:endParaRPr kumimoji="0" lang="sk-SK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600535"/>
            <a:ext cx="10515600" cy="4351338"/>
          </a:xfrm>
        </p:spPr>
        <p:txBody>
          <a:bodyPr anchor="ctr" anchorCtr="0">
            <a:noAutofit/>
          </a:bodyPr>
          <a:lstStyle/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§ 5 – 9 atómového zákona,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na základe žiadosti – formálne a obsahové náležitosti,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personálne, technické, organizačné a finančné predpoklady na získanie povolenia,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splnenie osobitných podmienok – schválenie celého radu dokumentov,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príloha č. 1 body A – F atómového zákona,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lehoty na vydanie rozhodnutia – 60 dní, 4 mesiace, 6 mesiacov, 1 rok – plynú od doručenia úplnej dokumentácie.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13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67926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7313" marR="0" lvl="2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E27804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sk-SK" sz="36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E. Rozbor zákona č. 541/2004 Z. z. (atómový zákon)</a:t>
            </a:r>
            <a:b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lang="sk-SK" sz="2800" b="1" kern="1200" dirty="0" err="1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Zá</a:t>
            </a: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kladné povinnosti držiteľa povolenia</a:t>
            </a:r>
            <a:endParaRPr kumimoji="0" lang="sk-SK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600535"/>
            <a:ext cx="10515600" cy="4351338"/>
          </a:xfrm>
        </p:spPr>
        <p:txBody>
          <a:bodyPr anchor="ctr" anchorCtr="0">
            <a:noAutofit/>
          </a:bodyPr>
          <a:lstStyle/>
          <a:p>
            <a:pPr marL="457200" lvl="0" indent="-457200" algn="just">
              <a:lnSpc>
                <a:spcPct val="8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zabezpečiť jadrovú bezpečnosť, fyzickú ochranu, havarijnú pripravenosť,</a:t>
            </a:r>
          </a:p>
          <a:p>
            <a:pPr marL="457200" lvl="0" indent="-457200" algn="just">
              <a:lnSpc>
                <a:spcPct val="8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dodržiavať úradom schválenú alebo posúdenú dokumentáciu,</a:t>
            </a:r>
          </a:p>
          <a:p>
            <a:pPr marL="457200" lvl="0" indent="-457200" algn="just">
              <a:lnSpc>
                <a:spcPct val="8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dodržiavať podmienky povolenia,</a:t>
            </a:r>
          </a:p>
          <a:p>
            <a:pPr marL="457200" lvl="0" indent="-457200" algn="just">
              <a:lnSpc>
                <a:spcPct val="8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hodnotiť a zvyšovať úroveň jadrovej bezpečnosti,</a:t>
            </a:r>
          </a:p>
          <a:p>
            <a:pPr marL="457200" lvl="0" indent="-457200" algn="just">
              <a:lnSpc>
                <a:spcPct val="8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dodržiavať technické, organizačné a administratívne požiadavky,</a:t>
            </a:r>
          </a:p>
          <a:p>
            <a:pPr marL="457200" lvl="0" indent="-457200" algn="just">
              <a:lnSpc>
                <a:spcPct val="8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oznamovať zmeny v údajoch vedúcich k povoleniu,</a:t>
            </a:r>
          </a:p>
          <a:p>
            <a:pPr marL="457200" lvl="0" indent="-457200" algn="just">
              <a:lnSpc>
                <a:spcPct val="8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predkladať zmeny v dokumentácii,</a:t>
            </a:r>
          </a:p>
          <a:p>
            <a:pPr marL="457200" lvl="0" indent="-457200" algn="just">
              <a:lnSpc>
                <a:spcPct val="8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oznamovať udalosti na JZ a opatrenia na ich predchádzanie,</a:t>
            </a:r>
          </a:p>
          <a:p>
            <a:pPr marL="457200" lvl="0" indent="-457200" algn="just">
              <a:lnSpc>
                <a:spcPct val="8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poskytovať súčinnosť inšpektorom ÚJD SR pri výkone inšpekčnej činnosti,</a:t>
            </a:r>
          </a:p>
          <a:p>
            <a:pPr marL="457200" lvl="0" indent="-457200" algn="just">
              <a:lnSpc>
                <a:spcPct val="8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odovzdávať ÚJD SR rôzne predpísané údaje a rovnako ich odovzdávať Európskej komisii.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14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307605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87313" lvl="2" algn="ctr" rtl="0">
              <a:lnSpc>
                <a:spcPct val="80000"/>
              </a:lnSpc>
              <a:spcBef>
                <a:spcPct val="20000"/>
              </a:spcBef>
              <a:buClr>
                <a:srgbClr val="E27804"/>
              </a:buClr>
            </a:pPr>
            <a: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E. Rozbor zákona č. 541/2004 Z. z. (atómový zákon)</a:t>
            </a:r>
            <a:br>
              <a:rPr lang="sk-SK" sz="40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lang="sk-SK" b="1" dirty="0" err="1">
                <a:solidFill>
                  <a:srgbClr val="FF0000"/>
                </a:solidFill>
                <a:latin typeface="+mn-lt"/>
              </a:rPr>
              <a:t>Licencovanie</a:t>
            </a:r>
            <a:r>
              <a:rPr lang="sk-SK" b="1" dirty="0">
                <a:solidFill>
                  <a:srgbClr val="FF0000"/>
                </a:solidFill>
                <a:latin typeface="+mn-lt"/>
              </a:rPr>
              <a:t> jednotlivých etáp existencie jadrového zariadenia – umiestnenie, výstavba, uvádzanie do prevádzky, prevádzka, vyraďovanie z prevádzky, vyňatie spod pôsobnosti atómového zákona</a:t>
            </a:r>
            <a:endParaRPr kumimoji="0" lang="sk-SK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600535"/>
            <a:ext cx="10515600" cy="4351338"/>
          </a:xfrm>
        </p:spPr>
        <p:txBody>
          <a:bodyPr anchor="ctr" anchorCtr="0">
            <a:noAutofit/>
          </a:bodyPr>
          <a:lstStyle/>
          <a:p>
            <a:pPr marL="360363" lvl="2" indent="-360363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pre jednotlivé etapy sa vyžaduje povolenie na základe dokumentácie v prílohe č. 1 (body A – F korešpondujú s etapami existencie JZ),</a:t>
            </a:r>
          </a:p>
          <a:p>
            <a:pPr marL="360363" lvl="2" indent="-360363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súbeh atómového zákona a zákona č. 50/1976 Zb. o územnom plánovaní a stavebnom poriadku (stavebný zákon) </a:t>
            </a:r>
            <a:r>
              <a:rPr lang="sk-SK" sz="2800" b="1" dirty="0">
                <a:solidFill>
                  <a:srgbClr val="FF0000"/>
                </a:solidFill>
              </a:rPr>
              <a:t>+ zákona č. 25/2025 Z. z.</a:t>
            </a:r>
            <a:r>
              <a:rPr lang="sk-SK" sz="2800" dirty="0">
                <a:solidFill>
                  <a:srgbClr val="6D316A"/>
                </a:solidFill>
              </a:rPr>
              <a:t> </a:t>
            </a:r>
            <a:r>
              <a:rPr lang="sk-SK" sz="2800" b="1" dirty="0">
                <a:solidFill>
                  <a:srgbClr val="FF0000"/>
                </a:solidFill>
              </a:rPr>
              <a:t>stavebný zákon </a:t>
            </a:r>
            <a:r>
              <a:rPr lang="sk-SK" sz="2800" dirty="0">
                <a:solidFill>
                  <a:srgbClr val="6D316A"/>
                </a:solidFill>
              </a:rPr>
              <a:t>v znení neskorších predpisov,</a:t>
            </a:r>
          </a:p>
          <a:p>
            <a:pPr marL="360363" lvl="2" indent="-360363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§ 17 – 20 atómového zákona,</a:t>
            </a:r>
          </a:p>
          <a:p>
            <a:pPr marL="360363" lvl="2" indent="-360363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prechody z jednej etapy do ďalšej – skúšky,</a:t>
            </a:r>
          </a:p>
          <a:p>
            <a:pPr marL="360363" lvl="2" indent="-360363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 err="1">
                <a:solidFill>
                  <a:srgbClr val="6D316A"/>
                </a:solidFill>
              </a:rPr>
              <a:t>neprenosnosť</a:t>
            </a:r>
            <a:r>
              <a:rPr lang="sk-SK" sz="2800" dirty="0">
                <a:solidFill>
                  <a:srgbClr val="6D316A"/>
                </a:solidFill>
              </a:rPr>
              <a:t> povolenia,</a:t>
            </a:r>
          </a:p>
          <a:p>
            <a:pPr marL="360363" lvl="2" indent="-360363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 err="1">
                <a:solidFill>
                  <a:srgbClr val="6D316A"/>
                </a:solidFill>
              </a:rPr>
              <a:t>licencovanie</a:t>
            </a:r>
            <a:r>
              <a:rPr lang="sk-SK" sz="2800" dirty="0">
                <a:solidFill>
                  <a:srgbClr val="6D316A"/>
                </a:solidFill>
              </a:rPr>
              <a:t> konkrétneho jadrového zariadenia spolu            s konkrétnou fyzickou alebo právnickou osobou.</a:t>
            </a:r>
            <a:endParaRPr lang="cs-CZ" sz="2800" dirty="0">
              <a:solidFill>
                <a:srgbClr val="6D316A"/>
              </a:solidFill>
            </a:endParaRP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15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213656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87313" marR="0" lvl="2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27804"/>
              </a:buClr>
              <a:buSzTx/>
              <a:buFont typeface="Wingdings" pitchFamily="2" charset="2"/>
              <a:buNone/>
              <a:tabLst>
                <a:tab pos="981075" algn="l"/>
              </a:tabLst>
              <a:defRPr/>
            </a:pPr>
            <a: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E. Rozbor zákona č. 541/2004 Z. z. (atómový zákon)</a:t>
            </a:r>
            <a:br>
              <a:rPr lang="sk-SK" sz="40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lang="sk-SK" sz="2400" b="1" dirty="0" err="1">
                <a:solidFill>
                  <a:srgbClr val="FF0000"/>
                </a:solidFill>
              </a:rPr>
              <a:t>Licencovanie</a:t>
            </a:r>
            <a:r>
              <a:rPr lang="sk-SK" sz="2400" b="1" dirty="0">
                <a:solidFill>
                  <a:srgbClr val="FF0000"/>
                </a:solidFill>
              </a:rPr>
              <a:t> 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prepravy JM, </a:t>
            </a:r>
            <a:r>
              <a:rPr kumimoji="0" lang="sk-SK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RaO</a:t>
            </a:r>
            <a:r>
              <a:rPr kumimoji="0" lang="sk-SK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 VJP vrátane cezhraničnej prepravy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600535"/>
            <a:ext cx="10515600" cy="4351338"/>
          </a:xfrm>
        </p:spPr>
        <p:txBody>
          <a:bodyPr anchor="ctr" anchorCtr="0">
            <a:noAutofit/>
          </a:bodyPr>
          <a:lstStyle/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§ 15 až 16l atómového zákona,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vnútroštátne prepravy, cezhraničné prepravy, osobitné ustanovenia o prepravách z a do EÚ,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všeobecné náležitosti žiadosti § 5 - 9 a osobitné dokumenty podľa prílohy č. 2 bod A atómového zákona,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schválenie typu prepravného zariadenia,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Smernica 2006/117/Euratom a Rozhodnutie 2008/312/Euratom,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preprava JM, </a:t>
            </a:r>
            <a:r>
              <a:rPr lang="sk-SK" sz="2800" dirty="0" err="1">
                <a:solidFill>
                  <a:srgbClr val="6D316A"/>
                </a:solidFill>
              </a:rPr>
              <a:t>RaO</a:t>
            </a:r>
            <a:r>
              <a:rPr lang="sk-SK" sz="2800" dirty="0">
                <a:solidFill>
                  <a:srgbClr val="6D316A"/>
                </a:solidFill>
              </a:rPr>
              <a:t> a VJP – určité spoločné znaky – preprava „rádioaktívnych materiálov“.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16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495792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15870"/>
            <a:ext cx="10515600" cy="1325563"/>
          </a:xfrm>
        </p:spPr>
        <p:txBody>
          <a:bodyPr>
            <a:normAutofit fontScale="90000"/>
          </a:bodyPr>
          <a:lstStyle/>
          <a:p>
            <a:pPr marL="87313" lvl="2" algn="ctr" rtl="0">
              <a:spcBef>
                <a:spcPct val="20000"/>
              </a:spcBef>
              <a:buClr>
                <a:srgbClr val="E27804"/>
              </a:buClr>
              <a:tabLst>
                <a:tab pos="981075" algn="l"/>
              </a:tabLst>
            </a:pPr>
            <a: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E. Rozbor zákona č. 541/2004 Z. z. (atómový zákon)</a:t>
            </a:r>
            <a:br>
              <a:rPr lang="sk-SK" sz="40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lang="sk-SK" sz="2400" b="1" dirty="0">
                <a:solidFill>
                  <a:srgbClr val="FF0000"/>
                </a:solidFill>
              </a:rPr>
              <a:t>Nakladanie s JM, </a:t>
            </a:r>
            <a:r>
              <a:rPr lang="sk-SK" sz="2400" b="1" dirty="0" err="1">
                <a:solidFill>
                  <a:srgbClr val="FF0000"/>
                </a:solidFill>
              </a:rPr>
              <a:t>RaO</a:t>
            </a:r>
            <a:r>
              <a:rPr lang="sk-SK" sz="2400" b="1" dirty="0">
                <a:solidFill>
                  <a:srgbClr val="FF0000"/>
                </a:solidFill>
              </a:rPr>
              <a:t> a VJP</a:t>
            </a:r>
            <a:endParaRPr kumimoji="0" lang="sk-SK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600535"/>
            <a:ext cx="10515600" cy="4351338"/>
          </a:xfrm>
        </p:spPr>
        <p:txBody>
          <a:bodyPr anchor="ctr" anchorCtr="0">
            <a:noAutofit/>
          </a:bodyPr>
          <a:lstStyle/>
          <a:p>
            <a:pPr marL="457200" lvl="0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000" dirty="0">
                <a:solidFill>
                  <a:srgbClr val="6D316A"/>
                </a:solidFill>
              </a:rPr>
              <a:t>povoľovaná činnosť,</a:t>
            </a:r>
          </a:p>
          <a:p>
            <a:pPr marL="457200" lvl="0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000" dirty="0">
                <a:solidFill>
                  <a:srgbClr val="6D316A"/>
                </a:solidFill>
              </a:rPr>
              <a:t>s JM je možné nakladať v JZ alebo mimo neho,</a:t>
            </a:r>
          </a:p>
          <a:p>
            <a:pPr marL="457200" lvl="0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000" dirty="0">
                <a:solidFill>
                  <a:srgbClr val="6D316A"/>
                </a:solidFill>
              </a:rPr>
              <a:t>evidencia a kontrola JM – povinnosť ustanoviť vedúceho 	evidencie JM a oznámiť jeho totožnosť,</a:t>
            </a:r>
          </a:p>
          <a:p>
            <a:pPr marL="457200" lvl="0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000" dirty="0">
                <a:solidFill>
                  <a:srgbClr val="6D316A"/>
                </a:solidFill>
              </a:rPr>
              <a:t>minimalizácia </a:t>
            </a:r>
            <a:r>
              <a:rPr lang="sk-SK" sz="2000" dirty="0" err="1">
                <a:solidFill>
                  <a:srgbClr val="6D316A"/>
                </a:solidFill>
              </a:rPr>
              <a:t>RaO</a:t>
            </a:r>
            <a:r>
              <a:rPr lang="sk-SK" sz="2000" dirty="0">
                <a:solidFill>
                  <a:srgbClr val="6D316A"/>
                </a:solidFill>
              </a:rPr>
              <a:t>,</a:t>
            </a:r>
          </a:p>
          <a:p>
            <a:pPr marL="457200" lvl="0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000" dirty="0">
                <a:solidFill>
                  <a:srgbClr val="6D316A"/>
                </a:solidFill>
              </a:rPr>
              <a:t>zákaz dovozu </a:t>
            </a:r>
            <a:r>
              <a:rPr lang="sk-SK" sz="2000" dirty="0" err="1">
                <a:solidFill>
                  <a:srgbClr val="6D316A"/>
                </a:solidFill>
              </a:rPr>
              <a:t>RaO</a:t>
            </a:r>
            <a:r>
              <a:rPr lang="sk-SK" sz="2000" dirty="0">
                <a:solidFill>
                  <a:srgbClr val="6D316A"/>
                </a:solidFill>
              </a:rPr>
              <a:t> a VJP (okrem spätného dovozu po prepracovaní a dovozu za účelom prepracovania a následného spätného vývozu alikvotnej aktivity),</a:t>
            </a:r>
          </a:p>
          <a:p>
            <a:pPr marL="457200" lvl="0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000" dirty="0">
                <a:solidFill>
                  <a:srgbClr val="6D316A"/>
                </a:solidFill>
              </a:rPr>
              <a:t>základné požiadavky:   </a:t>
            </a:r>
          </a:p>
          <a:p>
            <a:pPr marL="1081088" lvl="0" indent="-4572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rabicPeriod"/>
            </a:pPr>
            <a:r>
              <a:rPr lang="sk-SK" sz="2000" dirty="0">
                <a:solidFill>
                  <a:srgbClr val="6D316A"/>
                </a:solidFill>
              </a:rPr>
              <a:t>zachovať </a:t>
            </a:r>
            <a:r>
              <a:rPr lang="sk-SK" sz="2000" dirty="0" err="1">
                <a:solidFill>
                  <a:srgbClr val="6D316A"/>
                </a:solidFill>
              </a:rPr>
              <a:t>podkritickosť</a:t>
            </a:r>
            <a:r>
              <a:rPr lang="sk-SK" sz="2000" dirty="0">
                <a:solidFill>
                  <a:srgbClr val="6D316A"/>
                </a:solidFill>
              </a:rPr>
              <a:t>,</a:t>
            </a:r>
          </a:p>
          <a:p>
            <a:pPr marL="1081088" lvl="0" indent="-4572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rabicPeriod"/>
            </a:pPr>
            <a:r>
              <a:rPr lang="sk-SK" sz="2000" dirty="0">
                <a:solidFill>
                  <a:srgbClr val="6D316A"/>
                </a:solidFill>
              </a:rPr>
              <a:t>odvod zostatkového tepla,</a:t>
            </a:r>
          </a:p>
          <a:p>
            <a:pPr marL="1081088" lvl="0" indent="-4572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rabicPeriod"/>
            </a:pPr>
            <a:r>
              <a:rPr lang="sk-SK" sz="2000" dirty="0">
                <a:solidFill>
                  <a:srgbClr val="6D316A"/>
                </a:solidFill>
              </a:rPr>
              <a:t>minimalizácia účinkov IŽ,</a:t>
            </a:r>
          </a:p>
          <a:p>
            <a:pPr marL="1081088" lvl="0" indent="-4572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rabicPeriod"/>
            </a:pPr>
            <a:r>
              <a:rPr lang="sk-SK" sz="2000" dirty="0">
                <a:solidFill>
                  <a:srgbClr val="6D316A"/>
                </a:solidFill>
              </a:rPr>
              <a:t>vlastnosti ovplyvňujúce JB (</a:t>
            </a:r>
            <a:r>
              <a:rPr lang="sk-SK" sz="2000" dirty="0" err="1">
                <a:solidFill>
                  <a:srgbClr val="6D316A"/>
                </a:solidFill>
              </a:rPr>
              <a:t>tox</a:t>
            </a:r>
            <a:r>
              <a:rPr lang="sk-SK" sz="2000" dirty="0">
                <a:solidFill>
                  <a:srgbClr val="6D316A"/>
                </a:solidFill>
              </a:rPr>
              <a:t>., horľavosť, výbušnosť a iné).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17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141830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87313" marR="0" lvl="2" indent="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E27804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E. Rozbor zákona č. 541/2004 Z. z. (atómový zákon)</a:t>
            </a:r>
            <a:br>
              <a:rPr lang="sk-SK" sz="40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kumimoji="0" lang="sk-SK" sz="3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Havarijné plánovanie, fyzická ochrana, udalosti na jadrových zariadeniach a pri preprave, odborná spôsobilosť</a:t>
            </a:r>
            <a:endParaRPr kumimoji="0" lang="sk-SK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 anchor="ctr" anchorCtr="0">
            <a:noAutofit/>
          </a:bodyPr>
          <a:lstStyle/>
          <a:p>
            <a:pPr marL="457200" lvl="2" indent="-457200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preventívno-následné funkcie,</a:t>
            </a:r>
          </a:p>
          <a:p>
            <a:pPr marL="457200" lvl="2" indent="-457200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havarijné plány – vnútorné, vonkajšie, pri preprave,</a:t>
            </a:r>
          </a:p>
          <a:p>
            <a:pPr marL="457200" lvl="2" indent="-457200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plány fyzickej ochrany – stupňovitá ochrana JM a JZ,</a:t>
            </a:r>
          </a:p>
          <a:p>
            <a:pPr marL="457200" lvl="2" indent="-457200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udalosti na JZ a pri preprave – porucha, nehoda, havária,</a:t>
            </a:r>
          </a:p>
          <a:p>
            <a:pPr marL="457200" lvl="2" indent="-457200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oznamovanie udalostí a prijímanie nápravných opatrení,</a:t>
            </a:r>
          </a:p>
          <a:p>
            <a:pPr marL="457200" lvl="2" indent="-457200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fyzická ochrana – snímanie biometrických údajov (zákon č. 120/2010 Z. z.),</a:t>
            </a:r>
          </a:p>
          <a:p>
            <a:pPr marL="457200" lvl="2" indent="-457200" algn="just"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odborná spôsobilosť – vybraní zamestnanci a odborne spôsobilí zamestnanci.</a:t>
            </a:r>
            <a:endParaRPr lang="cs-CZ" sz="2800" dirty="0">
              <a:solidFill>
                <a:srgbClr val="6D316A"/>
              </a:solidFill>
            </a:endParaRP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18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973329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87313" marR="0" lvl="2" indent="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E27804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E. Rozbor zákona č. 541/2004 Z. z. (atómový zákon)</a:t>
            </a:r>
            <a:br>
              <a:rPr lang="sk-SK" sz="40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lang="sk-SK" sz="3100" b="1" kern="1200" dirty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Inšpekčná</a:t>
            </a:r>
            <a:r>
              <a:rPr kumimoji="0" lang="sk-SK" sz="3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činnosť, medzinárodné inšpekcie, medzinárodní inšpektori</a:t>
            </a:r>
            <a:endParaRPr kumimoji="0" lang="sk-SK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600535"/>
            <a:ext cx="10515600" cy="4351338"/>
          </a:xfrm>
        </p:spPr>
        <p:txBody>
          <a:bodyPr anchor="ctr" anchorCtr="0">
            <a:normAutofit fontScale="92500" lnSpcReduction="10000"/>
          </a:bodyPr>
          <a:lstStyle/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výkon štátneho dozoru prostredníctvom inšpektorov jadrovej bezpečnosti,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štátni zamestnanci ÚJD SR, kvalifikácia, skúšky,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výkon inšpekcie na mieste, zisťovanie stavu, vyžadovanie vysvetlení, dokumentácie, zhotovenie fotodokumentácie, audio, video, zisťovanie súladu s legislatívou, s predošlými protokolmi, s podmienkami rozhodnutia, so schválenou alebo posúdenou dokumentáciou,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odobratie preukazu osobitnej odbornej spôsobilosti,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medzinárodní inšpektori – MAAE, EÚ – na </a:t>
            </a:r>
            <a:r>
              <a:rPr lang="sk-SK" sz="2800" dirty="0" err="1">
                <a:solidFill>
                  <a:srgbClr val="6D316A"/>
                </a:solidFill>
              </a:rPr>
              <a:t>zárukový</a:t>
            </a:r>
            <a:r>
              <a:rPr lang="sk-SK" sz="2800" dirty="0">
                <a:solidFill>
                  <a:srgbClr val="6D316A"/>
                </a:solidFill>
              </a:rPr>
              <a:t> systém (</a:t>
            </a:r>
            <a:r>
              <a:rPr lang="sk-SK" sz="2800" dirty="0" err="1">
                <a:solidFill>
                  <a:srgbClr val="6D316A"/>
                </a:solidFill>
              </a:rPr>
              <a:t>safeguards</a:t>
            </a:r>
            <a:r>
              <a:rPr lang="sk-SK" sz="2800" dirty="0">
                <a:solidFill>
                  <a:srgbClr val="6D316A"/>
                </a:solidFill>
              </a:rPr>
              <a:t>) – evidencia a kontrola jadrových materiálov.</a:t>
            </a:r>
            <a:endParaRPr lang="cs-CZ" sz="3600" dirty="0">
              <a:solidFill>
                <a:srgbClr val="1F497D"/>
              </a:solidFill>
            </a:endParaRP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19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042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</a:rPr>
              <a:t>Obsah prezentácie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582737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541338" lvl="1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sk-SK" sz="2800" dirty="0">
                <a:solidFill>
                  <a:prstClr val="black"/>
                </a:solidFill>
              </a:rPr>
              <a:t>ústavné aspekty </a:t>
            </a:r>
          </a:p>
          <a:p>
            <a:pPr marL="541338" lvl="1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sk-SK" sz="2800" dirty="0">
                <a:solidFill>
                  <a:prstClr val="black"/>
                </a:solidFill>
              </a:rPr>
              <a:t>zákonné aspekty  </a:t>
            </a:r>
          </a:p>
          <a:p>
            <a:pPr marL="541338" lvl="1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sk-SK" sz="2800" dirty="0">
                <a:solidFill>
                  <a:prstClr val="black"/>
                </a:solidFill>
              </a:rPr>
              <a:t>ÚJD SR – pôsobnosť a právomoc </a:t>
            </a:r>
          </a:p>
          <a:p>
            <a:pPr marL="541338" lvl="1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sk-SK" sz="2800" dirty="0">
                <a:solidFill>
                  <a:prstClr val="black"/>
                </a:solidFill>
              </a:rPr>
              <a:t>ťažiskové právne predpisy</a:t>
            </a:r>
          </a:p>
          <a:p>
            <a:pPr marL="541338" lvl="1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sk-SK" sz="2800" dirty="0">
                <a:solidFill>
                  <a:prstClr val="black"/>
                </a:solidFill>
              </a:rPr>
              <a:t>rozbor zákona č. 541/2004 Z. z. o mierovom využívaní jadrovej energie (atómový zákon)</a:t>
            </a:r>
          </a:p>
          <a:p>
            <a:pPr marL="541338" lvl="1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sk-SK" sz="2800" dirty="0">
                <a:solidFill>
                  <a:prstClr val="black"/>
                </a:solidFill>
              </a:rPr>
              <a:t>zákon č. 54/2015 Z. z. o občianskoprávnej zodpovednosti za jadrovú škodu a o jej finančnom krytí </a:t>
            </a:r>
          </a:p>
          <a:p>
            <a:pPr marL="541338" lvl="1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sk-SK" sz="2800" dirty="0">
                <a:solidFill>
                  <a:prstClr val="black"/>
                </a:solidFill>
              </a:rPr>
              <a:t>súvisiaca legislatíva</a:t>
            </a:r>
          </a:p>
          <a:p>
            <a:pPr marL="541338" lvl="1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sk-SK" sz="2800" dirty="0">
                <a:solidFill>
                  <a:prstClr val="black"/>
                </a:solidFill>
              </a:rPr>
              <a:t>práva a povinnosti držiteľa povolenia podľa atómového zákona</a:t>
            </a:r>
          </a:p>
          <a:p>
            <a:pPr marL="541338" lvl="1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sk-SK" sz="2800" dirty="0">
                <a:solidFill>
                  <a:prstClr val="black"/>
                </a:solidFill>
              </a:rPr>
              <a:t>zákon č. 308/2018 Z. z. o Národnom jadrovom fonde </a:t>
            </a:r>
            <a:endParaRPr lang="en-GB" sz="2800" dirty="0">
              <a:solidFill>
                <a:prstClr val="black"/>
              </a:solidFill>
            </a:endParaRP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028372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7313" marR="0" lvl="2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27804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sk-SK" sz="36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E. Rozbor zákona č. 541/2004 Z. z. (atómový zákon)</a:t>
            </a:r>
            <a:b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Príspevky na výkon štátneho dozoru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600535"/>
            <a:ext cx="10515600" cy="4351338"/>
          </a:xfrm>
        </p:spPr>
        <p:txBody>
          <a:bodyPr anchor="ctr" anchorCtr="0">
            <a:normAutofit fontScale="92500" lnSpcReduction="10000"/>
          </a:bodyPr>
          <a:lstStyle/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zavedené zákonom č. 94/2007 Z. z. s účinnosťou od 1. 1. 2008 + novela 120/2010 Z. z. </a:t>
            </a:r>
            <a:r>
              <a:rPr lang="sk-SK" sz="2400" dirty="0">
                <a:solidFill>
                  <a:srgbClr val="FF0000"/>
                </a:solidFill>
              </a:rPr>
              <a:t>+ novela č. 143/2013 Z. z. (účinná od 1. 1. 2014 – časť príspevky),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výška a spôsob výpočtu odvodené od druhu povolenia, od typu jadrového zariadenia a od etapy existencie jadrového zariadenia – </a:t>
            </a:r>
            <a:r>
              <a:rPr lang="sk-SK" sz="2400" dirty="0">
                <a:solidFill>
                  <a:srgbClr val="FF0000"/>
                </a:solidFill>
              </a:rPr>
              <a:t>zmena zavedená zákonom č. 143/2013 Z. z. – vyraďované JZ majú pevnú sumu príspevku 107 346,40 EUR za A1 a 527 147,50 EUR za V1,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výpočtové (vzorcové) – základ x sadzba (etapy existencie JZ),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paušálne – jednorazové, ustanovené pevnou sumou, iné druhy povolení,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príjmom štátneho rozpočtu a následne rozpočtované v príjmovej a výdavkovej časti rozpočtu kapitoly ÚJD SR,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platené v štyroch splátkach do 15. </a:t>
            </a:r>
            <a:r>
              <a:rPr lang="sk-SK" sz="2400" dirty="0" err="1">
                <a:solidFill>
                  <a:srgbClr val="6D316A"/>
                </a:solidFill>
              </a:rPr>
              <a:t>nasl</a:t>
            </a:r>
            <a:r>
              <a:rPr lang="sk-SK" sz="2400" dirty="0">
                <a:solidFill>
                  <a:srgbClr val="6D316A"/>
                </a:solidFill>
              </a:rPr>
              <a:t>. mesiaca alebo jednorazovo do 15. januára,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400" dirty="0">
                <a:solidFill>
                  <a:srgbClr val="6D316A"/>
                </a:solidFill>
              </a:rPr>
              <a:t>procedurálne ustanovenia o výbere, spôsobe platenia, úrokoch z omeškania, vymáhaní.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20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503843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7313" marR="0" lvl="2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27804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sk-SK" sz="36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E. Rozbor zákona č. 541/2004 Z. z. (atómový zákon)</a:t>
            </a:r>
            <a:b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Sankcie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199" y="1600535"/>
            <a:ext cx="10848975" cy="4351338"/>
          </a:xfrm>
        </p:spPr>
        <p:txBody>
          <a:bodyPr anchor="ctr" anchorCtr="0">
            <a:normAutofit/>
          </a:bodyPr>
          <a:lstStyle/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obmedzenie alebo odňatie povolenia,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finančné sankcie – pokuty, aj opakovane – dvojnásobok,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700" dirty="0">
                <a:solidFill>
                  <a:srgbClr val="6D316A"/>
                </a:solidFill>
              </a:rPr>
              <a:t>využívanie jadrovej energie na iné ako mierové účely – do 2 000 000 EUR,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využívanie jadrovej energie bez povolenia – do 1 000 000 EUR,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ostatné porušenia zákona – od 16 597 EUR  do 332 000 EUR,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právnické osoby – správne delikty,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fyzické osoby – priestupky,</a:t>
            </a:r>
          </a:p>
          <a:p>
            <a:pPr marL="457200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800" dirty="0">
                <a:solidFill>
                  <a:srgbClr val="6D316A"/>
                </a:solidFill>
              </a:rPr>
              <a:t>pokuty sú príjmom Národného jadrového fondu.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21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205032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7313" marR="0" lvl="2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27804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sk-SK" sz="36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E. Rozbor zákona č. 541/2004 Z. z. (atómový zákon)</a:t>
            </a:r>
            <a:b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Zoznam licenčnej dokumentácie</a:t>
            </a:r>
            <a:endParaRPr kumimoji="0" lang="sk-SK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600535"/>
            <a:ext cx="10515600" cy="4351338"/>
          </a:xfrm>
        </p:spPr>
        <p:txBody>
          <a:bodyPr anchor="ctr" anchorCtr="0">
            <a:normAutofit/>
          </a:bodyPr>
          <a:lstStyle/>
          <a:p>
            <a:pPr marL="457200" lvl="0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3200" dirty="0">
                <a:solidFill>
                  <a:srgbClr val="6D316A"/>
                </a:solidFill>
              </a:rPr>
              <a:t>dokumentácia potrebná k jednotlivým druhom povolenia, </a:t>
            </a:r>
          </a:p>
          <a:p>
            <a:pPr marL="457200" lvl="0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3200" dirty="0">
                <a:solidFill>
                  <a:srgbClr val="6D316A"/>
                </a:solidFill>
              </a:rPr>
              <a:t>príloha č. 1 a 2 atómového zákona,</a:t>
            </a:r>
          </a:p>
          <a:p>
            <a:pPr marL="457200" lvl="0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3200" dirty="0">
                <a:solidFill>
                  <a:srgbClr val="6D316A"/>
                </a:solidFill>
              </a:rPr>
              <a:t>vysoko odborná technická dokumentácia, ktorá sa                v niektorých prípadoch osobitne schvaľuje a tvorí podmienku vydania povolenia,</a:t>
            </a:r>
          </a:p>
          <a:p>
            <a:pPr marL="457200" lvl="0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3200" dirty="0">
                <a:solidFill>
                  <a:srgbClr val="6D316A"/>
                </a:solidFill>
              </a:rPr>
              <a:t>podrobnosti sú ustanovené vo vyhláške ÚJD SR č. 58/2006 Z. z. </a:t>
            </a:r>
            <a:r>
              <a:rPr lang="sk-SK" sz="3200" dirty="0">
                <a:solidFill>
                  <a:srgbClr val="FF0000"/>
                </a:solidFill>
              </a:rPr>
              <a:t>v znení vyhlášky č. 31/2012 Z. z., č. 102/2016 Z. z. a č. 155/2022 Z. z.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22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731185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7313" marR="0" lvl="2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27804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sk-SK" sz="36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E. Rozbor zákona č. 541/2004 Z. z. (atómový zákon)</a:t>
            </a:r>
            <a:b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Zoznam transponovaných smerníc EÚ</a:t>
            </a:r>
            <a:endParaRPr kumimoji="0" lang="sk-SK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 anchor="ctr" anchorCtr="0">
            <a:normAutofit/>
          </a:bodyPr>
          <a:lstStyle/>
          <a:p>
            <a:pPr marL="457200" lvl="2" indent="-457200" algn="just">
              <a:spcBef>
                <a:spcPct val="20000"/>
              </a:spcBef>
              <a:buClr>
                <a:srgbClr val="E27804"/>
              </a:buClr>
              <a:buFont typeface="+mj-lt"/>
              <a:buAutoNum type="arabicPeriod"/>
            </a:pPr>
            <a:r>
              <a:rPr lang="sk-SK" sz="2200" dirty="0">
                <a:solidFill>
                  <a:srgbClr val="6D316A"/>
                </a:solidFill>
              </a:rPr>
              <a:t>Smernica 62/302/ES o voľnom prístupe ku kvalifikovaným povolaniam v oblasti jadrovej energie,</a:t>
            </a:r>
          </a:p>
          <a:p>
            <a:pPr marL="457200" lvl="2" indent="-457200" algn="just">
              <a:spcBef>
                <a:spcPct val="20000"/>
              </a:spcBef>
              <a:buClr>
                <a:srgbClr val="E27804"/>
              </a:buClr>
              <a:buFont typeface="+mj-lt"/>
              <a:buAutoNum type="arabicPeriod"/>
            </a:pPr>
            <a:r>
              <a:rPr lang="sk-SK" sz="2200" dirty="0">
                <a:solidFill>
                  <a:srgbClr val="6D316A"/>
                </a:solidFill>
              </a:rPr>
              <a:t>Smernica  Rady 89/618/</a:t>
            </a:r>
            <a:r>
              <a:rPr lang="sk-SK" sz="2200" dirty="0" err="1">
                <a:solidFill>
                  <a:srgbClr val="6D316A"/>
                </a:solidFill>
              </a:rPr>
              <a:t>Euratom</a:t>
            </a:r>
            <a:r>
              <a:rPr lang="sk-SK" sz="2200" dirty="0">
                <a:solidFill>
                  <a:srgbClr val="6D316A"/>
                </a:solidFill>
              </a:rPr>
              <a:t> z 27. 11. </a:t>
            </a:r>
            <a:r>
              <a:rPr lang="sk-SK" sz="2200">
                <a:solidFill>
                  <a:srgbClr val="6D316A"/>
                </a:solidFill>
              </a:rPr>
              <a:t>1989 </a:t>
            </a:r>
            <a:r>
              <a:rPr lang="sk-SK" sz="2200" dirty="0">
                <a:solidFill>
                  <a:srgbClr val="6D316A"/>
                </a:solidFill>
              </a:rPr>
              <a:t>o informovaní verejnosti o opatreniach na ochranu zdravia, ktoré sa majú uplatniť, a o krokoch, ktoré sa majú vykonať v prípade rádiologickej havarijnej situácie,</a:t>
            </a:r>
          </a:p>
          <a:p>
            <a:pPr marL="457200" lvl="2" indent="-457200" algn="just">
              <a:spcBef>
                <a:spcPct val="20000"/>
              </a:spcBef>
              <a:buClr>
                <a:srgbClr val="E27804"/>
              </a:buClr>
              <a:buFont typeface="+mj-lt"/>
              <a:buAutoNum type="arabicPeriod"/>
            </a:pPr>
            <a:r>
              <a:rPr lang="sk-SK" sz="2200" dirty="0">
                <a:solidFill>
                  <a:srgbClr val="6D316A"/>
                </a:solidFill>
              </a:rPr>
              <a:t>Smernica Rady 2006/117/</a:t>
            </a:r>
            <a:r>
              <a:rPr lang="sk-SK" sz="2200" dirty="0" err="1">
                <a:solidFill>
                  <a:srgbClr val="6D316A"/>
                </a:solidFill>
              </a:rPr>
              <a:t>Euratom</a:t>
            </a:r>
            <a:r>
              <a:rPr lang="sk-SK" sz="2200" dirty="0">
                <a:solidFill>
                  <a:srgbClr val="6D316A"/>
                </a:solidFill>
              </a:rPr>
              <a:t> z 20. 11. 2006 o dozore a kontrole pri preprave rádioaktívneho odpadu a vyhoretého jadrového paliva,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23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476834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7313" marR="0" lvl="2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27804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sk-SK" sz="36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E. Rozbor zákona č. 541/2004 Z. z. (atómový zákon)</a:t>
            </a:r>
            <a:b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Zoznam transponovaných smerníc EÚ</a:t>
            </a:r>
            <a:endParaRPr kumimoji="0" lang="sk-SK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500522"/>
            <a:ext cx="10515600" cy="4351338"/>
          </a:xfrm>
        </p:spPr>
        <p:txBody>
          <a:bodyPr anchor="ctr" anchorCtr="0">
            <a:normAutofit fontScale="85000" lnSpcReduction="10000"/>
          </a:bodyPr>
          <a:lstStyle/>
          <a:p>
            <a:pPr marL="0" lvl="2" indent="0" algn="just">
              <a:spcBef>
                <a:spcPct val="20000"/>
              </a:spcBef>
              <a:buClr>
                <a:srgbClr val="E27804"/>
              </a:buClr>
              <a:buNone/>
            </a:pPr>
            <a:endParaRPr lang="sk-SK" sz="2400" dirty="0">
              <a:solidFill>
                <a:srgbClr val="6D316A"/>
              </a:solidFill>
            </a:endParaRPr>
          </a:p>
          <a:p>
            <a:pPr marL="457200" lvl="2" indent="-457200" algn="just">
              <a:spcBef>
                <a:spcPct val="20000"/>
              </a:spcBef>
              <a:buClr>
                <a:srgbClr val="E27804"/>
              </a:buClr>
              <a:buFont typeface="+mj-lt"/>
              <a:buAutoNum type="arabicPeriod" startAt="4"/>
            </a:pPr>
            <a:r>
              <a:rPr lang="sk-SK" sz="2600" dirty="0">
                <a:solidFill>
                  <a:srgbClr val="6D316A"/>
                </a:solidFill>
              </a:rPr>
              <a:t>Smernica Rady 2009/71/</a:t>
            </a:r>
            <a:r>
              <a:rPr lang="sk-SK" sz="2600" dirty="0" err="1">
                <a:solidFill>
                  <a:srgbClr val="6D316A"/>
                </a:solidFill>
              </a:rPr>
              <a:t>Euratom</a:t>
            </a:r>
            <a:r>
              <a:rPr lang="sk-SK" sz="2600" dirty="0">
                <a:solidFill>
                  <a:srgbClr val="6D316A"/>
                </a:solidFill>
              </a:rPr>
              <a:t> z 25. 06. 2009, ktorou sa zriaďuje rámec Spoločenstva pre jadrovú bezpečnosť jadrových zariadení </a:t>
            </a:r>
            <a:r>
              <a:rPr lang="cs-CZ" sz="2600" dirty="0">
                <a:solidFill>
                  <a:srgbClr val="6D316A"/>
                </a:solidFill>
              </a:rPr>
              <a:t>– (novelou AZ č. 350/2011 Z. z.)</a:t>
            </a:r>
          </a:p>
          <a:p>
            <a:pPr marL="457200" lvl="2" indent="-457200" algn="just">
              <a:spcBef>
                <a:spcPct val="20000"/>
              </a:spcBef>
              <a:buClr>
                <a:srgbClr val="E27804"/>
              </a:buClr>
              <a:buFont typeface="+mj-lt"/>
              <a:buAutoNum type="arabicPeriod" startAt="4"/>
            </a:pPr>
            <a:r>
              <a:rPr lang="sk-SK" sz="2600" dirty="0">
                <a:solidFill>
                  <a:srgbClr val="6D316A"/>
                </a:solidFill>
              </a:rPr>
              <a:t>Smernica Rady 2011/70/</a:t>
            </a:r>
            <a:r>
              <a:rPr lang="sk-SK" sz="2600" dirty="0" err="1">
                <a:solidFill>
                  <a:srgbClr val="6D316A"/>
                </a:solidFill>
              </a:rPr>
              <a:t>Euratom</a:t>
            </a:r>
            <a:r>
              <a:rPr lang="sk-SK" sz="2600" dirty="0">
                <a:solidFill>
                  <a:srgbClr val="6D316A"/>
                </a:solidFill>
              </a:rPr>
              <a:t> z 19. 07. 2011, ktorou sa zriaďuje rámec Spoločenstva pre zodpovedné a bezpečné </a:t>
            </a:r>
            <a:r>
              <a:rPr lang="sk-SK" sz="2600" dirty="0">
                <a:solidFill>
                  <a:srgbClr val="C3112B"/>
                </a:solidFill>
              </a:rPr>
              <a:t>nakladanie</a:t>
            </a:r>
            <a:r>
              <a:rPr lang="sk-SK" sz="2600" dirty="0">
                <a:solidFill>
                  <a:srgbClr val="6D316A"/>
                </a:solidFill>
              </a:rPr>
              <a:t> s vyhoretým palivom a rádioaktívnym odpadom – (novelou AZ č. 143/2013 Z. z.)</a:t>
            </a:r>
            <a:endParaRPr lang="sk-SK" sz="2600" dirty="0">
              <a:solidFill>
                <a:srgbClr val="FF0000"/>
              </a:solidFill>
            </a:endParaRPr>
          </a:p>
          <a:p>
            <a:pPr marL="457200" lvl="2" indent="-457200" algn="just">
              <a:spcBef>
                <a:spcPct val="20000"/>
              </a:spcBef>
              <a:buClr>
                <a:srgbClr val="E27804"/>
              </a:buClr>
              <a:buFont typeface="+mj-lt"/>
              <a:buAutoNum type="arabicPeriod" startAt="4"/>
            </a:pPr>
            <a:r>
              <a:rPr lang="sk-SK" sz="2600" dirty="0">
                <a:solidFill>
                  <a:srgbClr val="6D316A"/>
                </a:solidFill>
              </a:rPr>
              <a:t>Smernica Rady 2014/87/</a:t>
            </a:r>
            <a:r>
              <a:rPr lang="sk-SK" sz="2600" dirty="0" err="1">
                <a:solidFill>
                  <a:srgbClr val="6D316A"/>
                </a:solidFill>
              </a:rPr>
              <a:t>Euratom</a:t>
            </a:r>
            <a:r>
              <a:rPr lang="sk-SK" sz="2600" dirty="0">
                <a:solidFill>
                  <a:srgbClr val="6D316A"/>
                </a:solidFill>
              </a:rPr>
              <a:t> z 08. 07. 2014, ktorou sa mení a dopĺňa smernica 2009/71/</a:t>
            </a:r>
            <a:r>
              <a:rPr lang="sk-SK" sz="2600" dirty="0" err="1">
                <a:solidFill>
                  <a:srgbClr val="6D316A"/>
                </a:solidFill>
              </a:rPr>
              <a:t>Euratom</a:t>
            </a:r>
            <a:r>
              <a:rPr lang="sk-SK" sz="2600" dirty="0">
                <a:solidFill>
                  <a:srgbClr val="6D316A"/>
                </a:solidFill>
              </a:rPr>
              <a:t>, ktorou sa zriaďuje rámec Spoločenstva pre jadrovú bezpečnosť jadrových zariadení – (novelou AZ č. 96/2017 Z. z. – účinnosť od 01. 08. 2017)</a:t>
            </a:r>
          </a:p>
          <a:p>
            <a:pPr marL="457200" lvl="2" indent="-457200" algn="just">
              <a:spcBef>
                <a:spcPct val="20000"/>
              </a:spcBef>
              <a:buClr>
                <a:srgbClr val="E27804"/>
              </a:buClr>
              <a:buFont typeface="+mj-lt"/>
              <a:buAutoNum type="arabicPeriod" startAt="4"/>
            </a:pPr>
            <a:r>
              <a:rPr lang="sk-SK" sz="2600" dirty="0">
                <a:solidFill>
                  <a:srgbClr val="6D316A"/>
                </a:solidFill>
              </a:rPr>
              <a:t>Smernica Rady 2013/59/</a:t>
            </a:r>
            <a:r>
              <a:rPr lang="sk-SK" sz="2600" dirty="0" err="1">
                <a:solidFill>
                  <a:srgbClr val="6D316A"/>
                </a:solidFill>
              </a:rPr>
              <a:t>Euratom</a:t>
            </a:r>
            <a:r>
              <a:rPr lang="sk-SK" sz="2600" dirty="0">
                <a:solidFill>
                  <a:srgbClr val="6D316A"/>
                </a:solidFill>
              </a:rPr>
              <a:t> z 05. 12. 2013, ktorou sa stanovujú základné bezpečnostné normy ochrany pred nebezpečenstvami vznikajúcimi v dôsledku ionizujúceho žiarenia, a ktorou sa zrušujú smernice 89/618/</a:t>
            </a:r>
            <a:r>
              <a:rPr lang="sk-SK" sz="2600" dirty="0" err="1">
                <a:solidFill>
                  <a:srgbClr val="6D316A"/>
                </a:solidFill>
              </a:rPr>
              <a:t>Euratom</a:t>
            </a:r>
            <a:r>
              <a:rPr lang="sk-SK" sz="2600" dirty="0">
                <a:solidFill>
                  <a:srgbClr val="6D316A"/>
                </a:solidFill>
              </a:rPr>
              <a:t>, 90/641/</a:t>
            </a:r>
            <a:r>
              <a:rPr lang="sk-SK" sz="2600" dirty="0" err="1">
                <a:solidFill>
                  <a:srgbClr val="6D316A"/>
                </a:solidFill>
              </a:rPr>
              <a:t>Euratom</a:t>
            </a:r>
            <a:r>
              <a:rPr lang="sk-SK" sz="2600" dirty="0">
                <a:solidFill>
                  <a:srgbClr val="6D316A"/>
                </a:solidFill>
              </a:rPr>
              <a:t>, 96/29/</a:t>
            </a:r>
            <a:r>
              <a:rPr lang="sk-SK" sz="2600" dirty="0" err="1">
                <a:solidFill>
                  <a:srgbClr val="6D316A"/>
                </a:solidFill>
              </a:rPr>
              <a:t>Euratom</a:t>
            </a:r>
            <a:r>
              <a:rPr lang="sk-SK" sz="2600" dirty="0">
                <a:solidFill>
                  <a:srgbClr val="6D316A"/>
                </a:solidFill>
              </a:rPr>
              <a:t>, 97/43/</a:t>
            </a:r>
            <a:r>
              <a:rPr lang="sk-SK" sz="2600" dirty="0" err="1">
                <a:solidFill>
                  <a:srgbClr val="6D316A"/>
                </a:solidFill>
              </a:rPr>
              <a:t>Euratom</a:t>
            </a:r>
            <a:r>
              <a:rPr lang="sk-SK" sz="2600" dirty="0">
                <a:solidFill>
                  <a:srgbClr val="6D316A"/>
                </a:solidFill>
              </a:rPr>
              <a:t> 2003/122/</a:t>
            </a:r>
            <a:r>
              <a:rPr lang="sk-SK" sz="2600" dirty="0" err="1">
                <a:solidFill>
                  <a:srgbClr val="6D316A"/>
                </a:solidFill>
              </a:rPr>
              <a:t>Euratom</a:t>
            </a:r>
            <a:r>
              <a:rPr lang="sk-SK" sz="2600" dirty="0">
                <a:solidFill>
                  <a:srgbClr val="6D316A"/>
                </a:solidFill>
              </a:rPr>
              <a:t>  - ČIASTOČNE.</a:t>
            </a:r>
            <a:endParaRPr lang="cs-CZ" sz="2600" dirty="0">
              <a:solidFill>
                <a:srgbClr val="7030A0"/>
              </a:solidFill>
            </a:endParaRP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24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979507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87313" marR="0" lvl="2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27804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F. Zákon č. 54/2015 Z. z. </a:t>
            </a:r>
            <a:b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sk-SK" sz="2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Občianskoprávna zodpovednosť za jadrové škody a jej finančné krytie – do 31. 12. 2015 riešená v zákone č. 541/2004 Z.</a:t>
            </a:r>
            <a:r>
              <a:rPr lang="sk-SK" sz="2900" b="1" kern="1200" dirty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 z. (</a:t>
            </a:r>
            <a:r>
              <a:rPr kumimoji="0" lang="sk-SK" sz="2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atómový zákon)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 anchor="ctr" anchorCtr="0">
            <a:normAutofit lnSpcReduction="10000"/>
          </a:bodyPr>
          <a:lstStyle/>
          <a:p>
            <a:pPr marL="357188" lvl="2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50" dirty="0">
                <a:solidFill>
                  <a:srgbClr val="6D316A"/>
                </a:solidFill>
              </a:rPr>
              <a:t>záväzky z Viedenského dohovoru a Spoločného protokolu (Oznámenia MZV SR č. 70/1996 Z. z. a č. 71/1996 Z. z.)</a:t>
            </a:r>
          </a:p>
          <a:p>
            <a:pPr marL="357188" lvl="2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50" dirty="0">
                <a:solidFill>
                  <a:srgbClr val="6D316A"/>
                </a:solidFill>
              </a:rPr>
              <a:t>výlučná objektívna zodpovednosť prevádzkovateľa jadrového zariadenia</a:t>
            </a:r>
          </a:p>
          <a:p>
            <a:pPr marL="357188" lvl="2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50" dirty="0">
                <a:solidFill>
                  <a:srgbClr val="6D316A"/>
                </a:solidFill>
              </a:rPr>
              <a:t>limitovaná zodpovednosť – 300 mil. EUR (JZ – E) a 185 mil. EUR (JZ – NE + preprava RM)  - zmena účinná od 1. 1. 2014 (zákon č. 143/2013 Z. z.)</a:t>
            </a:r>
          </a:p>
          <a:p>
            <a:pPr marL="357188" lvl="2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50" dirty="0">
                <a:solidFill>
                  <a:srgbClr val="6D316A"/>
                </a:solidFill>
              </a:rPr>
              <a:t>povinnosť finančného krytia celého limitu zodpovednosti – POISTENIE alebo INÁ FINANČNÁ ZÁBEZPEKA</a:t>
            </a:r>
          </a:p>
          <a:p>
            <a:pPr marL="357188" lvl="2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50" dirty="0">
                <a:solidFill>
                  <a:srgbClr val="6D316A"/>
                </a:solidFill>
              </a:rPr>
              <a:t>doklad o krytí – jeden z dokumentov licenčnej dokumentácie</a:t>
            </a:r>
          </a:p>
          <a:p>
            <a:pPr marL="357188" lvl="2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50" dirty="0">
                <a:solidFill>
                  <a:srgbClr val="FF0000"/>
                </a:solidFill>
              </a:rPr>
              <a:t>POZOR od 1. 1. 2016 zmena – účinný zákon o občianskoprávnej zodpovednosti za jadrovú škodu – č. 54/2015 Z. z. – vyňatie problematiky do samostatného zákona a zároveň ruší pôvodný § 29 a 30 zákona č. 541/2004 Z. z. (atómový zákon) + vyhláška ÚJD SR č. 170/2015 Z. z.</a:t>
            </a:r>
            <a:endParaRPr lang="cs-CZ" sz="2250" dirty="0">
              <a:solidFill>
                <a:srgbClr val="FF0000"/>
              </a:solidFill>
            </a:endParaRP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25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098980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</a:pPr>
            <a: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F. Zákon č. 54/2015 Z. z.</a:t>
            </a:r>
            <a:b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</a:br>
            <a:r>
              <a:rPr lang="sk-SK" sz="3100" b="1" dirty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Zákon č. 54/2015 Z. z. o občianskoprávnej zodpovednosti za jadrovú škodu a o jej finančnom krytí + vyhláška ÚJD SR č. 170/2015 Z. z.</a:t>
            </a:r>
            <a:endParaRPr kumimoji="0" lang="sk-SK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 anchor="ctr" anchorCtr="0">
            <a:normAutofit lnSpcReduction="10000"/>
          </a:bodyPr>
          <a:lstStyle/>
          <a:p>
            <a:pPr marL="357188" lvl="2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50" dirty="0">
                <a:solidFill>
                  <a:srgbClr val="6D316A"/>
                </a:solidFill>
              </a:rPr>
              <a:t>záväzky z Viedenského dohovoru a Spoločného protokolu (Oznámenia MZV SR č. 70/1996 Z. z. a č. 71/1996 Z. z.),</a:t>
            </a:r>
          </a:p>
          <a:p>
            <a:pPr marL="357188" lvl="2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50" dirty="0">
                <a:solidFill>
                  <a:srgbClr val="6D316A"/>
                </a:solidFill>
              </a:rPr>
              <a:t>výlučná objektívna zodpovednosť prevádzkovateľa jadrového zariadenia,</a:t>
            </a:r>
          </a:p>
          <a:p>
            <a:pPr marL="357188" lvl="2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50" dirty="0">
                <a:solidFill>
                  <a:srgbClr val="6D316A"/>
                </a:solidFill>
              </a:rPr>
              <a:t>limitovaná zodpovednosť – 300 mil. EUR (JZ – E) a 185 mil. EUR (JZ – NE + preprava RM)  - zmena účinná od 1. 1. 2014 (zákon č. 143/2013 Z. z.),</a:t>
            </a:r>
          </a:p>
          <a:p>
            <a:pPr marL="357188" lvl="2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50" dirty="0">
                <a:solidFill>
                  <a:srgbClr val="6D316A"/>
                </a:solidFill>
              </a:rPr>
              <a:t>povinnosť finančného krytia celého limitu zodpovednosti – POISTENIE alebo INÁ FINANČNÁ ZÁBEZPEKA,</a:t>
            </a:r>
          </a:p>
          <a:p>
            <a:pPr marL="357188" lvl="2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50" dirty="0">
                <a:solidFill>
                  <a:srgbClr val="6D316A"/>
                </a:solidFill>
              </a:rPr>
              <a:t>doklad o krytí – jeden z dokumentov licenčnej dokumentácie,</a:t>
            </a:r>
          </a:p>
          <a:p>
            <a:pPr marL="357188" lvl="2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250" dirty="0">
                <a:solidFill>
                  <a:srgbClr val="FF0000"/>
                </a:solidFill>
              </a:rPr>
              <a:t>POZOR od 1. 1. 2016 zmena – účinný zákon o občianskoprávnej zodpovednosti za jadrovú škodu – č. 54/2015 Z. z. – vyňatie problematiky do samostatného zákona a zároveň ruší pôvodný § 29 a 30 zákona č. 541/2004 Z. z. (atómový zákon) + vyhláška ÚJD SR č. 170/2015 Z. z.</a:t>
            </a:r>
            <a:endParaRPr lang="cs-CZ" sz="2250" dirty="0">
              <a:solidFill>
                <a:srgbClr val="FF0000"/>
              </a:solidFill>
            </a:endParaRP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26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934935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</a:pPr>
            <a: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G. Súvisiaca legislatíva</a:t>
            </a:r>
            <a:b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lang="sk-SK" sz="2800" b="1" dirty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Vyhlášky ÚJD SR</a:t>
            </a:r>
            <a:endParaRPr kumimoji="0" lang="sk-SK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600535"/>
            <a:ext cx="10515600" cy="4351338"/>
          </a:xfrm>
        </p:spPr>
        <p:txBody>
          <a:bodyPr anchor="ctr" anchorCtr="0">
            <a:normAutofit fontScale="92500" lnSpcReduction="20000"/>
          </a:bodyPr>
          <a:lstStyle/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dirty="0">
                <a:solidFill>
                  <a:srgbClr val="6D316A"/>
                </a:solidFill>
              </a:rPr>
              <a:t>pôvodne č. 46/2006 Z. z. až 58/2006 Z. z. (pozor na zmeny 430/2011 Z. z. – nahradila 50/2006 Z. z., 431/2011 Z. z. – nahradila 56/2006 Z. z., 30/2012 Z. z. – nahradila 53/2006 Z. z., 33/2012 Z. z. – nahradila 49/2006 Z. z., 112/2020 Z. z. – nahradila 76/2018 Z. z.)</a:t>
            </a:r>
          </a:p>
          <a:p>
            <a:pPr marL="7429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800" dirty="0">
                <a:solidFill>
                  <a:srgbClr val="6D316A"/>
                </a:solidFill>
              </a:rPr>
              <a:t>detailizujú povinnosti uvedené v zákone č. 541/2004 Z. z. (atómový zákon),</a:t>
            </a:r>
          </a:p>
          <a:p>
            <a:pPr marL="7429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800" dirty="0">
                <a:solidFill>
                  <a:srgbClr val="6D316A"/>
                </a:solidFill>
              </a:rPr>
              <a:t>„zoznamové“ – najmä 112/2020 Z. z. a 170/2015 Z. z.,</a:t>
            </a:r>
          </a:p>
          <a:p>
            <a:pPr marL="7429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800" dirty="0">
                <a:solidFill>
                  <a:srgbClr val="6D316A"/>
                </a:solidFill>
              </a:rPr>
              <a:t>„dokumentačné“ – najmä 58/2006 Z. z. v znení 31/2012 Z. z. a 102/2016 Z. z., </a:t>
            </a:r>
            <a:r>
              <a:rPr lang="sk-SK" sz="2800" dirty="0">
                <a:solidFill>
                  <a:srgbClr val="FF0000"/>
                </a:solidFill>
              </a:rPr>
              <a:t>155/2022 Z. z.</a:t>
            </a:r>
          </a:p>
          <a:p>
            <a:pPr marL="7429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800" dirty="0">
                <a:solidFill>
                  <a:srgbClr val="6D316A"/>
                </a:solidFill>
              </a:rPr>
              <a:t>„</a:t>
            </a:r>
            <a:r>
              <a:rPr lang="sk-SK" sz="2800" dirty="0" err="1">
                <a:solidFill>
                  <a:srgbClr val="6D316A"/>
                </a:solidFill>
              </a:rPr>
              <a:t>požiadavkové</a:t>
            </a:r>
            <a:r>
              <a:rPr lang="sk-SK" sz="2800" dirty="0">
                <a:solidFill>
                  <a:srgbClr val="6D316A"/>
                </a:solidFill>
              </a:rPr>
              <a:t>“ – najmä 430/2011 Z. z. v znení 103/2016 Z. z. a 431/2011 Z. z. v znení 104/2016 Z. z. a vyhlášky </a:t>
            </a:r>
            <a:r>
              <a:rPr lang="sk-SK" sz="2800" dirty="0">
                <a:solidFill>
                  <a:srgbClr val="FF0000"/>
                </a:solidFill>
              </a:rPr>
              <a:t>154/2022 Z. z.,</a:t>
            </a:r>
          </a:p>
          <a:p>
            <a:pPr marL="7429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800" dirty="0">
                <a:solidFill>
                  <a:srgbClr val="6D316A"/>
                </a:solidFill>
              </a:rPr>
              <a:t>„</a:t>
            </a:r>
            <a:r>
              <a:rPr lang="sk-SK" sz="2800" dirty="0" err="1">
                <a:solidFill>
                  <a:srgbClr val="6D316A"/>
                </a:solidFill>
              </a:rPr>
              <a:t>požiadavkovo</a:t>
            </a:r>
            <a:r>
              <a:rPr lang="sk-SK" sz="2800" dirty="0">
                <a:solidFill>
                  <a:srgbClr val="6D316A"/>
                </a:solidFill>
              </a:rPr>
              <a:t> - dokumentačné “ – všetky ostatné.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27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642103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</a:pPr>
            <a: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G. Súvisiaca legislatíva</a:t>
            </a:r>
            <a:b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lang="sk-SK" sz="2800" b="1" dirty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Zákon č. 50/1976 Zb. o územnom plánovaní a stavebnom poriadku </a:t>
            </a:r>
            <a:br>
              <a:rPr lang="sk-SK" sz="2800" b="1" dirty="0">
                <a:solidFill>
                  <a:srgbClr val="FF0000"/>
                </a:solidFill>
                <a:latin typeface="Calibri"/>
                <a:ea typeface="+mn-ea"/>
                <a:cs typeface="+mn-cs"/>
              </a:rPr>
            </a:br>
            <a:r>
              <a:rPr lang="sk-SK" sz="2800" b="1" dirty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(stavebný zákon) v znení neskorších predpisov – nahradené zákonmi č. 200/2022 Z. z. a 25/2025 Z. z. a 26/2025 Z. z. – plná účinnosť 01. 04. 2025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910219"/>
            <a:ext cx="10366332" cy="4041654"/>
          </a:xfrm>
        </p:spPr>
        <p:txBody>
          <a:bodyPr anchor="ctr" anchorCtr="0">
            <a:normAutofit fontScale="92500" lnSpcReduction="20000"/>
          </a:bodyPr>
          <a:lstStyle/>
          <a:p>
            <a:pPr marL="2857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3200" dirty="0">
                <a:solidFill>
                  <a:srgbClr val="6D316A"/>
                </a:solidFill>
              </a:rPr>
              <a:t>ÚJD SR – iný stavebný úrad pre JZ </a:t>
            </a:r>
            <a:r>
              <a:rPr lang="sk-SK" sz="3200" dirty="0">
                <a:solidFill>
                  <a:srgbClr val="FF0000"/>
                </a:solidFill>
              </a:rPr>
              <a:t>!pozor prechodné ustanovenia §84 ods. 12, 13, 14 zákona č. 25/2025 Z. z.!,</a:t>
            </a:r>
          </a:p>
          <a:p>
            <a:pPr marL="2857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3200" dirty="0">
                <a:solidFill>
                  <a:srgbClr val="6D316A"/>
                </a:solidFill>
              </a:rPr>
              <a:t>klasický režim stavebného konania pre stavby JZ,</a:t>
            </a:r>
          </a:p>
          <a:p>
            <a:pPr marL="2857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3200" dirty="0">
                <a:solidFill>
                  <a:srgbClr val="6D316A"/>
                </a:solidFill>
              </a:rPr>
              <a:t>vedenie stavebných konaní – JZ okrem toho, že je JZ je aj stavbou a preto musí byť licencované aj podľa stavebného zákona,</a:t>
            </a:r>
          </a:p>
          <a:p>
            <a:pPr marL="2857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3200" dirty="0">
                <a:solidFill>
                  <a:srgbClr val="6D316A"/>
                </a:solidFill>
              </a:rPr>
              <a:t>štandardné požiadavky na stavbu JZ ako takú,</a:t>
            </a:r>
          </a:p>
          <a:p>
            <a:pPr marL="2857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3200" dirty="0">
                <a:solidFill>
                  <a:srgbClr val="6D316A"/>
                </a:solidFill>
              </a:rPr>
              <a:t>dokumentácia, začatie, priebeh, ukončenie stavebného konania, dotknuté orgány, účastníci konania a pod.</a:t>
            </a:r>
            <a:endParaRPr lang="cs-CZ" sz="3200" dirty="0">
              <a:solidFill>
                <a:srgbClr val="6D316A"/>
              </a:solidFill>
            </a:endParaRP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28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582261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489508"/>
            <a:ext cx="10791825" cy="1235410"/>
          </a:xfrm>
        </p:spPr>
        <p:txBody>
          <a:bodyPr>
            <a:normAutofit fontScale="90000"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  <a:buClr>
                <a:srgbClr val="E27804"/>
              </a:buClr>
            </a:pPr>
            <a:r>
              <a:rPr lang="sk-SK" sz="40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G. Súvisiaca legislatíva</a:t>
            </a:r>
            <a:b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lang="sk-SK" sz="2400" b="1" dirty="0">
                <a:solidFill>
                  <a:srgbClr val="FF0000"/>
                </a:solidFill>
                <a:latin typeface="Calibri" panose="020F0502020204030204"/>
              </a:rPr>
              <a:t>Zákon č. 308/2018 Z. z. o Národnom jadrovom fonde a o zmene a doplnení  zákona č. 541/2004 Z. z. o mierovom využívaní jadrovej energie (atómový zákon) a o zmene a doplnení niektorých zákonov</a:t>
            </a:r>
            <a:endParaRPr lang="sk-SK" sz="2800" b="1" dirty="0">
              <a:solidFill>
                <a:srgbClr val="FF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724918"/>
            <a:ext cx="10515600" cy="4351338"/>
          </a:xfrm>
        </p:spPr>
        <p:txBody>
          <a:bodyPr anchor="ctr" anchorCtr="0">
            <a:normAutofit/>
          </a:bodyPr>
          <a:lstStyle/>
          <a:p>
            <a:pPr marL="2857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3000" dirty="0">
                <a:solidFill>
                  <a:srgbClr val="FF0000"/>
                </a:solidFill>
              </a:rPr>
              <a:t>nahradil zákon č. 238/2006 Z. z.; účinný od 1. 1. 2019</a:t>
            </a:r>
          </a:p>
          <a:p>
            <a:pPr marL="2857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3000" dirty="0">
                <a:solidFill>
                  <a:srgbClr val="6D316A"/>
                </a:solidFill>
              </a:rPr>
              <a:t>najmä finančný predpis,</a:t>
            </a:r>
          </a:p>
          <a:p>
            <a:pPr marL="2857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3000" dirty="0">
                <a:solidFill>
                  <a:srgbClr val="6D316A"/>
                </a:solidFill>
              </a:rPr>
              <a:t>výber, zhromažďovanie, rozdeľovanie, kontrolovanie finančných zdrojov na záverečnú časť jadrovej energetiky,</a:t>
            </a:r>
          </a:p>
          <a:p>
            <a:pPr marL="2857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3000" dirty="0">
                <a:solidFill>
                  <a:srgbClr val="6D316A"/>
                </a:solidFill>
              </a:rPr>
              <a:t>podúčty, možnosti použitia, stratégia záverečnej časti jadrovej energetiky,</a:t>
            </a:r>
          </a:p>
          <a:p>
            <a:pPr marL="2857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3000" dirty="0">
                <a:solidFill>
                  <a:srgbClr val="6D316A"/>
                </a:solidFill>
              </a:rPr>
              <a:t>orgány fondu, príjmy, výdavky</a:t>
            </a:r>
            <a:r>
              <a:rPr lang="cs-CZ" sz="3000" dirty="0">
                <a:solidFill>
                  <a:srgbClr val="6D316A"/>
                </a:solidFill>
              </a:rPr>
              <a:t>.</a:t>
            </a:r>
            <a:endParaRPr lang="sk-SK" sz="3000" dirty="0">
              <a:solidFill>
                <a:srgbClr val="6D316A"/>
              </a:solidFill>
            </a:endParaRP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29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88949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69875" marR="0" lvl="1" indent="-87313" algn="ctr" defTabSz="269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27804"/>
              </a:buClr>
              <a:buSzTx/>
              <a:buFont typeface="Wingdings" pitchFamily="2" charset="2"/>
              <a:buNone/>
              <a:tabLst>
                <a:tab pos="808038" algn="l"/>
              </a:tabLst>
              <a:defRPr/>
            </a:pPr>
            <a: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A. Ústavné aspekty</a:t>
            </a:r>
            <a:b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Ústavné aspekty jadrovej bezpečnosti a dozornej infraštruktúry</a:t>
            </a:r>
            <a:endParaRPr lang="sk-SK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593803"/>
            <a:ext cx="10515600" cy="4351338"/>
          </a:xfrm>
        </p:spPr>
        <p:txBody>
          <a:bodyPr>
            <a:normAutofit fontScale="92500"/>
          </a:bodyPr>
          <a:lstStyle/>
          <a:p>
            <a:pPr marL="452438" lvl="2" indent="-452438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800" dirty="0">
                <a:solidFill>
                  <a:srgbClr val="6D316A"/>
                </a:solidFill>
              </a:rPr>
              <a:t>Čl. 2 ods. 2 Ústavy SR – štátne orgány môžu konať iba na základe ústavy,   v jej medziach a v rozsahu a spôsobom, ktorý ustanoví zákon,</a:t>
            </a:r>
          </a:p>
          <a:p>
            <a:pPr marL="452438" lvl="2" indent="-452438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800" dirty="0">
                <a:solidFill>
                  <a:srgbClr val="6D316A"/>
                </a:solidFill>
              </a:rPr>
              <a:t>čl. 55 ods. 1 Ústavy SR – hospodárstvo Slovenskej republiky sa zakladá na princípoch sociálne a ekologicky orientovanej trhovej ekonomiky,</a:t>
            </a:r>
          </a:p>
          <a:p>
            <a:pPr marL="452438" lvl="2" indent="-452438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800" dirty="0">
                <a:solidFill>
                  <a:srgbClr val="6D316A"/>
                </a:solidFill>
              </a:rPr>
              <a:t>čl. 122 Ústavy SR – ústredné orgány štátnej správy a miestne orgány štátnej správy sa zriaďujú zákonom,</a:t>
            </a:r>
          </a:p>
          <a:p>
            <a:pPr marL="452438" lvl="2" indent="-452438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800" dirty="0">
                <a:solidFill>
                  <a:srgbClr val="6D316A"/>
                </a:solidFill>
              </a:rPr>
              <a:t>čl. 123 Ústavy SR – ministerstvá a iné orgány štátnej správy na základe zákonov a v ich medziach môžu vydávať všeobecne záväzné právne predpisy, ak sú na to splnomocnené zákonom. Tieto všeobecne záväzné právne predpisy sa vyhlasujú spôsobom, ktorý ustanoví zákon.</a:t>
            </a:r>
            <a:endParaRPr lang="en-GB" sz="2800" dirty="0">
              <a:solidFill>
                <a:srgbClr val="6D316A"/>
              </a:solidFill>
            </a:endParaRP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985556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</a:pPr>
            <a:r>
              <a:rPr lang="sk-SK" sz="40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G. Súvisiaca legislatíva</a:t>
            </a:r>
            <a:b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lang="sk-SK" sz="3100" b="1" dirty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Zákon č. 24/2006 Z. z. o posudzovaní vplyvov na životné prostredie     v znení neskorších predpisov</a:t>
            </a:r>
            <a:endParaRPr lang="sk-SK" sz="2800" b="1" dirty="0">
              <a:solidFill>
                <a:srgbClr val="FF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600535"/>
            <a:ext cx="10515600" cy="4351338"/>
          </a:xfrm>
        </p:spPr>
        <p:txBody>
          <a:bodyPr anchor="ctr" anchorCtr="0">
            <a:normAutofit/>
          </a:bodyPr>
          <a:lstStyle/>
          <a:p>
            <a:pPr marL="2857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800" dirty="0">
                <a:solidFill>
                  <a:srgbClr val="6D316A"/>
                </a:solidFill>
              </a:rPr>
              <a:t>posudzovanie vplyvov na životné prostredie – </a:t>
            </a:r>
            <a:r>
              <a:rPr lang="sk-SK" sz="2800" dirty="0" err="1">
                <a:solidFill>
                  <a:srgbClr val="6D316A"/>
                </a:solidFill>
              </a:rPr>
              <a:t>Environmental</a:t>
            </a:r>
            <a:r>
              <a:rPr lang="sk-SK" sz="2800" dirty="0">
                <a:solidFill>
                  <a:srgbClr val="6D316A"/>
                </a:solidFill>
              </a:rPr>
              <a:t> </a:t>
            </a:r>
            <a:r>
              <a:rPr lang="sk-SK" sz="2800" dirty="0" err="1">
                <a:solidFill>
                  <a:srgbClr val="6D316A"/>
                </a:solidFill>
              </a:rPr>
              <a:t>Impact</a:t>
            </a:r>
            <a:r>
              <a:rPr lang="sk-SK" sz="2800" dirty="0">
                <a:solidFill>
                  <a:srgbClr val="6D316A"/>
                </a:solidFill>
              </a:rPr>
              <a:t> </a:t>
            </a:r>
            <a:r>
              <a:rPr lang="sk-SK" sz="2800" dirty="0" err="1">
                <a:solidFill>
                  <a:srgbClr val="6D316A"/>
                </a:solidFill>
              </a:rPr>
              <a:t>Assessment</a:t>
            </a:r>
            <a:r>
              <a:rPr lang="sk-SK" sz="2800" dirty="0">
                <a:solidFill>
                  <a:srgbClr val="6D316A"/>
                </a:solidFill>
              </a:rPr>
              <a:t> (EIA)</a:t>
            </a:r>
          </a:p>
          <a:p>
            <a:pPr marL="2857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800" dirty="0">
                <a:solidFill>
                  <a:srgbClr val="6D316A"/>
                </a:solidFill>
              </a:rPr>
              <a:t>veľké priemyselné celky, jadrové zariadenia bez limitu – povinné posudzovanie</a:t>
            </a:r>
          </a:p>
          <a:p>
            <a:pPr marL="2857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800" dirty="0">
                <a:solidFill>
                  <a:srgbClr val="6D316A"/>
                </a:solidFill>
              </a:rPr>
              <a:t>obrovský okruh zainteresovanej verejnosti – v podstate každá fyzická alebo právnická osoba</a:t>
            </a:r>
          </a:p>
          <a:p>
            <a:pPr marL="2857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800" dirty="0">
                <a:solidFill>
                  <a:srgbClr val="6D316A"/>
                </a:solidFill>
              </a:rPr>
              <a:t>záverečné stanovisko z procesu EIA – podmienkou na vydanie povolenia podľa osobitného predpisu</a:t>
            </a:r>
          </a:p>
          <a:p>
            <a:pPr marL="0" lvl="1" indent="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endParaRPr lang="sk-SK" sz="2800" dirty="0">
              <a:solidFill>
                <a:srgbClr val="6D316A"/>
              </a:solidFill>
            </a:endParaRP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30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908500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</a:pPr>
            <a:r>
              <a:rPr lang="sk-SK" sz="40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G. Súvisiaca legislatíva</a:t>
            </a:r>
            <a:b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lang="sk-SK" sz="3100" b="1" dirty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Zákon č. 87/2018 Z. z. o radiačnej ochrane a o zmene a doplnení niektorých zákonov</a:t>
            </a:r>
            <a:endParaRPr lang="sk-SK" sz="2800" b="1" dirty="0">
              <a:solidFill>
                <a:srgbClr val="FF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 anchor="ctr" anchorCtr="0">
            <a:normAutofit/>
          </a:bodyPr>
          <a:lstStyle/>
          <a:p>
            <a:pPr marL="2857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800" dirty="0">
                <a:solidFill>
                  <a:srgbClr val="6D316A"/>
                </a:solidFill>
              </a:rPr>
              <a:t>rozsiahly zákon zachytávajúci v celej škále radiačnú ochranu,</a:t>
            </a:r>
          </a:p>
          <a:p>
            <a:pPr marL="2857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cs-CZ" sz="2800" b="1" dirty="0">
                <a:solidFill>
                  <a:srgbClr val="FF0000"/>
                </a:solidFill>
              </a:rPr>
              <a:t>Nový zákon – účinný od 1. </a:t>
            </a:r>
            <a:r>
              <a:rPr lang="cs-CZ" sz="2800" b="1" dirty="0" err="1">
                <a:solidFill>
                  <a:srgbClr val="FF0000"/>
                </a:solidFill>
              </a:rPr>
              <a:t>apríla</a:t>
            </a:r>
            <a:r>
              <a:rPr lang="cs-CZ" sz="2800" b="1" dirty="0">
                <a:solidFill>
                  <a:srgbClr val="FF0000"/>
                </a:solidFill>
              </a:rPr>
              <a:t> 2018 a nahradil </a:t>
            </a:r>
            <a:r>
              <a:rPr lang="cs-CZ" sz="2800" b="1" dirty="0" err="1">
                <a:solidFill>
                  <a:srgbClr val="FF0000"/>
                </a:solidFill>
              </a:rPr>
              <a:t>dovtedy</a:t>
            </a:r>
            <a:r>
              <a:rPr lang="cs-CZ" sz="2800" b="1" dirty="0">
                <a:solidFill>
                  <a:srgbClr val="FF0000"/>
                </a:solidFill>
              </a:rPr>
              <a:t> zákon č. 355/2007 Z. z. v </a:t>
            </a:r>
            <a:r>
              <a:rPr lang="cs-CZ" sz="2800" b="1" dirty="0" err="1">
                <a:solidFill>
                  <a:srgbClr val="FF0000"/>
                </a:solidFill>
              </a:rPr>
              <a:t>znení</a:t>
            </a:r>
            <a:r>
              <a:rPr lang="cs-CZ" sz="2800" b="1" dirty="0">
                <a:solidFill>
                  <a:srgbClr val="FF0000"/>
                </a:solidFill>
              </a:rPr>
              <a:t> </a:t>
            </a:r>
            <a:r>
              <a:rPr lang="cs-CZ" sz="2800" b="1" dirty="0" err="1">
                <a:solidFill>
                  <a:srgbClr val="FF0000"/>
                </a:solidFill>
              </a:rPr>
              <a:t>neskorších</a:t>
            </a:r>
            <a:r>
              <a:rPr lang="cs-CZ" sz="2800" b="1" dirty="0">
                <a:solidFill>
                  <a:srgbClr val="FF0000"/>
                </a:solidFill>
              </a:rPr>
              <a:t> </a:t>
            </a:r>
            <a:r>
              <a:rPr lang="cs-CZ" sz="2800" b="1" dirty="0" err="1">
                <a:solidFill>
                  <a:srgbClr val="FF0000"/>
                </a:solidFill>
              </a:rPr>
              <a:t>predpisov</a:t>
            </a:r>
            <a:r>
              <a:rPr lang="cs-CZ" sz="2800" b="1" dirty="0">
                <a:solidFill>
                  <a:srgbClr val="FF0000"/>
                </a:solidFill>
              </a:rPr>
              <a:t> </a:t>
            </a:r>
            <a:endParaRPr lang="sk-SK" sz="2800" dirty="0">
              <a:solidFill>
                <a:srgbClr val="6D316A"/>
              </a:solidFill>
            </a:endParaRPr>
          </a:p>
          <a:p>
            <a:pPr marL="2857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800" dirty="0" err="1">
                <a:solidFill>
                  <a:srgbClr val="6D316A"/>
                </a:solidFill>
              </a:rPr>
              <a:t>licencovanie</a:t>
            </a:r>
            <a:r>
              <a:rPr lang="sk-SK" sz="2800" dirty="0">
                <a:solidFill>
                  <a:srgbClr val="6D316A"/>
                </a:solidFill>
              </a:rPr>
              <a:t> pracovísk so zdrojmi ionizujúceho žiarenia – aj v zdravotníctve aj v priemysle, </a:t>
            </a:r>
            <a:r>
              <a:rPr lang="sk-SK" sz="2800" dirty="0" err="1">
                <a:solidFill>
                  <a:srgbClr val="6D316A"/>
                </a:solidFill>
              </a:rPr>
              <a:t>licencovanie</a:t>
            </a:r>
            <a:r>
              <a:rPr lang="sk-SK" sz="2800" dirty="0">
                <a:solidFill>
                  <a:srgbClr val="6D316A"/>
                </a:solidFill>
              </a:rPr>
              <a:t> prepráva zdrojov ionizujúceho žiarenia,</a:t>
            </a:r>
          </a:p>
          <a:p>
            <a:pPr marL="2857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800" dirty="0">
                <a:solidFill>
                  <a:srgbClr val="6D316A"/>
                </a:solidFill>
              </a:rPr>
              <a:t>kompetencie Úradu verejného zdravotníctva SR na úseku radiačnej ochrany,</a:t>
            </a:r>
          </a:p>
          <a:p>
            <a:pPr marL="285750" lvl="1" indent="-28575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800" dirty="0">
                <a:solidFill>
                  <a:srgbClr val="6D316A"/>
                </a:solidFill>
              </a:rPr>
              <a:t>ustanovovanie limitov ožiarenia (prípustné dávky).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31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246443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48963" cy="1325563"/>
          </a:xfrm>
        </p:spPr>
        <p:txBody>
          <a:bodyPr>
            <a:normAutofit fontScale="90000"/>
          </a:bodyPr>
          <a:lstStyle/>
          <a:p>
            <a:pPr lvl="0" algn="ctr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</a:pPr>
            <a:r>
              <a:rPr lang="sk-SK" sz="31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H. Práva a povinnosti držiteľa povolenia podľa zákona č. 541/2004 Z. z. (atómový zákon)</a:t>
            </a:r>
            <a:b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lang="sk-SK" sz="3100" b="1" dirty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najmä § 10</a:t>
            </a:r>
            <a:endParaRPr lang="sk-SK" sz="2800" b="1" dirty="0">
              <a:solidFill>
                <a:srgbClr val="FF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600535"/>
            <a:ext cx="10515600" cy="4351338"/>
          </a:xfrm>
        </p:spPr>
        <p:txBody>
          <a:bodyPr anchor="ctr" anchorCtr="0">
            <a:normAutofit/>
          </a:bodyPr>
          <a:lstStyle/>
          <a:p>
            <a:pPr marL="514350" lvl="0" indent="-51435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AutoNum type="alphaLcParenR"/>
            </a:pPr>
            <a:r>
              <a:rPr lang="sk-SK" sz="3000" dirty="0">
                <a:solidFill>
                  <a:srgbClr val="6D316A"/>
                </a:solidFill>
              </a:rPr>
              <a:t>filozofia, ciele, poslanie, stratégia, vízia 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2200" dirty="0">
                <a:solidFill>
                  <a:srgbClr val="6D316A"/>
                </a:solidFill>
              </a:rPr>
              <a:t>BEZPEČNOSŤ MUSÍ PREDCHÁDZAŤ VŠETKY OSTATNÉ ASPEKTY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2200" dirty="0">
                <a:solidFill>
                  <a:srgbClr val="6D316A"/>
                </a:solidFill>
              </a:rPr>
              <a:t>SÚSTAVNÉ ZVYŠOVANIE ÚROVNE BEZPEČNOSTI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2200" dirty="0">
                <a:solidFill>
                  <a:srgbClr val="6D316A"/>
                </a:solidFill>
              </a:rPr>
              <a:t>KULTÚRA BEZPEČNOSTI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2200" dirty="0">
                <a:solidFill>
                  <a:srgbClr val="6D316A"/>
                </a:solidFill>
              </a:rPr>
              <a:t>SP</a:t>
            </a:r>
            <a:r>
              <a:rPr lang="en-US" sz="2200" dirty="0">
                <a:solidFill>
                  <a:srgbClr val="6D316A"/>
                </a:solidFill>
              </a:rPr>
              <a:t>Ä</a:t>
            </a:r>
            <a:r>
              <a:rPr lang="sk-SK" sz="2200" dirty="0">
                <a:solidFill>
                  <a:srgbClr val="6D316A"/>
                </a:solidFill>
              </a:rPr>
              <a:t>TNÁ V</a:t>
            </a:r>
            <a:r>
              <a:rPr lang="en-US" sz="2200" dirty="0">
                <a:solidFill>
                  <a:srgbClr val="6D316A"/>
                </a:solidFill>
              </a:rPr>
              <a:t>Ä</a:t>
            </a:r>
            <a:r>
              <a:rPr lang="sk-SK" sz="2200" dirty="0">
                <a:solidFill>
                  <a:srgbClr val="6D316A"/>
                </a:solidFill>
              </a:rPr>
              <a:t>ZBA ZO SKÚSENOSTÍ Z INÝCH JZ </a:t>
            </a:r>
          </a:p>
          <a:p>
            <a:pPr marL="514350" lvl="0" indent="-51435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AutoNum type="alphaLcParenR"/>
            </a:pPr>
            <a:r>
              <a:rPr lang="sk-SK" sz="3000" dirty="0">
                <a:solidFill>
                  <a:srgbClr val="6D316A"/>
                </a:solidFill>
              </a:rPr>
              <a:t>koncepcia, metodika, taktika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2200" dirty="0">
                <a:solidFill>
                  <a:srgbClr val="6D316A"/>
                </a:solidFill>
              </a:rPr>
              <a:t>	DODRŽIAVANIE DOKUMENTÁCIE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2200" dirty="0">
                <a:solidFill>
                  <a:srgbClr val="6D316A"/>
                </a:solidFill>
              </a:rPr>
              <a:t>	ZABEZPEČOVANIE KVALITY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2200" dirty="0">
                <a:solidFill>
                  <a:srgbClr val="6D316A"/>
                </a:solidFill>
              </a:rPr>
              <a:t>	ORGANIZAČNÁ ŠTRUKTÚRA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2200" dirty="0">
                <a:solidFill>
                  <a:srgbClr val="6D316A"/>
                </a:solidFill>
              </a:rPr>
              <a:t>	PERSONÁLNA PRIPRAVENOSŤ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32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676322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199" y="136525"/>
            <a:ext cx="10748319" cy="1938460"/>
          </a:xfrm>
        </p:spPr>
        <p:txBody>
          <a:bodyPr>
            <a:normAutofit fontScale="90000"/>
          </a:bodyPr>
          <a:lstStyle/>
          <a:p>
            <a:pPr lvl="0" algn="ctr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</a:pPr>
            <a: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I. – Zákon č. 308/2018 Z. z. o Národnom jadrovom fonde</a:t>
            </a:r>
            <a:b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lang="sk-SK" sz="2200" b="1" dirty="0">
                <a:solidFill>
                  <a:srgbClr val="FF0000"/>
                </a:solidFill>
                <a:latin typeface="Calibri" panose="020F0502020204030204"/>
                <a:ea typeface="+mn-ea"/>
                <a:cs typeface="+mn-cs"/>
              </a:rPr>
              <a:t>Zákon č. 308/2018 Z. z. o Národnom jadrovom fonde a o zmene a doplnení  zákona č. 541/2004 Z. z. o mierovom využívaní jadrovej energie (atómový zákon) a o zmene a doplnení niektorých zákonov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05481" y="2311486"/>
            <a:ext cx="10748319" cy="3554662"/>
          </a:xfrm>
        </p:spPr>
        <p:txBody>
          <a:bodyPr anchor="ctr" anchorCtr="0">
            <a:normAutofit fontScale="40000" lnSpcReduction="20000"/>
          </a:bodyPr>
          <a:lstStyle/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5500" dirty="0">
                <a:solidFill>
                  <a:srgbClr val="6D316A"/>
                </a:solidFill>
              </a:rPr>
              <a:t>Prijatý 17. 10. 2018; účinný od 1. 1. 2019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endParaRPr lang="sk-SK" sz="5500" dirty="0">
              <a:solidFill>
                <a:srgbClr val="6D316A"/>
              </a:solidFill>
            </a:endParaRP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5500" dirty="0">
                <a:solidFill>
                  <a:srgbClr val="FF0000"/>
                </a:solidFill>
              </a:rPr>
              <a:t>Nariadenie vlády SR č. 21/2019 Z. z., </a:t>
            </a:r>
            <a:r>
              <a:rPr lang="sk-SK" sz="5500" dirty="0">
                <a:solidFill>
                  <a:srgbClr val="6D316A"/>
                </a:solidFill>
              </a:rPr>
              <a:t>ktorým sa ustanovuje výška ročného odvodu určeného na úhradu historického dlhu z dodanej elektriny koncovým odberateľom elektriny a podrobnosti o spôsobe jeho výberu pre Národný jadrový fond, jeho použití a o spôsobe a lehotách jeho úhrady </a:t>
            </a:r>
            <a:r>
              <a:rPr lang="sk-SK" sz="5500" dirty="0">
                <a:solidFill>
                  <a:srgbClr val="FF0000"/>
                </a:solidFill>
              </a:rPr>
              <a:t>(účinné od 1. 2. 2019)</a:t>
            </a:r>
          </a:p>
          <a:p>
            <a:pPr marL="0" lvl="0" indent="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endParaRPr lang="sk-SK" sz="5500" dirty="0">
              <a:solidFill>
                <a:srgbClr val="FF0000"/>
              </a:solidFill>
            </a:endParaRP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endParaRPr lang="sk-SK" sz="5500" dirty="0">
              <a:solidFill>
                <a:srgbClr val="FF0000"/>
              </a:solidFill>
            </a:endParaRPr>
          </a:p>
          <a:p>
            <a:pPr marL="0" lvl="0" indent="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endParaRPr lang="sk-SK" dirty="0">
              <a:solidFill>
                <a:srgbClr val="6D316A"/>
              </a:solidFill>
            </a:endParaRPr>
          </a:p>
          <a:p>
            <a:pPr marL="0" lvl="0" indent="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endParaRPr lang="sk-SK" dirty="0">
              <a:solidFill>
                <a:srgbClr val="6D316A"/>
              </a:solidFill>
            </a:endParaRPr>
          </a:p>
          <a:p>
            <a:pPr marL="0" lvl="0" indent="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dirty="0">
                <a:solidFill>
                  <a:srgbClr val="6D316A"/>
                </a:solidFill>
              </a:rPr>
              <a:t> 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dirty="0">
                <a:solidFill>
                  <a:srgbClr val="6D316A"/>
                </a:solidFill>
              </a:rPr>
              <a:t>	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33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234164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91813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sk-SK" sz="32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I. – Zákon č. 308/2018 Z. z. o Národnom jadrovom fonde</a:t>
            </a:r>
            <a:br>
              <a:rPr lang="sk-SK" sz="20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lang="sk-SK" sz="2200" b="1" dirty="0">
                <a:solidFill>
                  <a:srgbClr val="FF0000"/>
                </a:solidFill>
                <a:latin typeface="Calibri" panose="020F0502020204030204"/>
              </a:rPr>
              <a:t>Zákon č. 308/2018 Z. z. o Národnom jadrovom fonde a o zmene a doplnení  zákona č. 541/2004 Z. z. o mierovom využívaní jadrovej energie (atómový zákon) a o zmene a doplnení niektorých zákonov</a:t>
            </a:r>
            <a:endParaRPr lang="en-GB" sz="22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dirty="0">
                <a:solidFill>
                  <a:srgbClr val="FF0000"/>
                </a:solidFill>
              </a:rPr>
              <a:t>Nariadenie vlády SR č. 478/2022 Z. z., </a:t>
            </a:r>
            <a:r>
              <a:rPr lang="sk-SK" dirty="0">
                <a:solidFill>
                  <a:srgbClr val="6D316A"/>
                </a:solidFill>
              </a:rPr>
              <a:t>ktorým sa ustanovuje výška povinného príspevku a povinnej platby a podrobnosti o spôsobe výberu a platenia povinného príspevku a povinnej platby na účet Národného jadrového fondu </a:t>
            </a:r>
            <a:r>
              <a:rPr lang="sk-SK" dirty="0">
                <a:solidFill>
                  <a:srgbClr val="FF0000"/>
                </a:solidFill>
              </a:rPr>
              <a:t>(účinné od 1. 1. </a:t>
            </a:r>
            <a:r>
              <a:rPr lang="sk-SK">
                <a:solidFill>
                  <a:srgbClr val="FF0000"/>
                </a:solidFill>
              </a:rPr>
              <a:t>2023)</a:t>
            </a:r>
            <a:endParaRPr lang="sk-SK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endParaRPr lang="sk-SK" sz="2000" dirty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dirty="0">
                <a:solidFill>
                  <a:srgbClr val="FF0000"/>
                </a:solidFill>
              </a:rPr>
              <a:t>Vyhláška MH SR č. 31/2019 Z. z., </a:t>
            </a:r>
            <a:r>
              <a:rPr lang="sk-SK" dirty="0">
                <a:solidFill>
                  <a:srgbClr val="6D316A"/>
                </a:solidFill>
              </a:rPr>
              <a:t>ktorou sa ustanovujú podrobnosti o štruktúre a rozsahu oprávnených nákladov, pravidlá tvorby a aktualizácie cien vlastných výkonov prijímateľa finančných prostriedkov Národného jadrového fondu a štruktúra a rozsah cenovej kalkulácie vlastných výkonov </a:t>
            </a:r>
            <a:r>
              <a:rPr lang="sk-SK" dirty="0">
                <a:solidFill>
                  <a:srgbClr val="FF0000"/>
                </a:solidFill>
              </a:rPr>
              <a:t>(účinná od 15. 2. 2019)</a:t>
            </a:r>
          </a:p>
          <a:p>
            <a:pPr marL="342900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endParaRPr lang="sk-SK" dirty="0">
              <a:solidFill>
                <a:srgbClr val="FF0000"/>
              </a:solidFill>
            </a:endParaRPr>
          </a:p>
          <a:p>
            <a:endParaRPr lang="en-GB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34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447480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06113" cy="1325563"/>
          </a:xfrm>
        </p:spPr>
        <p:txBody>
          <a:bodyPr>
            <a:normAutofit fontScale="90000"/>
          </a:bodyPr>
          <a:lstStyle/>
          <a:p>
            <a:pPr lvl="0" algn="ctr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</a:pPr>
            <a:r>
              <a:rPr lang="sk-SK" sz="32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I. – Zákon č. 308/2018 Z. z. o Národnom jadrovom fonde</a:t>
            </a:r>
            <a:br>
              <a:rPr lang="sk-SK" sz="20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lang="sk-SK" sz="2200" b="1" dirty="0">
                <a:solidFill>
                  <a:srgbClr val="FF0000"/>
                </a:solidFill>
                <a:latin typeface="Calibri" panose="020F0502020204030204"/>
              </a:rPr>
              <a:t>Zákon č. 308/2018 Z. z. o Národnom jadrovom fonde a o zmene a doplnení  zákona č. 541/2004 Z. z. o mierovom využívaní jadrovej energie (atómový zákon) a o zmene a doplnení niektorých zákonov</a:t>
            </a:r>
            <a:endParaRPr lang="sk-SK" sz="2200" b="1" dirty="0">
              <a:solidFill>
                <a:srgbClr val="FF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 anchor="ctr" anchorCtr="0">
            <a:normAutofit fontScale="92500"/>
          </a:bodyPr>
          <a:lstStyle/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1950" dirty="0">
                <a:solidFill>
                  <a:srgbClr val="6D316A"/>
                </a:solidFill>
              </a:rPr>
              <a:t>najmä finančný predpis – kto, koľko, kedy a za čo platí do Národného jadrového fondu, aké sú iné zdroje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1950" dirty="0">
                <a:solidFill>
                  <a:srgbClr val="6D316A"/>
                </a:solidFill>
              </a:rPr>
              <a:t>výber, zhromažďovanie, rozdeľovanie, kontrolovanie finančných zdrojov na záverečnú časť jadrovej energetiky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1950" dirty="0">
                <a:solidFill>
                  <a:srgbClr val="6D316A"/>
                </a:solidFill>
              </a:rPr>
              <a:t>Podúčty </a:t>
            </a:r>
          </a:p>
          <a:p>
            <a:pPr marL="0" lvl="0" indent="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1950" dirty="0">
                <a:solidFill>
                  <a:srgbClr val="6D316A"/>
                </a:solidFill>
              </a:rPr>
              <a:t>	* lokalita Jaslovské Bohunice – JE A 1, JE V 1, JE V 2,</a:t>
            </a:r>
          </a:p>
          <a:p>
            <a:pPr marL="0" lvl="0" indent="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1950" dirty="0">
                <a:solidFill>
                  <a:srgbClr val="6D316A"/>
                </a:solidFill>
              </a:rPr>
              <a:t>	* lokalita Mochovce,</a:t>
            </a:r>
          </a:p>
          <a:p>
            <a:pPr marL="0" lvl="0" indent="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1950" dirty="0">
                <a:solidFill>
                  <a:srgbClr val="6D316A"/>
                </a:solidFill>
              </a:rPr>
              <a:t>	* nové jadrové zariadenia,,</a:t>
            </a:r>
          </a:p>
          <a:p>
            <a:pPr marL="0" lvl="0" indent="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1950" dirty="0">
                <a:solidFill>
                  <a:srgbClr val="6D316A"/>
                </a:solidFill>
              </a:rPr>
              <a:t>	* nakladanie s JM a </a:t>
            </a:r>
            <a:r>
              <a:rPr lang="sk-SK" sz="1950" dirty="0" err="1">
                <a:solidFill>
                  <a:srgbClr val="6D316A"/>
                </a:solidFill>
              </a:rPr>
              <a:t>RaO</a:t>
            </a:r>
            <a:r>
              <a:rPr lang="sk-SK" sz="1950" dirty="0">
                <a:solidFill>
                  <a:srgbClr val="6D316A"/>
                </a:solidFill>
              </a:rPr>
              <a:t>, pri ktorých nie je známy pôvodca,</a:t>
            </a:r>
          </a:p>
          <a:p>
            <a:pPr marL="0" lvl="0" indent="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1950" dirty="0">
                <a:solidFill>
                  <a:srgbClr val="6D316A"/>
                </a:solidFill>
              </a:rPr>
              <a:t>	* vyhľadávanie lokalít a geologický prieskum úložiska,</a:t>
            </a:r>
          </a:p>
          <a:p>
            <a:pPr marL="0" lvl="0" indent="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1950" dirty="0">
                <a:solidFill>
                  <a:srgbClr val="6D316A"/>
                </a:solidFill>
              </a:rPr>
              <a:t>	* inštitucionálnu kontrolu úložísk,</a:t>
            </a:r>
          </a:p>
          <a:p>
            <a:pPr marL="0" lvl="0" indent="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1950" dirty="0">
                <a:solidFill>
                  <a:srgbClr val="6D316A"/>
                </a:solidFill>
              </a:rPr>
              <a:t>	* skladovanie VJP v samostatných jadrových zariadeniach,</a:t>
            </a:r>
          </a:p>
          <a:p>
            <a:pPr marL="0" lvl="0" indent="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1950" dirty="0">
                <a:solidFill>
                  <a:srgbClr val="6D316A"/>
                </a:solidFill>
              </a:rPr>
              <a:t>	* na správu NJF a výdavkov súvisiacich so správou,</a:t>
            </a:r>
          </a:p>
          <a:p>
            <a:pPr marL="0" lvl="0" indent="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1950" dirty="0">
                <a:solidFill>
                  <a:srgbClr val="6D316A"/>
                </a:solidFill>
              </a:rPr>
              <a:t>	* nakladanie s inštitucionálnymi </a:t>
            </a:r>
            <a:r>
              <a:rPr lang="sk-SK" sz="1950" dirty="0" err="1">
                <a:solidFill>
                  <a:srgbClr val="6D316A"/>
                </a:solidFill>
              </a:rPr>
              <a:t>RaO</a:t>
            </a:r>
            <a:r>
              <a:rPr lang="sk-SK" sz="1950" dirty="0">
                <a:solidFill>
                  <a:srgbClr val="6D316A"/>
                </a:solidFill>
              </a:rPr>
              <a:t>.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35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723450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663238" cy="1325563"/>
          </a:xfrm>
        </p:spPr>
        <p:txBody>
          <a:bodyPr>
            <a:normAutofit fontScale="90000"/>
          </a:bodyPr>
          <a:lstStyle/>
          <a:p>
            <a:pPr lvl="0" algn="ctr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</a:pPr>
            <a:r>
              <a:rPr lang="sk-SK" sz="32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I. – Zákon č. 308/2018 Z. z. o Národnom jadrovom fonde</a:t>
            </a:r>
            <a:br>
              <a:rPr lang="sk-SK" sz="32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lang="sk-SK" sz="2200" b="1" dirty="0">
                <a:solidFill>
                  <a:srgbClr val="FF0000"/>
                </a:solidFill>
                <a:latin typeface="Calibri" panose="020F0502020204030204"/>
              </a:rPr>
              <a:t>Zákon č. 308/2018 Z. z. o Národnom jadrovom fonde a o zmene a doplnení  zákona č. 541/2004 Z. z. o mierovom využívaní jadrovej energie (atómový zákon) a o zmene a doplnení niektorých zákonov</a:t>
            </a:r>
            <a:endParaRPr lang="sk-SK" sz="2200" b="1" dirty="0">
              <a:solidFill>
                <a:srgbClr val="FF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766888"/>
            <a:ext cx="10515600" cy="4351338"/>
          </a:xfrm>
        </p:spPr>
        <p:txBody>
          <a:bodyPr anchor="ctr" anchorCtr="0">
            <a:normAutofit/>
          </a:bodyPr>
          <a:lstStyle/>
          <a:p>
            <a:pPr marL="0" lvl="0" indent="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2700" dirty="0">
                <a:solidFill>
                  <a:srgbClr val="FF0000"/>
                </a:solidFill>
              </a:rPr>
              <a:t>SPRÁVA A ORGÁNY NJF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2700" dirty="0">
                <a:solidFill>
                  <a:srgbClr val="6D316A"/>
                </a:solidFill>
              </a:rPr>
              <a:t>	Správu NJF vykonáva Ministerstvo hospodárstva SR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2700" dirty="0">
                <a:solidFill>
                  <a:srgbClr val="6D316A"/>
                </a:solidFill>
              </a:rPr>
              <a:t>	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2700" dirty="0">
                <a:solidFill>
                  <a:srgbClr val="FF0000"/>
                </a:solidFill>
              </a:rPr>
              <a:t>ORGÁNY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2700" dirty="0">
                <a:solidFill>
                  <a:srgbClr val="6D316A"/>
                </a:solidFill>
              </a:rPr>
              <a:t>	Rada správcov NJF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2700" dirty="0">
                <a:solidFill>
                  <a:srgbClr val="6D316A"/>
                </a:solidFill>
              </a:rPr>
              <a:t>	Dozorná rada NJF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2700" dirty="0">
                <a:solidFill>
                  <a:srgbClr val="6D316A"/>
                </a:solidFill>
              </a:rPr>
              <a:t>	Riaditeľ NJF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2700" dirty="0">
                <a:solidFill>
                  <a:srgbClr val="6D316A"/>
                </a:solidFill>
              </a:rPr>
              <a:t>	Hlavný kontrolór NJF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36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326877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720388" cy="1325563"/>
          </a:xfrm>
        </p:spPr>
        <p:txBody>
          <a:bodyPr>
            <a:normAutofit fontScale="90000"/>
          </a:bodyPr>
          <a:lstStyle/>
          <a:p>
            <a:pPr lvl="0" algn="ctr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</a:pPr>
            <a: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I. – Zákon č. 308/2018 Z. z. o Národnom jadrovom fonde</a:t>
            </a:r>
            <a:br>
              <a:rPr lang="sk-SK" sz="32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lang="sk-SK" sz="2200" b="1" dirty="0">
                <a:solidFill>
                  <a:srgbClr val="FF0000"/>
                </a:solidFill>
                <a:latin typeface="Calibri" panose="020F0502020204030204"/>
              </a:rPr>
              <a:t>Zákon č. 308/2018 Z. z. o Národnom jadrovom fonde a o zmene a doplnení  zákona č. 541/2004 Z. z. o mierovom využívaní jadrovej energie (atómový zákon) a o zmene a doplnení niektorých zákonov</a:t>
            </a:r>
            <a:endParaRPr lang="sk-SK" sz="2200" b="1" dirty="0">
              <a:solidFill>
                <a:srgbClr val="FF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766888"/>
            <a:ext cx="10515600" cy="4351338"/>
          </a:xfrm>
        </p:spPr>
        <p:txBody>
          <a:bodyPr anchor="ctr" anchorCtr="0">
            <a:normAutofit fontScale="85000" lnSpcReduction="10000"/>
          </a:bodyPr>
          <a:lstStyle/>
          <a:p>
            <a:pPr marL="0" lvl="0" indent="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2500" dirty="0">
                <a:solidFill>
                  <a:srgbClr val="FF0000"/>
                </a:solidFill>
              </a:rPr>
              <a:t>Vnútroštátna politika a vnútroštátny program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</a:pPr>
            <a:r>
              <a:rPr lang="sk-SK" sz="2500" dirty="0" err="1">
                <a:solidFill>
                  <a:srgbClr val="6D316A"/>
                </a:solidFill>
              </a:rPr>
              <a:t>Detailizácia</a:t>
            </a:r>
            <a:r>
              <a:rPr lang="sk-SK" sz="2500" dirty="0">
                <a:solidFill>
                  <a:srgbClr val="6D316A"/>
                </a:solidFill>
              </a:rPr>
              <a:t> záverečnej časti JE (nakladanie s VJP, nakladanie s </a:t>
            </a:r>
            <a:r>
              <a:rPr lang="sk-SK" sz="2500" dirty="0" err="1">
                <a:solidFill>
                  <a:srgbClr val="6D316A"/>
                </a:solidFill>
              </a:rPr>
              <a:t>RaO</a:t>
            </a:r>
            <a:r>
              <a:rPr lang="sk-SK" sz="2500" dirty="0">
                <a:solidFill>
                  <a:srgbClr val="6D316A"/>
                </a:solidFill>
              </a:rPr>
              <a:t> a vyraďovanie jadrových zariadení),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</a:pPr>
            <a:r>
              <a:rPr lang="sk-SK" sz="2500" dirty="0">
                <a:solidFill>
                  <a:srgbClr val="6D316A"/>
                </a:solidFill>
              </a:rPr>
              <a:t>Dielčia transpozícia Smernice 2011/70/</a:t>
            </a:r>
            <a:r>
              <a:rPr lang="sk-SK" sz="2500" dirty="0" err="1">
                <a:solidFill>
                  <a:srgbClr val="6D316A"/>
                </a:solidFill>
              </a:rPr>
              <a:t>Euratom</a:t>
            </a:r>
            <a:r>
              <a:rPr lang="sk-SK" sz="2500" dirty="0">
                <a:solidFill>
                  <a:srgbClr val="6D316A"/>
                </a:solidFill>
              </a:rPr>
              <a:t>.</a:t>
            </a:r>
            <a:endParaRPr lang="sk-SK" sz="2500" dirty="0">
              <a:solidFill>
                <a:srgbClr val="FF0000"/>
              </a:solidFill>
            </a:endParaRP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2500" dirty="0">
                <a:solidFill>
                  <a:srgbClr val="FF0000"/>
                </a:solidFill>
              </a:rPr>
              <a:t>TVORBA NJF: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</a:pPr>
            <a:r>
              <a:rPr lang="sk-SK" sz="2500" dirty="0">
                <a:solidFill>
                  <a:srgbClr val="FF0000"/>
                </a:solidFill>
              </a:rPr>
              <a:t>Príspevky od držiteľov povolenia na prevádzku jadrových zariadení, ktoré vyrábajú elektrinu a povinné platby od držiteľa povolenia na prevádzku </a:t>
            </a:r>
            <a:r>
              <a:rPr lang="sk-SK" sz="2500" dirty="0" err="1">
                <a:solidFill>
                  <a:srgbClr val="FF0000"/>
                </a:solidFill>
              </a:rPr>
              <a:t>nereaktorových</a:t>
            </a:r>
            <a:r>
              <a:rPr lang="sk-SK" sz="2500" dirty="0">
                <a:solidFill>
                  <a:srgbClr val="FF0000"/>
                </a:solidFill>
              </a:rPr>
              <a:t> jadrových zariadení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2500" dirty="0">
                <a:solidFill>
                  <a:srgbClr val="FF0000"/>
                </a:solidFill>
              </a:rPr>
              <a:t>+ ďalšie (dotácie zo ŠR, pokuty uložené ÚJD SR, úroky z vkladov, dobrovoľné dary, výnosy z finančných operácií, príspevky od osôb pri používaní zdrojov ionizujúceho žiarenia a ďalšie)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2500" dirty="0">
                <a:solidFill>
                  <a:srgbClr val="FF0000"/>
                </a:solidFill>
              </a:rPr>
              <a:t>POUŽITIE: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2500" dirty="0">
                <a:solidFill>
                  <a:srgbClr val="FF0000"/>
                </a:solidFill>
              </a:rPr>
              <a:t>	Najmä na vyraďovanie JZ na základe žiadostí držiteľov povolení a po rozhodnutí Rady správcov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37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50149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282487"/>
            <a:ext cx="10515600" cy="4351338"/>
          </a:xfrm>
        </p:spPr>
        <p:txBody>
          <a:bodyPr anchor="ctr" anchorCtr="0">
            <a:normAutofit/>
          </a:bodyPr>
          <a:lstStyle/>
          <a:p>
            <a:pPr marL="0" lvl="0" indent="0" algn="ctr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5600" b="1" dirty="0">
                <a:solidFill>
                  <a:srgbClr val="E27804"/>
                </a:solidFill>
              </a:rPr>
              <a:t>Ďakujem za pozornosť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38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13960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69875" marR="0" lvl="1" indent="-87313" algn="ctr" defTabSz="2698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27804"/>
              </a:buClr>
              <a:buSzTx/>
              <a:buFont typeface="Wingdings" pitchFamily="2" charset="2"/>
              <a:buNone/>
              <a:tabLst>
                <a:tab pos="808038" algn="l"/>
              </a:tabLst>
              <a:defRPr/>
            </a:pPr>
            <a: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A. Zákonné aspekty</a:t>
            </a:r>
            <a:b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Zákonné aspekty jadrovej bezpečnosti a dozornej infraštruktúry</a:t>
            </a:r>
            <a:endParaRPr lang="sk-SK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593803"/>
            <a:ext cx="10515600" cy="4351338"/>
          </a:xfrm>
        </p:spPr>
        <p:txBody>
          <a:bodyPr>
            <a:normAutofit lnSpcReduction="10000"/>
          </a:bodyPr>
          <a:lstStyle/>
          <a:p>
            <a:pPr marL="452438" lvl="2" indent="-452438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  <a:tabLst>
                <a:tab pos="182563" algn="l"/>
              </a:tabLst>
            </a:pPr>
            <a:r>
              <a:rPr lang="sk-SK" sz="2400" dirty="0">
                <a:solidFill>
                  <a:srgbClr val="6D316A"/>
                </a:solidFill>
              </a:rPr>
              <a:t>§ 29 zákona č. 575/2001 Z. z. o organizácii činnosti vlády a organizácii ústrednej štátnej správy v znení neskorších predpisov (ďalej len „zákon č. 575/2001 Z. z.“) – ÚJD SR je ústredným orgánom štátnej správy pre oblasť jadrového dozoru (predtým zákon č. 2/1993 Z. z. – jedna z mnohých noviel zákona č. 347/1990 Zb.),</a:t>
            </a:r>
          </a:p>
          <a:p>
            <a:pPr marL="452438" lvl="2" indent="-452438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400" dirty="0">
                <a:solidFill>
                  <a:srgbClr val="6D316A"/>
                </a:solidFill>
              </a:rPr>
              <a:t>§ 35 - 39 zákona č. 575/2001 Z. z. – úlohy ministerstiev a ostatných ústredných orgánov štátnej správy,</a:t>
            </a:r>
          </a:p>
          <a:p>
            <a:pPr marL="452438" lvl="2" indent="-452438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400" dirty="0">
                <a:solidFill>
                  <a:srgbClr val="6D316A"/>
                </a:solidFill>
              </a:rPr>
              <a:t>tvorba jednotnej štátnej politiky, výkon štátnej správy, dojednávanie                     a vykonávanie medzinárodných zmlúv, rozvoj medzinárodnej spolupráce, členstvo v medzinárodných organizáciách, notifikačné povinnosti voči EÚ, starostlivosť o náležitú právnu úpravu vecí patriacich do ich pôsobnosti – príprava návrhov zákonov a ostatných všeobecne záväzných právnych predpisov.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02572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lvl="1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27804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sk-SK" sz="36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C. </a:t>
            </a:r>
            <a:r>
              <a:rPr kumimoji="0" lang="sk-SK" sz="36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ÚJD SR – pôsobnosť a právomoc</a:t>
            </a:r>
            <a:b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kumimoji="0" lang="sk-SK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Trojdelenie</a:t>
            </a: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štátnej moci</a:t>
            </a:r>
            <a:endParaRPr kumimoji="0" lang="sk-SK" sz="2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593803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817563" lvl="1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Tx/>
              <a:buChar char="•"/>
            </a:pPr>
            <a:r>
              <a:rPr lang="cs-CZ" sz="3200" dirty="0">
                <a:solidFill>
                  <a:srgbClr val="6D316A"/>
                </a:solidFill>
              </a:rPr>
              <a:t>Zákonodárná – NR SR a  REFERENDUM </a:t>
            </a:r>
          </a:p>
          <a:p>
            <a:pPr marL="817563" lvl="1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Tx/>
              <a:buChar char="•"/>
            </a:pPr>
            <a:r>
              <a:rPr lang="cs-CZ" sz="3200" dirty="0">
                <a:solidFill>
                  <a:srgbClr val="6D316A"/>
                </a:solidFill>
              </a:rPr>
              <a:t>Výkonná – PREZIDENT a VLÁDA</a:t>
            </a:r>
          </a:p>
          <a:p>
            <a:pPr marL="817563" lvl="1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Tx/>
              <a:buChar char="•"/>
            </a:pPr>
            <a:r>
              <a:rPr lang="sk-SK" sz="3200" dirty="0">
                <a:solidFill>
                  <a:srgbClr val="6D316A"/>
                </a:solidFill>
              </a:rPr>
              <a:t>Súdna</a:t>
            </a:r>
            <a:r>
              <a:rPr lang="cs-CZ" sz="3200" dirty="0">
                <a:solidFill>
                  <a:srgbClr val="6D316A"/>
                </a:solidFill>
              </a:rPr>
              <a:t> – ÚSTAVNÝ SÚD a </a:t>
            </a:r>
            <a:r>
              <a:rPr lang="sk-SK" sz="3200" dirty="0">
                <a:solidFill>
                  <a:srgbClr val="6D316A"/>
                </a:solidFill>
              </a:rPr>
              <a:t>sústava</a:t>
            </a:r>
            <a:r>
              <a:rPr lang="cs-CZ" sz="3200" dirty="0">
                <a:solidFill>
                  <a:srgbClr val="6D316A"/>
                </a:solidFill>
              </a:rPr>
              <a:t> VŠEOBECNÝCH SÚDOV</a:t>
            </a:r>
          </a:p>
          <a:p>
            <a:pPr marL="817563" lvl="1" indent="-3429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Tx/>
              <a:buChar char="•"/>
            </a:pPr>
            <a:r>
              <a:rPr lang="sk-SK" sz="3200" i="1" dirty="0">
                <a:solidFill>
                  <a:srgbClr val="6D316A"/>
                </a:solidFill>
              </a:rPr>
              <a:t>Kontrolná</a:t>
            </a:r>
            <a:r>
              <a:rPr lang="cs-CZ" sz="3200" i="1" dirty="0">
                <a:solidFill>
                  <a:srgbClr val="6D316A"/>
                </a:solidFill>
              </a:rPr>
              <a:t> moc – NKÚ, PROKURATÚRA, VEREJNÝ OCHRANCA PRÁV</a:t>
            </a:r>
          </a:p>
          <a:p>
            <a:pPr marL="817563" lvl="1" indent="-3429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endParaRPr lang="cs-CZ" sz="2800" dirty="0">
              <a:solidFill>
                <a:srgbClr val="6D316A"/>
              </a:solidFill>
            </a:endParaRPr>
          </a:p>
          <a:p>
            <a:pPr marL="1519238" lvl="1" indent="-1519238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cs-CZ" sz="2800" dirty="0">
                <a:solidFill>
                  <a:srgbClr val="6D316A"/>
                </a:solidFill>
              </a:rPr>
              <a:t>ÚJD SR – </a:t>
            </a:r>
            <a:r>
              <a:rPr lang="sk-SK" sz="2800" dirty="0">
                <a:solidFill>
                  <a:srgbClr val="6D316A"/>
                </a:solidFill>
              </a:rPr>
              <a:t>patrí do výkonnej moci, je samostatným ústredným orgánom štátnej  správy zriadený zákonom, nie je podriadený žiadnemu ministerstvu, predsedu vymenúva vláda SR a zodpovedá vláde SR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14088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68240"/>
            <a:ext cx="10515600" cy="1325563"/>
          </a:xfrm>
        </p:spPr>
        <p:txBody>
          <a:bodyPr>
            <a:normAutofit/>
          </a:bodyPr>
          <a:lstStyle/>
          <a:p>
            <a:pPr lvl="1" algn="ctr" rtl="0">
              <a:spcBef>
                <a:spcPct val="20000"/>
              </a:spcBef>
              <a:buClr>
                <a:srgbClr val="E27804"/>
              </a:buClr>
            </a:pPr>
            <a:r>
              <a:rPr kumimoji="0" lang="sk-SK" sz="36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C. </a:t>
            </a:r>
            <a:r>
              <a:rPr kumimoji="0" lang="sk-SK" sz="36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ÚJD SR – pôsobnosť a právomoc</a:t>
            </a:r>
            <a:b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lang="sk-SK" sz="2800" b="1" dirty="0">
                <a:solidFill>
                  <a:srgbClr val="FF0000"/>
                </a:solidFill>
                <a:latin typeface="+mn-lt"/>
              </a:rPr>
              <a:t>Pôsobnosť a právomoc ÚJD SR – KOMPETENCIA</a:t>
            </a:r>
            <a:endParaRPr kumimoji="0" lang="sk-SK" sz="2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465215"/>
            <a:ext cx="10515600" cy="4351338"/>
          </a:xfrm>
        </p:spPr>
        <p:txBody>
          <a:bodyPr>
            <a:noAutofit/>
          </a:bodyPr>
          <a:lstStyle/>
          <a:p>
            <a:pPr marL="0" lvl="1" indent="0" algn="just">
              <a:spcBef>
                <a:spcPts val="0"/>
              </a:spcBef>
              <a:buClr>
                <a:prstClr val="black"/>
              </a:buClr>
              <a:buNone/>
            </a:pPr>
            <a:r>
              <a:rPr lang="sk-SK" sz="2420" dirty="0">
                <a:solidFill>
                  <a:srgbClr val="6D316A"/>
                </a:solidFill>
              </a:rPr>
              <a:t>Zákon č. 541/2004 Z. z. o mierovom využívaní jadrovej energie (atómový zákon)</a:t>
            </a:r>
          </a:p>
          <a:p>
            <a:pPr marL="0" lvl="1" indent="0" algn="just">
              <a:spcBef>
                <a:spcPts val="0"/>
              </a:spcBef>
              <a:buClr>
                <a:prstClr val="black"/>
              </a:buClr>
              <a:buNone/>
            </a:pPr>
            <a:r>
              <a:rPr lang="sk-SK" sz="2420" dirty="0">
                <a:solidFill>
                  <a:srgbClr val="6D316A"/>
                </a:solidFill>
              </a:rPr>
              <a:t>v znení neskorších predpisov + zákon  č. 575/2001 Z. z. + zákon č. 54/2015 Z. z. </a:t>
            </a:r>
            <a:r>
              <a:rPr lang="pl-PL" sz="2420" dirty="0">
                <a:solidFill>
                  <a:srgbClr val="6D316A"/>
                </a:solidFill>
              </a:rPr>
              <a:t>o občianskoprávnej zodpovednosti za jadrovú škodu a o jej finančnom krytí </a:t>
            </a:r>
            <a:endParaRPr lang="sk-SK" sz="2420" dirty="0">
              <a:solidFill>
                <a:srgbClr val="6D316A"/>
              </a:solidFill>
            </a:endParaRPr>
          </a:p>
          <a:p>
            <a:pPr marL="355600" lvl="2" indent="-355600" algn="just"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420" dirty="0">
                <a:solidFill>
                  <a:srgbClr val="6D316A"/>
                </a:solidFill>
              </a:rPr>
              <a:t>príprava legislatívy (návrhy zákonov, návrhy nariadení vlády, návrhy vyhlášok),</a:t>
            </a:r>
          </a:p>
          <a:p>
            <a:pPr marL="355600" lvl="2" indent="-355600" algn="just"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420" dirty="0">
                <a:solidFill>
                  <a:srgbClr val="6D316A"/>
                </a:solidFill>
              </a:rPr>
              <a:t>medzinárodná spolupráca v oblasti mierového využívania jadrovej energie,</a:t>
            </a:r>
          </a:p>
          <a:p>
            <a:pPr marL="355600" lvl="2" indent="-355600" algn="just"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420" dirty="0">
                <a:solidFill>
                  <a:srgbClr val="6D316A"/>
                </a:solidFill>
              </a:rPr>
              <a:t>posudzovacia, hodnotiaca činnosť a rozhodovacia činnosť – vydávanie rôznych druhov rozhodnutí (povolenia, súhlasy, schválenia, stanoviská pre iné orgány),</a:t>
            </a:r>
          </a:p>
          <a:p>
            <a:pPr marL="355600" lvl="2" indent="-355600" algn="just"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420" dirty="0">
                <a:solidFill>
                  <a:srgbClr val="6D316A"/>
                </a:solidFill>
              </a:rPr>
              <a:t>inšpekčná činnosť – činnosť na mieste samom (na jadrových zariadeniach,           u držiteľov iných povolení), ktorej cieľom je porovnať skutočný stav so želaným stavom ustanoveným v legislatíve,</a:t>
            </a:r>
          </a:p>
          <a:p>
            <a:pPr marL="355600" lvl="2" indent="-355600" algn="just"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2420" dirty="0">
                <a:solidFill>
                  <a:srgbClr val="6D316A"/>
                </a:solidFill>
              </a:rPr>
              <a:t>sankčná činnosť – časť rozhodovacej činnosti pri neplnení povinností vyplývajúcich zo zákona resp. ostatných VZPP a rozhodnutí a protokolov ÚJD SR.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09343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>
            <a:normAutofit/>
          </a:bodyPr>
          <a:lstStyle/>
          <a:p>
            <a:pPr marL="269875" marR="0" lvl="1" indent="-182563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27804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sk-SK" sz="36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D. Ťažiskové právne predpisy</a:t>
            </a:r>
            <a:b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Ťažiskové zákony a vyhlášky</a:t>
            </a:r>
            <a:endParaRPr kumimoji="0" lang="sk-SK" sz="2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325563"/>
            <a:ext cx="10906125" cy="4857749"/>
          </a:xfrm>
        </p:spPr>
        <p:txBody>
          <a:bodyPr>
            <a:noAutofit/>
          </a:bodyPr>
          <a:lstStyle/>
          <a:p>
            <a:pPr marL="274638" lvl="3" indent="-274638" algn="just">
              <a:lnSpc>
                <a:spcPct val="100000"/>
              </a:lnSpc>
              <a:spcBef>
                <a:spcPts val="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dirty="0">
                <a:solidFill>
                  <a:srgbClr val="6D316A"/>
                </a:solidFill>
              </a:rPr>
              <a:t>Zákon č. 541/2004 Z. z. o mierovom využívaní jadrovej energie (atómový zákon) a o zmene a doplnení niektorých zákonov v znení neskorších predpisov (predtým zákon č. 130/1998 Z. z. a predtým zákon č. 28/1984 Zb.), (ďalej len „zákon č. 541/2004 Z. z. – atómový zákon“)</a:t>
            </a:r>
          </a:p>
          <a:p>
            <a:pPr marL="274638" lvl="3" indent="-274638" algn="just">
              <a:lnSpc>
                <a:spcPct val="100000"/>
              </a:lnSpc>
              <a:spcBef>
                <a:spcPts val="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dirty="0">
                <a:solidFill>
                  <a:srgbClr val="6D316A"/>
                </a:solidFill>
              </a:rPr>
              <a:t>Zákon č. 54/2015 Z. z. o občianskoprávnej zodpovednosti za jadrovú škodu a o jej finančnom krytí a o zmene a doplnení niektorých zákonov + vyhláška ÚJD SR č. 170/2015 Z. z.,</a:t>
            </a:r>
          </a:p>
          <a:p>
            <a:pPr marL="274638" lvl="3" indent="-274638" algn="just">
              <a:lnSpc>
                <a:spcPct val="100000"/>
              </a:lnSpc>
              <a:spcBef>
                <a:spcPts val="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dirty="0">
                <a:solidFill>
                  <a:srgbClr val="6D316A"/>
                </a:solidFill>
              </a:rPr>
              <a:t>pôvodne 13 vyhlášok ÚJD SR v poradí č. 46/2006 Z. z. až č. 58/2006 Z. z. </a:t>
            </a:r>
            <a:r>
              <a:rPr lang="sk-SK" b="1" dirty="0">
                <a:solidFill>
                  <a:srgbClr val="FF0000"/>
                </a:solidFill>
              </a:rPr>
              <a:t>(pozor na zmeny – vyhláška č. 430/2011 Z. z., vyhláška č. 431/2011 Z. z., vyhlášky č. 30 – 35/2012 Z. z.), !! Vyhlášky č. 101/2016 Z. z. – č. 106/2016 Z. z., vyhláška č. 9/2018 Z. z., vyhláška 71/2019 Z. z., vyhláška 410/2019 Z. z., vyhláška č. 112/2020 Z. z.)</a:t>
            </a:r>
            <a:r>
              <a:rPr lang="sk-SK" dirty="0">
                <a:solidFill>
                  <a:srgbClr val="6D316A"/>
                </a:solidFill>
              </a:rPr>
              <a:t>,</a:t>
            </a:r>
            <a:endParaRPr lang="sk-SK" b="1" dirty="0">
              <a:solidFill>
                <a:srgbClr val="FF0000"/>
              </a:solidFill>
            </a:endParaRPr>
          </a:p>
          <a:p>
            <a:pPr marL="274638" lvl="3" indent="-274638" algn="just">
              <a:lnSpc>
                <a:spcPct val="100000"/>
              </a:lnSpc>
              <a:spcBef>
                <a:spcPts val="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dirty="0">
                <a:solidFill>
                  <a:srgbClr val="6D316A"/>
                </a:solidFill>
              </a:rPr>
              <a:t>Zákon č. 24/2006 Z. z. o posudzovaní vplyvov na životné prostredie v znení neskorších predpisov (pomerne rozsiahla novela č. 314/2014 Z. z., </a:t>
            </a:r>
            <a:r>
              <a:rPr lang="sk-SK" b="1" dirty="0">
                <a:solidFill>
                  <a:srgbClr val="FF0000"/>
                </a:solidFill>
              </a:rPr>
              <a:t>350/2024 Z. z. a 26/2025</a:t>
            </a:r>
            <a:r>
              <a:rPr lang="sk-SK" dirty="0">
                <a:solidFill>
                  <a:srgbClr val="6D316A"/>
                </a:solidFill>
              </a:rPr>
              <a:t>),</a:t>
            </a:r>
          </a:p>
          <a:p>
            <a:pPr marL="274638" lvl="3" indent="-274638" algn="just">
              <a:lnSpc>
                <a:spcPct val="100000"/>
              </a:lnSpc>
              <a:spcBef>
                <a:spcPts val="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dirty="0">
                <a:solidFill>
                  <a:srgbClr val="6D316A"/>
                </a:solidFill>
              </a:rPr>
              <a:t>Zákon č. 308/2018 Z. z. o Národnom jadrovom fonde a o zmene a doplnení zákona č. 541/2004 Z. z. o mierovom využívaní jadrovej energie (atómový zákon) a o zmene a doplnení niektorých zákonov v znení neskorších predpisov,</a:t>
            </a:r>
          </a:p>
          <a:p>
            <a:pPr marL="274638" lvl="3" indent="-274638" algn="just">
              <a:lnSpc>
                <a:spcPct val="100000"/>
              </a:lnSpc>
              <a:spcBef>
                <a:spcPts val="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dirty="0">
                <a:solidFill>
                  <a:srgbClr val="6D316A"/>
                </a:solidFill>
              </a:rPr>
              <a:t>Zákon č. 50/1976 Zb. o územnom plánovaní a stavebnom poriadku (stavebný zákon) v znení neskorších predpisov, </a:t>
            </a:r>
            <a:r>
              <a:rPr lang="sk-SK" b="1" dirty="0">
                <a:solidFill>
                  <a:srgbClr val="FF0000"/>
                </a:solidFill>
              </a:rPr>
              <a:t>!pozor nahradený zákonom č. 200/2022 Z. z. a zákonom č. 201/2022 Z. z., 205/2023 Z. z.+ zákon 46/2024! A NÁSLEDNE zákonom 25/2025 Z. z. a 26/2025 Z. z.!!</a:t>
            </a:r>
          </a:p>
          <a:p>
            <a:pPr marL="274638" lvl="3" indent="-274638" algn="just">
              <a:lnSpc>
                <a:spcPct val="100000"/>
              </a:lnSpc>
              <a:spcBef>
                <a:spcPts val="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dirty="0">
                <a:solidFill>
                  <a:srgbClr val="6D316A"/>
                </a:solidFill>
              </a:rPr>
              <a:t>Zákon č. 87/2018 Z. z. o radiačnej ochrane a o zmene a doplnení niektorých zákonov,</a:t>
            </a:r>
          </a:p>
          <a:p>
            <a:pPr marL="274638" lvl="3" indent="-274638" algn="just">
              <a:lnSpc>
                <a:spcPct val="100000"/>
              </a:lnSpc>
              <a:spcBef>
                <a:spcPts val="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cs-CZ" dirty="0" err="1">
                <a:solidFill>
                  <a:srgbClr val="6D316A"/>
                </a:solidFill>
                <a:hlinkClick r:id="rId2"/>
              </a:rPr>
              <a:t>www.ujd.gov.sk</a:t>
            </a:r>
            <a:r>
              <a:rPr lang="cs-CZ" dirty="0">
                <a:solidFill>
                  <a:srgbClr val="6D316A"/>
                </a:solidFill>
              </a:rPr>
              <a:t>, </a:t>
            </a:r>
            <a:r>
              <a:rPr lang="cs-CZ" dirty="0" err="1">
                <a:solidFill>
                  <a:srgbClr val="6D316A"/>
                </a:solidFill>
                <a:hlinkClick r:id="rId3"/>
              </a:rPr>
              <a:t>www.slov-lex.sk</a:t>
            </a:r>
            <a:r>
              <a:rPr lang="sk-SK" dirty="0">
                <a:solidFill>
                  <a:srgbClr val="6D316A"/>
                </a:solidFill>
              </a:rPr>
              <a:t> </a:t>
            </a:r>
            <a:endParaRPr lang="en-US" dirty="0">
              <a:solidFill>
                <a:srgbClr val="6D316A"/>
              </a:solidFill>
            </a:endParaRP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3467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69875" marR="0" lvl="1" indent="-182563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27804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sk-SK" sz="36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E. Rozbor zákona č. 541/2004 Z. z.</a:t>
            </a:r>
            <a:br>
              <a:rPr lang="sk-SK" sz="36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kumimoji="0" lang="sk-SK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Atómový zákon</a:t>
            </a:r>
            <a:endParaRPr kumimoji="0" lang="sk-SK" sz="2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548083"/>
            <a:ext cx="10515600" cy="4351338"/>
          </a:xfrm>
        </p:spPr>
        <p:txBody>
          <a:bodyPr>
            <a:noAutofit/>
          </a:bodyPr>
          <a:lstStyle/>
          <a:p>
            <a:pPr marL="87313" lvl="1" indent="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None/>
            </a:pPr>
            <a:r>
              <a:rPr lang="sk-SK" sz="2200" dirty="0">
                <a:solidFill>
                  <a:srgbClr val="6D316A"/>
                </a:solidFill>
              </a:rPr>
              <a:t>Zákon č. 541/2004 Z. z. v znení č. 238/2006 Z. z., č. 21/2007 Z. z., č. 94/2007 Z. z., č. 335/2007 Z. z., č. 408/2008 Z. z., č. 120/2010 Z. z., č. 145/2010 Z. z., č. 350/2011 Z. z., č. 143/2013 Z. z., č. 314/2014 Z. z., č. 54/2015 Z. z. , č. 91/2016 Z. z., č. 125/2016 Z. z.,          č. 96/2017 Z. z., 18/2018 Z. z. , 87/2018 Z. z., 177/2018 Z. z. a 308/2018 Z. z., </a:t>
            </a:r>
            <a:r>
              <a:rPr lang="sk-SK" sz="2200" dirty="0">
                <a:solidFill>
                  <a:srgbClr val="FF0000"/>
                </a:solidFill>
              </a:rPr>
              <a:t>279/2019 Z.</a:t>
            </a:r>
            <a:r>
              <a:rPr lang="sk-SK" sz="2200" b="1" dirty="0">
                <a:solidFill>
                  <a:srgbClr val="FF0000"/>
                </a:solidFill>
              </a:rPr>
              <a:t> </a:t>
            </a:r>
            <a:r>
              <a:rPr lang="sk-SK" sz="2200" dirty="0">
                <a:solidFill>
                  <a:srgbClr val="FF0000"/>
                </a:solidFill>
              </a:rPr>
              <a:t>z., 310/2021 Z. z., 363/2021 Z. z., 146/2023 Z. z., 309/2023 Z. z. a 205/2023 Z. z., 161/2024 Z. z., 299/2024 Z. z., 366/2024 Z. z. a 26/2025 Z. z.</a:t>
            </a:r>
          </a:p>
          <a:p>
            <a:pPr marL="274638" lvl="2" indent="-274638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Wingdings" pitchFamily="2" charset="2"/>
              <a:buChar char="§"/>
            </a:pPr>
            <a:r>
              <a:rPr lang="sk-SK" sz="1800" dirty="0">
                <a:solidFill>
                  <a:srgbClr val="6D316A"/>
                </a:solidFill>
              </a:rPr>
              <a:t>využívanie jadrovej energie len na mierové účely v súlade s medzinárodnými zmluvami, ktorými je SR viazaná </a:t>
            </a:r>
          </a:p>
          <a:p>
            <a:pPr marL="1408113" lvl="2" indent="-4572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1800" dirty="0">
                <a:solidFill>
                  <a:srgbClr val="6D316A"/>
                </a:solidFill>
              </a:rPr>
              <a:t>pozitívne vymedzenie len na mierové účely,</a:t>
            </a:r>
          </a:p>
          <a:p>
            <a:pPr marL="1408113" lvl="2" indent="-4572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1800" dirty="0">
                <a:solidFill>
                  <a:srgbClr val="6D316A"/>
                </a:solidFill>
              </a:rPr>
              <a:t>zákaz využívania na iné ako mierové účely,</a:t>
            </a:r>
          </a:p>
          <a:p>
            <a:pPr marL="1408113" lvl="2" indent="-4572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1800" dirty="0">
                <a:solidFill>
                  <a:srgbClr val="6D316A"/>
                </a:solidFill>
              </a:rPr>
              <a:t>súlad s medzinárodnými zmluvami, ktorými je SR viazaná (najmä OSN – MAAE, OECD/NEA, CTBT, záväzky z členstva v EÚ),</a:t>
            </a:r>
          </a:p>
          <a:p>
            <a:pPr marL="1408113" lvl="2" indent="-4572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1800" dirty="0">
                <a:solidFill>
                  <a:srgbClr val="6D316A"/>
                </a:solidFill>
              </a:rPr>
              <a:t>prínos JE musí prevyšovať riziká,</a:t>
            </a:r>
          </a:p>
          <a:p>
            <a:pPr marL="1408113" lvl="2" indent="-457200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1800" dirty="0">
                <a:solidFill>
                  <a:srgbClr val="6D316A"/>
                </a:solidFill>
              </a:rPr>
              <a:t>zákaz prepravy </a:t>
            </a:r>
            <a:r>
              <a:rPr lang="sk-SK" sz="1800" dirty="0" err="1">
                <a:solidFill>
                  <a:srgbClr val="6D316A"/>
                </a:solidFill>
              </a:rPr>
              <a:t>RaO</a:t>
            </a:r>
            <a:r>
              <a:rPr lang="sk-SK" sz="1800" dirty="0">
                <a:solidFill>
                  <a:srgbClr val="6D316A"/>
                </a:solidFill>
              </a:rPr>
              <a:t> a VJP do určitých oblastí.</a:t>
            </a:r>
            <a:endParaRPr lang="cs-CZ" sz="1800" dirty="0">
              <a:solidFill>
                <a:srgbClr val="6D316A"/>
              </a:solidFill>
            </a:endParaRP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8519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87313" marR="0" lvl="2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27804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E. Rozbor zákona č. 541/2004 Z. z. </a:t>
            </a:r>
            <a:r>
              <a:rPr lang="sk-SK" sz="4000" b="1" kern="1200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+mj-ea"/>
                <a:cs typeface="+mj-cs"/>
              </a:rPr>
              <a:t>(</a:t>
            </a:r>
            <a:r>
              <a:rPr kumimoji="0" lang="sk-SK" sz="4000" b="1" i="0" u="none" strike="noStrike" kern="1200" cap="none" spc="0" normalizeH="0" baseline="0" noProof="0" dirty="0">
                <a:ln>
                  <a:noFill/>
                </a:ln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atómový zákon)</a:t>
            </a:r>
            <a:br>
              <a:rPr lang="sk-SK" sz="4000" b="1" dirty="0">
                <a:solidFill>
                  <a:srgbClr val="6D31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</a:br>
            <a:r>
              <a:rPr lang="sk-SK" sz="2900" b="1" kern="1200" dirty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V</a:t>
            </a:r>
            <a:r>
              <a:rPr kumimoji="0" lang="sk-SK" sz="29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yužívanie</a:t>
            </a:r>
            <a:r>
              <a:rPr kumimoji="0" lang="sk-SK" sz="2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jadrovej energie len na základe povolenia vydaného ÚJD SR</a:t>
            </a:r>
            <a:endParaRPr kumimoji="0" lang="sk-SK" sz="2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548083"/>
            <a:ext cx="10515600" cy="4351338"/>
          </a:xfrm>
        </p:spPr>
        <p:txBody>
          <a:bodyPr>
            <a:noAutofit/>
          </a:bodyPr>
          <a:lstStyle/>
          <a:p>
            <a:pPr marL="447675" lvl="2" indent="-447675" algn="just" defTabSz="2422525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600" dirty="0">
                <a:solidFill>
                  <a:srgbClr val="6D316A"/>
                </a:solidFill>
              </a:rPr>
              <a:t>pozitívne aj negatívne vymedzenie,</a:t>
            </a:r>
          </a:p>
          <a:p>
            <a:pPr marL="447675" lvl="2" indent="-447675" algn="just" defTabSz="2422525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600" dirty="0">
                <a:solidFill>
                  <a:srgbClr val="6D316A"/>
                </a:solidFill>
              </a:rPr>
              <a:t>len na základe súhlasu alebo povolenia ÚJD SR,</a:t>
            </a:r>
          </a:p>
          <a:p>
            <a:pPr marL="447675" lvl="2" indent="-447675" algn="just" defTabSz="2422525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600" dirty="0">
                <a:solidFill>
                  <a:srgbClr val="6D316A"/>
                </a:solidFill>
              </a:rPr>
              <a:t>bez súhlasu a povolenia je využívanie zakázané,</a:t>
            </a:r>
          </a:p>
          <a:p>
            <a:pPr marL="447675" lvl="2" indent="-447675" algn="just" defTabSz="2422525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lphaLcParenR"/>
            </a:pPr>
            <a:r>
              <a:rPr lang="sk-SK" sz="2600" dirty="0">
                <a:solidFill>
                  <a:srgbClr val="6D316A"/>
                </a:solidFill>
              </a:rPr>
              <a:t>§ 5 ods. 2 a 3</a:t>
            </a:r>
          </a:p>
          <a:p>
            <a:pPr marL="909637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rabicPeriod"/>
            </a:pPr>
            <a:r>
              <a:rPr lang="sk-SK" sz="2600" dirty="0">
                <a:solidFill>
                  <a:srgbClr val="6D316A"/>
                </a:solidFill>
              </a:rPr>
              <a:t>súhlas ÚJD SR s umiestňovaním JZ,</a:t>
            </a:r>
          </a:p>
          <a:p>
            <a:pPr marL="909637" lvl="2" indent="-457200" algn="just">
              <a:lnSpc>
                <a:spcPct val="100000"/>
              </a:lnSpc>
              <a:spcBef>
                <a:spcPct val="20000"/>
              </a:spcBef>
              <a:buClr>
                <a:srgbClr val="E27804"/>
              </a:buClr>
              <a:buFont typeface="+mj-lt"/>
              <a:buAutoNum type="arabicPeriod"/>
            </a:pPr>
            <a:r>
              <a:rPr lang="sk-SK" sz="2600" dirty="0">
                <a:solidFill>
                  <a:srgbClr val="6D316A"/>
                </a:solidFill>
              </a:rPr>
              <a:t>povolenie – na všetky etapy existencie JZ + ďalšie súvisiace činnosti (stavba JZ, uvádzanie do prevádzky, prevádzka, vyraďovanie, vyňatie spod zákona, preprava </a:t>
            </a:r>
            <a:r>
              <a:rPr lang="sk-SK" sz="2600" dirty="0" err="1">
                <a:solidFill>
                  <a:srgbClr val="6D316A"/>
                </a:solidFill>
              </a:rPr>
              <a:t>RaO</a:t>
            </a:r>
            <a:r>
              <a:rPr lang="sk-SK" sz="2600" dirty="0">
                <a:solidFill>
                  <a:srgbClr val="6D316A"/>
                </a:solidFill>
              </a:rPr>
              <a:t> a VJP, nakladanie s </a:t>
            </a:r>
            <a:r>
              <a:rPr lang="sk-SK" sz="2600" dirty="0" err="1">
                <a:solidFill>
                  <a:srgbClr val="6D316A"/>
                </a:solidFill>
              </a:rPr>
              <a:t>RaO</a:t>
            </a:r>
            <a:r>
              <a:rPr lang="sk-SK" sz="2600" dirty="0">
                <a:solidFill>
                  <a:srgbClr val="6D316A"/>
                </a:solidFill>
              </a:rPr>
              <a:t> a VJP, nakladanie      s JM, dovoz a vývoz </a:t>
            </a:r>
            <a:r>
              <a:rPr lang="sk-SK" sz="2600" dirty="0" err="1">
                <a:solidFill>
                  <a:srgbClr val="6D316A"/>
                </a:solidFill>
              </a:rPr>
              <a:t>RaO</a:t>
            </a:r>
            <a:r>
              <a:rPr lang="sk-SK" sz="2600" dirty="0">
                <a:solidFill>
                  <a:srgbClr val="6D316A"/>
                </a:solidFill>
              </a:rPr>
              <a:t>, VJP, špeciálnych materiálov a zariadení, odborná príprava).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A784-478C-4456-9F20-DC3F06E10C01}" type="datetime1">
              <a:rPr lang="sk-SK" smtClean="0"/>
              <a:t>27. 5. 2025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FC7-4C9A-4970-8102-F96326699DDD}" type="slidenum">
              <a:rPr lang="sk-SK" smtClean="0"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80407856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J šablóna ÚJD SR final" id="{E4EAB53E-D4BE-4975-8A95-97E8C0C73F0A}" vid="{693AE40C-BD27-41DA-A628-016656BEADD7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627</TotalTime>
  <Words>4949</Words>
  <Application>Microsoft Office PowerPoint</Application>
  <PresentationFormat>Širokouhlá</PresentationFormat>
  <Paragraphs>353</Paragraphs>
  <Slides>38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38</vt:i4>
      </vt:variant>
    </vt:vector>
  </HeadingPairs>
  <TitlesOfParts>
    <vt:vector size="45" baseType="lpstr">
      <vt:lpstr>Arial</vt:lpstr>
      <vt:lpstr>Calibri</vt:lpstr>
      <vt:lpstr>Calibri Light</vt:lpstr>
      <vt:lpstr>Calibri Light (Nadpisy)</vt:lpstr>
      <vt:lpstr>Cambria</vt:lpstr>
      <vt:lpstr>Wingdings</vt:lpstr>
      <vt:lpstr>Motív balíka Office</vt:lpstr>
      <vt:lpstr>Atómový zákon, súvisiaca legislatíva a zákon o Národnom jadrovom fonde</vt:lpstr>
      <vt:lpstr>Obsah prezentácie</vt:lpstr>
      <vt:lpstr>A. Ústavné aspekty Ústavné aspekty jadrovej bezpečnosti a dozornej infraštruktúry</vt:lpstr>
      <vt:lpstr>A. Zákonné aspekty Zákonné aspekty jadrovej bezpečnosti a dozornej infraštruktúry</vt:lpstr>
      <vt:lpstr>C. ÚJD SR – pôsobnosť a právomoc Trojdelenie štátnej moci</vt:lpstr>
      <vt:lpstr>C. ÚJD SR – pôsobnosť a právomoc Pôsobnosť a právomoc ÚJD SR – KOMPETENCIA</vt:lpstr>
      <vt:lpstr>D. Ťažiskové právne predpisy Ťažiskové zákony a vyhlášky</vt:lpstr>
      <vt:lpstr>E. Rozbor zákona č. 541/2004 Z. z. Atómový zákon</vt:lpstr>
      <vt:lpstr>E. Rozbor zákona č. 541/2004 Z. z. (atómový zákon) Využívanie jadrovej energie len na základe povolenia vydaného ÚJD SR</vt:lpstr>
      <vt:lpstr>E. Rozbor zákona č. 541/2004 Z. z. (atómový zákon) Princíp ALARA (ALARP), sústavné prehodnocovanie rizík a zohľadňovanie nových poznatkov</vt:lpstr>
      <vt:lpstr>E. Rozbor zákona č. 541/2004 Z. z. (atómový zákon) Plnenie medzinárodných záväzkov SR vyplývajúcich z medzinárodných zmlúv a európskej legislatívy</vt:lpstr>
      <vt:lpstr>E. Rozbor zákona č. 541/2004 Z. z. (atómový zákon) Kompetencie ÚJD SR</vt:lpstr>
      <vt:lpstr>E. Rozbor zákona č. 541/2004 Z. z. (atómový zákon) Podmienky, dokumentácia a proces vydávania povolení</vt:lpstr>
      <vt:lpstr>E. Rozbor zákona č. 541/2004 Z. z. (atómový zákon) Základné povinnosti držiteľa povolenia</vt:lpstr>
      <vt:lpstr>E. Rozbor zákona č. 541/2004 Z. z. (atómový zákon) Licencovanie jednotlivých etáp existencie jadrového zariadenia – umiestnenie, výstavba, uvádzanie do prevádzky, prevádzka, vyraďovanie z prevádzky, vyňatie spod pôsobnosti atómového zákona</vt:lpstr>
      <vt:lpstr>E. Rozbor zákona č. 541/2004 Z. z. (atómový zákon) Licencovanie prepravy JM, RaO a VJP vrátane cezhraničnej prepravy</vt:lpstr>
      <vt:lpstr>E. Rozbor zákona č. 541/2004 Z. z. (atómový zákon) Nakladanie s JM, RaO a VJP</vt:lpstr>
      <vt:lpstr>E. Rozbor zákona č. 541/2004 Z. z. (atómový zákon) Havarijné plánovanie, fyzická ochrana, udalosti na jadrových zariadeniach a pri preprave, odborná spôsobilosť</vt:lpstr>
      <vt:lpstr>E. Rozbor zákona č. 541/2004 Z. z. (atómový zákon) Inšpekčná činnosť, medzinárodné inšpekcie, medzinárodní inšpektori</vt:lpstr>
      <vt:lpstr>E. Rozbor zákona č. 541/2004 Z. z. (atómový zákon) Príspevky na výkon štátneho dozoru</vt:lpstr>
      <vt:lpstr>E. Rozbor zákona č. 541/2004 Z. z. (atómový zákon) Sankcie</vt:lpstr>
      <vt:lpstr>E. Rozbor zákona č. 541/2004 Z. z. (atómový zákon) Zoznam licenčnej dokumentácie</vt:lpstr>
      <vt:lpstr>E. Rozbor zákona č. 541/2004 Z. z. (atómový zákon) Zoznam transponovaných smerníc EÚ</vt:lpstr>
      <vt:lpstr>E. Rozbor zákona č. 541/2004 Z. z. (atómový zákon) Zoznam transponovaných smerníc EÚ</vt:lpstr>
      <vt:lpstr>F. Zákon č. 54/2015 Z. z.  Občianskoprávna zodpovednosť za jadrové škody a jej finančné krytie – do 31. 12. 2015 riešená v zákone č. 541/2004 Z. z. (atómový zákon)</vt:lpstr>
      <vt:lpstr>F. Zákon č. 54/2015 Z. z. Zákon č. 54/2015 Z. z. o občianskoprávnej zodpovednosti za jadrovú škodu a o jej finančnom krytí + vyhláška ÚJD SR č. 170/2015 Z. z.</vt:lpstr>
      <vt:lpstr>G. Súvisiaca legislatíva Vyhlášky ÚJD SR</vt:lpstr>
      <vt:lpstr>G. Súvisiaca legislatíva Zákon č. 50/1976 Zb. o územnom plánovaní a stavebnom poriadku  (stavebný zákon) v znení neskorších predpisov – nahradené zákonmi č. 200/2022 Z. z. a 25/2025 Z. z. a 26/2025 Z. z. – plná účinnosť 01. 04. 2025</vt:lpstr>
      <vt:lpstr>G. Súvisiaca legislatíva Zákon č. 308/2018 Z. z. o Národnom jadrovom fonde a o zmene a doplnení  zákona č. 541/2004 Z. z. o mierovom využívaní jadrovej energie (atómový zákon) a o zmene a doplnení niektorých zákonov</vt:lpstr>
      <vt:lpstr>G. Súvisiaca legislatíva Zákon č. 24/2006 Z. z. o posudzovaní vplyvov na životné prostredie     v znení neskorších predpisov</vt:lpstr>
      <vt:lpstr>G. Súvisiaca legislatíva Zákon č. 87/2018 Z. z. o radiačnej ochrane a o zmene a doplnení niektorých zákonov</vt:lpstr>
      <vt:lpstr>H. Práva a povinnosti držiteľa povolenia podľa zákona č. 541/2004 Z. z. (atómový zákon) najmä § 10</vt:lpstr>
      <vt:lpstr>I. – Zákon č. 308/2018 Z. z. o Národnom jadrovom fonde Zákon č. 308/2018 Z. z. o Národnom jadrovom fonde a o zmene a doplnení  zákona č. 541/2004 Z. z. o mierovom využívaní jadrovej energie (atómový zákon) a o zmene a doplnení niektorých zákonov</vt:lpstr>
      <vt:lpstr>I. – Zákon č. 308/2018 Z. z. o Národnom jadrovom fonde Zákon č. 308/2018 Z. z. o Národnom jadrovom fonde a o zmene a doplnení  zákona č. 541/2004 Z. z. o mierovom využívaní jadrovej energie (atómový zákon) a o zmene a doplnení niektorých zákonov</vt:lpstr>
      <vt:lpstr>I. – Zákon č. 308/2018 Z. z. o Národnom jadrovom fonde Zákon č. 308/2018 Z. z. o Národnom jadrovom fonde a o zmene a doplnení  zákona č. 541/2004 Z. z. o mierovom využívaní jadrovej energie (atómový zákon) a o zmene a doplnení niektorých zákonov</vt:lpstr>
      <vt:lpstr>I. – Zákon č. 308/2018 Z. z. o Národnom jadrovom fonde Zákon č. 308/2018 Z. z. o Národnom jadrovom fonde a o zmene a doplnení  zákona č. 541/2004 Z. z. o mierovom využívaní jadrovej energie (atómový zákon) a o zmene a doplnení niektorých zákonov</vt:lpstr>
      <vt:lpstr>I. – Zákon č. 308/2018 Z. z. o Národnom jadrovom fonde Zákon č. 308/2018 Z. z. o Národnom jadrovom fonde a o zmene a doplnení  zákona č. 541/2004 Z. z. o mierovom využívaní jadrovej energie (atómový zákon) a o zmene a doplnení niektorých zákonov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Hostovecka-PC</dc:creator>
  <cp:lastModifiedBy>Martin Pospisil</cp:lastModifiedBy>
  <cp:revision>108</cp:revision>
  <cp:lastPrinted>2020-06-15T03:56:23Z</cp:lastPrinted>
  <dcterms:created xsi:type="dcterms:W3CDTF">2017-10-19T10:00:14Z</dcterms:created>
  <dcterms:modified xsi:type="dcterms:W3CDTF">2025-05-27T05:11:15Z</dcterms:modified>
</cp:coreProperties>
</file>