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2"/>
  </p:notesMasterIdLst>
  <p:sldIdLst>
    <p:sldId id="256" r:id="rId2"/>
    <p:sldId id="396" r:id="rId3"/>
    <p:sldId id="575" r:id="rId4"/>
    <p:sldId id="576" r:id="rId5"/>
    <p:sldId id="574" r:id="rId6"/>
    <p:sldId id="257" r:id="rId7"/>
    <p:sldId id="259" r:id="rId8"/>
    <p:sldId id="513" r:id="rId9"/>
    <p:sldId id="514" r:id="rId10"/>
    <p:sldId id="398" r:id="rId11"/>
    <p:sldId id="551" r:id="rId12"/>
    <p:sldId id="562" r:id="rId13"/>
    <p:sldId id="279" r:id="rId14"/>
    <p:sldId id="472" r:id="rId15"/>
    <p:sldId id="564" r:id="rId16"/>
    <p:sldId id="602" r:id="rId17"/>
    <p:sldId id="377" r:id="rId18"/>
    <p:sldId id="581" r:id="rId19"/>
    <p:sldId id="563" r:id="rId20"/>
    <p:sldId id="559" r:id="rId21"/>
    <p:sldId id="400" r:id="rId22"/>
    <p:sldId id="533" r:id="rId23"/>
    <p:sldId id="561" r:id="rId24"/>
    <p:sldId id="372" r:id="rId25"/>
    <p:sldId id="367" r:id="rId26"/>
    <p:sldId id="582" r:id="rId27"/>
    <p:sldId id="539" r:id="rId28"/>
    <p:sldId id="450" r:id="rId29"/>
    <p:sldId id="454" r:id="rId30"/>
    <p:sldId id="455" r:id="rId31"/>
    <p:sldId id="584" r:id="rId32"/>
    <p:sldId id="604" r:id="rId33"/>
    <p:sldId id="585" r:id="rId34"/>
    <p:sldId id="538" r:id="rId35"/>
    <p:sldId id="541" r:id="rId36"/>
    <p:sldId id="605" r:id="rId37"/>
    <p:sldId id="352" r:id="rId38"/>
    <p:sldId id="294" r:id="rId39"/>
    <p:sldId id="473" r:id="rId40"/>
    <p:sldId id="379" r:id="rId41"/>
    <p:sldId id="378" r:id="rId42"/>
    <p:sldId id="560" r:id="rId43"/>
    <p:sldId id="498" r:id="rId44"/>
    <p:sldId id="501" r:id="rId45"/>
    <p:sldId id="493" r:id="rId46"/>
    <p:sldId id="494" r:id="rId47"/>
    <p:sldId id="544" r:id="rId48"/>
    <p:sldId id="495" r:id="rId49"/>
    <p:sldId id="496" r:id="rId50"/>
    <p:sldId id="569" r:id="rId51"/>
    <p:sldId id="610" r:id="rId52"/>
    <p:sldId id="554" r:id="rId53"/>
    <p:sldId id="557" r:id="rId54"/>
    <p:sldId id="542" r:id="rId55"/>
    <p:sldId id="491" r:id="rId56"/>
    <p:sldId id="475" r:id="rId57"/>
    <p:sldId id="477" r:id="rId58"/>
    <p:sldId id="403" r:id="rId59"/>
    <p:sldId id="594" r:id="rId60"/>
    <p:sldId id="592" r:id="rId61"/>
    <p:sldId id="611" r:id="rId62"/>
    <p:sldId id="595" r:id="rId63"/>
    <p:sldId id="540" r:id="rId64"/>
    <p:sldId id="531" r:id="rId65"/>
    <p:sldId id="545" r:id="rId66"/>
    <p:sldId id="546" r:id="rId67"/>
    <p:sldId id="547" r:id="rId68"/>
    <p:sldId id="601" r:id="rId69"/>
    <p:sldId id="532" r:id="rId70"/>
    <p:sldId id="311" r:id="rId71"/>
    <p:sldId id="516" r:id="rId72"/>
    <p:sldId id="600" r:id="rId73"/>
    <p:sldId id="361" r:id="rId74"/>
    <p:sldId id="606" r:id="rId75"/>
    <p:sldId id="607" r:id="rId76"/>
    <p:sldId id="597" r:id="rId77"/>
    <p:sldId id="598" r:id="rId78"/>
    <p:sldId id="599" r:id="rId79"/>
    <p:sldId id="273" r:id="rId80"/>
    <p:sldId id="608" r:id="rId81"/>
    <p:sldId id="596" r:id="rId82"/>
    <p:sldId id="586" r:id="rId83"/>
    <p:sldId id="587" r:id="rId84"/>
    <p:sldId id="589" r:id="rId85"/>
    <p:sldId id="520" r:id="rId86"/>
    <p:sldId id="572" r:id="rId87"/>
    <p:sldId id="338" r:id="rId88"/>
    <p:sldId id="417" r:id="rId89"/>
    <p:sldId id="609" r:id="rId90"/>
    <p:sldId id="470" r:id="rId91"/>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FF"/>
    <a:srgbClr val="00CC99"/>
    <a:srgbClr val="3399FF"/>
    <a:srgbClr val="F864E3"/>
    <a:srgbClr val="C5F3A3"/>
    <a:srgbClr val="D16235"/>
    <a:srgbClr val="00FFFF"/>
    <a:srgbClr val="336699"/>
    <a:srgbClr val="7A5D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110" d="100"/>
          <a:sy n="110" d="100"/>
        </p:scale>
        <p:origin x="642"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3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file:///C:\Data\Praca%20na%20dochodku\Sposobilost%20v%20energetike\Leto%202023\MIX%20S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Praca%20na%20dochodku\Sposobilost%20v%20energetike\Leto%202023\Presnos&#357;%20merani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294515449217321E-2"/>
          <c:y val="9.1858629403168163E-2"/>
          <c:w val="0.64158077943319658"/>
          <c:h val="0.89725729116262687"/>
        </c:manualLayout>
      </c:layout>
      <c:doughnutChart>
        <c:varyColors val="1"/>
        <c:ser>
          <c:idx val="0"/>
          <c:order val="0"/>
          <c:dPt>
            <c:idx val="0"/>
            <c:bubble3D val="0"/>
            <c:spPr>
              <a:solidFill>
                <a:srgbClr val="92D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658-459D-B75E-748602AF2367}"/>
              </c:ext>
            </c:extLst>
          </c:dPt>
          <c:dPt>
            <c:idx val="1"/>
            <c:bubble3D val="0"/>
            <c:spPr>
              <a:solidFill>
                <a:srgbClr val="FFFF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658-459D-B75E-748602AF2367}"/>
              </c:ext>
            </c:extLst>
          </c:dPt>
          <c:dPt>
            <c:idx val="2"/>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658-459D-B75E-748602AF2367}"/>
              </c:ext>
            </c:extLst>
          </c:dPt>
          <c:dPt>
            <c:idx val="3"/>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658-459D-B75E-748602AF2367}"/>
              </c:ext>
            </c:extLst>
          </c:dPt>
          <c:dPt>
            <c:idx val="4"/>
            <c:bubble3D val="0"/>
            <c:spPr>
              <a:solidFill>
                <a:srgbClr val="00B0F0"/>
              </a:solidFill>
              <a:ln>
                <a:solidFill>
                  <a:schemeClr val="accent5">
                    <a:lumMod val="60000"/>
                    <a:lumOff val="40000"/>
                  </a:schemeClr>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2658-459D-B75E-748602AF2367}"/>
              </c:ext>
            </c:extLst>
          </c:dPt>
          <c:dPt>
            <c:idx val="5"/>
            <c:bubble3D val="0"/>
            <c:spPr>
              <a:solidFill>
                <a:srgbClr val="FF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2658-459D-B75E-748602AF2367}"/>
              </c:ext>
            </c:extLst>
          </c:dPt>
          <c:dPt>
            <c:idx val="6"/>
            <c:bubble3D val="0"/>
            <c:spPr>
              <a:solidFill>
                <a:schemeClr val="tx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2658-459D-B75E-748602AF2367}"/>
              </c:ext>
            </c:extLst>
          </c:dPt>
          <c:dPt>
            <c:idx val="7"/>
            <c:bubble3D val="0"/>
            <c:spPr>
              <a:solidFill>
                <a:schemeClr val="accent4">
                  <a:lumMod val="80000"/>
                  <a:lumOff val="2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2658-459D-B75E-748602AF2367}"/>
              </c:ext>
            </c:extLst>
          </c:dPt>
          <c:dPt>
            <c:idx val="8"/>
            <c:bubble3D val="0"/>
            <c:spPr>
              <a:solidFill>
                <a:srgbClr val="FF00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2658-459D-B75E-748602AF2367}"/>
              </c:ext>
            </c:extLst>
          </c:dPt>
          <c:dPt>
            <c:idx val="9"/>
            <c:bubble3D val="0"/>
            <c:spPr>
              <a:solidFill>
                <a:schemeClr val="accent5">
                  <a:lumMod val="20000"/>
                  <a:lumOff val="8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2658-459D-B75E-748602AF2367}"/>
              </c:ext>
            </c:extLst>
          </c:dPt>
          <c:dPt>
            <c:idx val="10"/>
            <c:bubble3D val="0"/>
            <c:spPr>
              <a:solidFill>
                <a:schemeClr val="accent3">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5-2658-459D-B75E-748602AF2367}"/>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FF00"/>
                      </a:solidFill>
                      <a:latin typeface="+mn-lt"/>
                      <a:ea typeface="+mn-ea"/>
                      <a:cs typeface="+mn-cs"/>
                    </a:defRPr>
                  </a:pPr>
                  <a:endParaRPr lang="sk-SK"/>
                </a:p>
              </c:txPr>
              <c:showLegendKey val="0"/>
              <c:showVal val="0"/>
              <c:showCatName val="0"/>
              <c:showSerName val="0"/>
              <c:showPercent val="1"/>
              <c:showBubbleSize val="0"/>
              <c:extLst>
                <c:ext xmlns:c16="http://schemas.microsoft.com/office/drawing/2014/chart" uri="{C3380CC4-5D6E-409C-BE32-E72D297353CC}">
                  <c16:uniqueId val="{00000001-2658-459D-B75E-748602AF2367}"/>
                </c:ext>
              </c:extLst>
            </c:dLbl>
            <c:dLbl>
              <c:idx val="2"/>
              <c:layout>
                <c:manualLayout>
                  <c:x val="-4.5678377862092105E-2"/>
                  <c:y val="0.13739075728853389"/>
                </c:manualLayout>
              </c:layout>
              <c:tx>
                <c:rich>
                  <a:bodyPr rot="0" spcFirstLastPara="1" vertOverflow="ellipsis" vert="horz" wrap="square" lIns="38100" tIns="19050" rIns="38100" bIns="19050" anchor="ctr" anchorCtr="1">
                    <a:spAutoFit/>
                  </a:bodyPr>
                  <a:lstStyle/>
                  <a:p>
                    <a:pPr>
                      <a:defRPr sz="1000" b="1" i="0" u="none" strike="noStrike" kern="1200" baseline="0">
                        <a:solidFill>
                          <a:srgbClr val="FF00FF"/>
                        </a:solidFill>
                        <a:latin typeface="+mn-lt"/>
                        <a:ea typeface="+mn-ea"/>
                        <a:cs typeface="+mn-cs"/>
                      </a:defRPr>
                    </a:pPr>
                    <a:fld id="{D754816E-0022-41AD-A99E-AF23E7B3F1ED}" type="PERCENTAGE">
                      <a:rPr lang="en-US" sz="1000"/>
                      <a:pPr>
                        <a:defRPr sz="1000">
                          <a:solidFill>
                            <a:srgbClr val="FF00FF"/>
                          </a:solidFill>
                        </a:defRPr>
                      </a:pPr>
                      <a:t>[PERCENTO]</a:t>
                    </a:fld>
                    <a:endParaRPr lang="sk-SK"/>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FF00FF"/>
                      </a:solidFill>
                      <a:latin typeface="+mn-lt"/>
                      <a:ea typeface="+mn-ea"/>
                      <a:cs typeface="+mn-cs"/>
                    </a:defRPr>
                  </a:pPr>
                  <a:endParaRPr lang="sk-SK"/>
                </a:p>
              </c:txP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658-459D-B75E-748602AF2367}"/>
                </c:ext>
              </c:extLst>
            </c:dLbl>
            <c:dLbl>
              <c:idx val="3"/>
              <c:layout>
                <c:manualLayout>
                  <c:x val="4.3140690203086855E-2"/>
                  <c:y val="-0.1250608175318706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FF00FF"/>
                      </a:solidFill>
                      <a:latin typeface="+mn-lt"/>
                      <a:ea typeface="+mn-ea"/>
                      <a:cs typeface="+mn-cs"/>
                    </a:defRPr>
                  </a:pPr>
                  <a:endParaRPr lang="sk-SK"/>
                </a:p>
              </c:tx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658-459D-B75E-748602AF2367}"/>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FF00"/>
                      </a:solidFill>
                      <a:latin typeface="+mn-lt"/>
                      <a:ea typeface="+mn-ea"/>
                      <a:cs typeface="+mn-cs"/>
                    </a:defRPr>
                  </a:pPr>
                  <a:endParaRPr lang="sk-SK"/>
                </a:p>
              </c:txPr>
              <c:showLegendKey val="0"/>
              <c:showVal val="0"/>
              <c:showCatName val="0"/>
              <c:showSerName val="0"/>
              <c:showPercent val="1"/>
              <c:showBubbleSize val="0"/>
              <c:extLst>
                <c:ext xmlns:c16="http://schemas.microsoft.com/office/drawing/2014/chart" uri="{C3380CC4-5D6E-409C-BE32-E72D297353CC}">
                  <c16:uniqueId val="{00000009-2658-459D-B75E-748602AF2367}"/>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FF00"/>
                      </a:solidFill>
                      <a:latin typeface="+mn-lt"/>
                      <a:ea typeface="+mn-ea"/>
                      <a:cs typeface="+mn-cs"/>
                    </a:defRPr>
                  </a:pPr>
                  <a:endParaRPr lang="sk-SK"/>
                </a:p>
              </c:txPr>
              <c:showLegendKey val="0"/>
              <c:showVal val="0"/>
              <c:showCatName val="0"/>
              <c:showSerName val="0"/>
              <c:showPercent val="1"/>
              <c:showBubbleSize val="0"/>
              <c:extLst>
                <c:ext xmlns:c16="http://schemas.microsoft.com/office/drawing/2014/chart" uri="{C3380CC4-5D6E-409C-BE32-E72D297353CC}">
                  <c16:uniqueId val="{0000000B-2658-459D-B75E-748602AF2367}"/>
                </c:ext>
              </c:extLst>
            </c:dLbl>
            <c:dLbl>
              <c:idx val="6"/>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FF00"/>
                      </a:solidFill>
                      <a:latin typeface="+mn-lt"/>
                      <a:ea typeface="+mn-ea"/>
                      <a:cs typeface="+mn-cs"/>
                    </a:defRPr>
                  </a:pPr>
                  <a:endParaRPr lang="sk-SK"/>
                </a:p>
              </c:txPr>
              <c:showLegendKey val="0"/>
              <c:showVal val="0"/>
              <c:showCatName val="0"/>
              <c:showSerName val="0"/>
              <c:showPercent val="1"/>
              <c:showBubbleSize val="0"/>
              <c:extLst>
                <c:ext xmlns:c16="http://schemas.microsoft.com/office/drawing/2014/chart" uri="{C3380CC4-5D6E-409C-BE32-E72D297353CC}">
                  <c16:uniqueId val="{0000000D-2658-459D-B75E-748602AF2367}"/>
                </c:ext>
              </c:extLst>
            </c:dLbl>
            <c:dLbl>
              <c:idx val="7"/>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FF00"/>
                      </a:solidFill>
                      <a:latin typeface="+mn-lt"/>
                      <a:ea typeface="+mn-ea"/>
                      <a:cs typeface="+mn-cs"/>
                    </a:defRPr>
                  </a:pPr>
                  <a:endParaRPr lang="sk-SK"/>
                </a:p>
              </c:txPr>
              <c:showLegendKey val="0"/>
              <c:showVal val="0"/>
              <c:showCatName val="0"/>
              <c:showSerName val="0"/>
              <c:showPercent val="1"/>
              <c:showBubbleSize val="0"/>
              <c:extLst>
                <c:ext xmlns:c16="http://schemas.microsoft.com/office/drawing/2014/chart" uri="{C3380CC4-5D6E-409C-BE32-E72D297353CC}">
                  <c16:uniqueId val="{0000000F-2658-459D-B75E-748602AF2367}"/>
                </c:ext>
              </c:extLst>
            </c:dLbl>
            <c:dLbl>
              <c:idx val="8"/>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FF00"/>
                      </a:solidFill>
                      <a:latin typeface="+mn-lt"/>
                      <a:ea typeface="+mn-ea"/>
                      <a:cs typeface="+mn-cs"/>
                    </a:defRPr>
                  </a:pPr>
                  <a:endParaRPr lang="sk-SK"/>
                </a:p>
              </c:txPr>
              <c:showLegendKey val="0"/>
              <c:showVal val="0"/>
              <c:showCatName val="0"/>
              <c:showSerName val="0"/>
              <c:showPercent val="1"/>
              <c:showBubbleSize val="0"/>
              <c:extLst>
                <c:ext xmlns:c16="http://schemas.microsoft.com/office/drawing/2014/chart" uri="{C3380CC4-5D6E-409C-BE32-E72D297353CC}">
                  <c16:uniqueId val="{00000011-2658-459D-B75E-748602AF2367}"/>
                </c:ext>
              </c:extLst>
            </c:dLbl>
            <c:dLbl>
              <c:idx val="10"/>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FF00"/>
                      </a:solidFill>
                      <a:latin typeface="+mn-lt"/>
                      <a:ea typeface="+mn-ea"/>
                      <a:cs typeface="+mn-cs"/>
                    </a:defRPr>
                  </a:pPr>
                  <a:endParaRPr lang="sk-SK"/>
                </a:p>
              </c:txPr>
              <c:showLegendKey val="0"/>
              <c:showVal val="0"/>
              <c:showCatName val="0"/>
              <c:showSerName val="0"/>
              <c:showPercent val="1"/>
              <c:showBubbleSize val="0"/>
              <c:extLst>
                <c:ext xmlns:c16="http://schemas.microsoft.com/office/drawing/2014/chart" uri="{C3380CC4-5D6E-409C-BE32-E72D297353CC}">
                  <c16:uniqueId val="{00000015-2658-459D-B75E-748602AF236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FF00FF"/>
                    </a:solidFill>
                    <a:latin typeface="+mn-lt"/>
                    <a:ea typeface="+mn-ea"/>
                    <a:cs typeface="+mn-cs"/>
                  </a:defRPr>
                </a:pPr>
                <a:endParaRPr lang="sk-SK"/>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Hárok1!$A$2:$A$12</c:f>
              <c:strCache>
                <c:ptCount val="11"/>
                <c:pt idx="0">
                  <c:v>Biomasa</c:v>
                </c:pt>
                <c:pt idx="1">
                  <c:v>Solárne</c:v>
                </c:pt>
                <c:pt idx="2">
                  <c:v>Veterné</c:v>
                </c:pt>
                <c:pt idx="3">
                  <c:v>Ostatné OZE</c:v>
                </c:pt>
                <c:pt idx="4">
                  <c:v>Vodné</c:v>
                </c:pt>
                <c:pt idx="5">
                  <c:v>Jadrové zdroje</c:v>
                </c:pt>
                <c:pt idx="6">
                  <c:v>Čierne uhlie</c:v>
                </c:pt>
                <c:pt idx="7">
                  <c:v>Hnedé uhlie</c:v>
                </c:pt>
                <c:pt idx="8">
                  <c:v>Ropné produkty</c:v>
                </c:pt>
                <c:pt idx="9">
                  <c:v>Plynné palivo</c:v>
                </c:pt>
                <c:pt idx="10">
                  <c:v>Ostatné fosílne</c:v>
                </c:pt>
              </c:strCache>
            </c:strRef>
          </c:cat>
          <c:val>
            <c:numRef>
              <c:f>Hárok1!$B$2:$B$12</c:f>
              <c:numCache>
                <c:formatCode>General</c:formatCode>
                <c:ptCount val="11"/>
                <c:pt idx="0">
                  <c:v>3.81</c:v>
                </c:pt>
                <c:pt idx="1">
                  <c:v>2.6100000000000003</c:v>
                </c:pt>
                <c:pt idx="2">
                  <c:v>0.04</c:v>
                </c:pt>
                <c:pt idx="3">
                  <c:v>0.38</c:v>
                </c:pt>
                <c:pt idx="4">
                  <c:v>6.6000000000000005</c:v>
                </c:pt>
                <c:pt idx="5">
                  <c:v>58.77</c:v>
                </c:pt>
                <c:pt idx="6">
                  <c:v>1.26</c:v>
                </c:pt>
                <c:pt idx="7">
                  <c:v>3.1</c:v>
                </c:pt>
                <c:pt idx="8">
                  <c:v>1.29</c:v>
                </c:pt>
                <c:pt idx="9">
                  <c:v>17.260000000000002</c:v>
                </c:pt>
                <c:pt idx="10">
                  <c:v>4.88</c:v>
                </c:pt>
              </c:numCache>
            </c:numRef>
          </c:val>
          <c:extLst>
            <c:ext xmlns:c16="http://schemas.microsoft.com/office/drawing/2014/chart" uri="{C3380CC4-5D6E-409C-BE32-E72D297353CC}">
              <c16:uniqueId val="{00000016-2658-459D-B75E-748602AF2367}"/>
            </c:ext>
          </c:extLst>
        </c:ser>
        <c:dLbls>
          <c:showLegendKey val="0"/>
          <c:showVal val="0"/>
          <c:showCatName val="0"/>
          <c:showSerName val="0"/>
          <c:showPercent val="1"/>
          <c:showBubbleSize val="0"/>
          <c:showLeaderLines val="1"/>
        </c:dLbls>
        <c:firstSliceAng val="0"/>
        <c:holeSize val="50"/>
      </c:doughnutChart>
      <c:spPr>
        <a:solidFill>
          <a:schemeClr val="bg1"/>
        </a:solidFill>
        <a:ln>
          <a:noFill/>
        </a:ln>
        <a:effectLst/>
      </c:spPr>
    </c:plotArea>
    <c:legend>
      <c:legendPos val="r"/>
      <c:layout>
        <c:manualLayout>
          <c:xMode val="edge"/>
          <c:yMode val="edge"/>
          <c:x val="0.74524962853847587"/>
          <c:y val="0.10013020638294214"/>
          <c:w val="0.17129504549999494"/>
          <c:h val="0.53935373558751731"/>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sk-S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k-S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sk-SK" sz="1600" b="1"/>
              <a:t>Presnosť</a:t>
            </a:r>
            <a:r>
              <a:rPr lang="sk-SK" sz="1600" b="1" baseline="0"/>
              <a:t> merania</a:t>
            </a:r>
            <a:endParaRPr lang="sk-SK" sz="1600" b="1"/>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sk-SK"/>
        </a:p>
      </c:txPr>
    </c:title>
    <c:autoTitleDeleted val="0"/>
    <c:plotArea>
      <c:layout>
        <c:manualLayout>
          <c:layoutTarget val="inner"/>
          <c:xMode val="edge"/>
          <c:yMode val="edge"/>
          <c:x val="0.11776580379957782"/>
          <c:y val="0.1282259872334944"/>
          <c:w val="0.85451098026145245"/>
          <c:h val="0.70655016275113836"/>
        </c:manualLayout>
      </c:layout>
      <c:lineChart>
        <c:grouping val="standard"/>
        <c:varyColors val="0"/>
        <c:ser>
          <c:idx val="0"/>
          <c:order val="0"/>
          <c:tx>
            <c:strRef>
              <c:f>Hárok1!$B$1</c:f>
              <c:strCache>
                <c:ptCount val="1"/>
                <c:pt idx="0">
                  <c:v>výkon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Hárok1!$A$2:$A$62</c:f>
              <c:numCache>
                <c:formatCode>h:mm;@</c:formatCode>
                <c:ptCount val="61"/>
                <c:pt idx="0">
                  <c:v>45085.25</c:v>
                </c:pt>
                <c:pt idx="1">
                  <c:v>45085.250694444447</c:v>
                </c:pt>
                <c:pt idx="2">
                  <c:v>45085.251388888893</c:v>
                </c:pt>
                <c:pt idx="3">
                  <c:v>45085.25208333334</c:v>
                </c:pt>
                <c:pt idx="4">
                  <c:v>45085.252777777787</c:v>
                </c:pt>
                <c:pt idx="5">
                  <c:v>45085.253472222234</c:v>
                </c:pt>
                <c:pt idx="6">
                  <c:v>45085.25416666668</c:v>
                </c:pt>
                <c:pt idx="7">
                  <c:v>45085.254861111127</c:v>
                </c:pt>
                <c:pt idx="8">
                  <c:v>45085.255555555574</c:v>
                </c:pt>
                <c:pt idx="9">
                  <c:v>45085.25625000002</c:v>
                </c:pt>
                <c:pt idx="10">
                  <c:v>45085.256944444467</c:v>
                </c:pt>
                <c:pt idx="11">
                  <c:v>45085.257638888914</c:v>
                </c:pt>
                <c:pt idx="12">
                  <c:v>45085.25833333336</c:v>
                </c:pt>
                <c:pt idx="13">
                  <c:v>45085.259027777807</c:v>
                </c:pt>
                <c:pt idx="14">
                  <c:v>45085.259722222254</c:v>
                </c:pt>
                <c:pt idx="15">
                  <c:v>45085.260416666701</c:v>
                </c:pt>
                <c:pt idx="16">
                  <c:v>45085.261111111147</c:v>
                </c:pt>
                <c:pt idx="17">
                  <c:v>45085.261805555594</c:v>
                </c:pt>
                <c:pt idx="18">
                  <c:v>45085.262500000041</c:v>
                </c:pt>
                <c:pt idx="19">
                  <c:v>45085.263194444487</c:v>
                </c:pt>
                <c:pt idx="20">
                  <c:v>45085.263888888934</c:v>
                </c:pt>
                <c:pt idx="21">
                  <c:v>45085.264583333381</c:v>
                </c:pt>
                <c:pt idx="22">
                  <c:v>45085.265277777828</c:v>
                </c:pt>
                <c:pt idx="23">
                  <c:v>45085.265972222274</c:v>
                </c:pt>
                <c:pt idx="24">
                  <c:v>45085.266666666721</c:v>
                </c:pt>
                <c:pt idx="25">
                  <c:v>45085.267361111168</c:v>
                </c:pt>
                <c:pt idx="26">
                  <c:v>45085.268055555614</c:v>
                </c:pt>
                <c:pt idx="27">
                  <c:v>45085.268750000061</c:v>
                </c:pt>
                <c:pt idx="28">
                  <c:v>45085.269444444508</c:v>
                </c:pt>
                <c:pt idx="29">
                  <c:v>45085.270138888955</c:v>
                </c:pt>
                <c:pt idx="30">
                  <c:v>45085.270833333401</c:v>
                </c:pt>
                <c:pt idx="31">
                  <c:v>45085.271527777848</c:v>
                </c:pt>
                <c:pt idx="32">
                  <c:v>45085.272222222295</c:v>
                </c:pt>
                <c:pt idx="33">
                  <c:v>45085.272916666741</c:v>
                </c:pt>
                <c:pt idx="34">
                  <c:v>45085.273611111188</c:v>
                </c:pt>
                <c:pt idx="35">
                  <c:v>45085.274305555635</c:v>
                </c:pt>
                <c:pt idx="36">
                  <c:v>45085.275000000081</c:v>
                </c:pt>
                <c:pt idx="37">
                  <c:v>45085.275694444528</c:v>
                </c:pt>
                <c:pt idx="38">
                  <c:v>45085.276388888975</c:v>
                </c:pt>
                <c:pt idx="39">
                  <c:v>45085.277083333422</c:v>
                </c:pt>
                <c:pt idx="40">
                  <c:v>45085.277777777868</c:v>
                </c:pt>
                <c:pt idx="41">
                  <c:v>45085.278472222315</c:v>
                </c:pt>
                <c:pt idx="42">
                  <c:v>45085.279166666762</c:v>
                </c:pt>
                <c:pt idx="43">
                  <c:v>45085.279861111208</c:v>
                </c:pt>
                <c:pt idx="44">
                  <c:v>45085.280555555655</c:v>
                </c:pt>
                <c:pt idx="45">
                  <c:v>45085.281250000102</c:v>
                </c:pt>
                <c:pt idx="46">
                  <c:v>45085.281944444549</c:v>
                </c:pt>
                <c:pt idx="47">
                  <c:v>45085.282638888995</c:v>
                </c:pt>
                <c:pt idx="48">
                  <c:v>45085.283333333442</c:v>
                </c:pt>
                <c:pt idx="49">
                  <c:v>45085.284027777889</c:v>
                </c:pt>
                <c:pt idx="50">
                  <c:v>45085.284722222335</c:v>
                </c:pt>
                <c:pt idx="51">
                  <c:v>45085.285416666782</c:v>
                </c:pt>
                <c:pt idx="52">
                  <c:v>45085.286111111229</c:v>
                </c:pt>
                <c:pt idx="53">
                  <c:v>45085.286805555676</c:v>
                </c:pt>
                <c:pt idx="54">
                  <c:v>45085.287500000122</c:v>
                </c:pt>
                <c:pt idx="55">
                  <c:v>45085.288194444569</c:v>
                </c:pt>
                <c:pt idx="56">
                  <c:v>45085.288888889016</c:v>
                </c:pt>
                <c:pt idx="57">
                  <c:v>45085.289583333462</c:v>
                </c:pt>
                <c:pt idx="58">
                  <c:v>45085.290277777909</c:v>
                </c:pt>
                <c:pt idx="59">
                  <c:v>45085.290972222356</c:v>
                </c:pt>
                <c:pt idx="60">
                  <c:v>45085.291666666802</c:v>
                </c:pt>
              </c:numCache>
            </c:numRef>
          </c:cat>
          <c:val>
            <c:numRef>
              <c:f>Hárok1!$B$2:$B$62</c:f>
            </c:numRef>
          </c:val>
          <c:smooth val="0"/>
          <c:extLst>
            <c:ext xmlns:c16="http://schemas.microsoft.com/office/drawing/2014/chart" uri="{C3380CC4-5D6E-409C-BE32-E72D297353CC}">
              <c16:uniqueId val="{00000000-23E2-4F60-AA23-B839B22B2983}"/>
            </c:ext>
          </c:extLst>
        </c:ser>
        <c:ser>
          <c:idx val="1"/>
          <c:order val="1"/>
          <c:tx>
            <c:strRef>
              <c:f>Hárok1!$C$1</c:f>
              <c:strCache>
                <c:ptCount val="1"/>
                <c:pt idx="0">
                  <c:v>elektromer</c:v>
                </c:pt>
              </c:strCache>
            </c:strRef>
          </c:tx>
          <c:spPr>
            <a:ln w="28575" cap="rnd">
              <a:solidFill>
                <a:schemeClr val="accent2"/>
              </a:solidFill>
              <a:round/>
            </a:ln>
            <a:effectLst/>
          </c:spPr>
          <c:marker>
            <c:symbol val="none"/>
          </c:marker>
          <c:cat>
            <c:numRef>
              <c:f>Hárok1!$A$2:$A$62</c:f>
              <c:numCache>
                <c:formatCode>h:mm;@</c:formatCode>
                <c:ptCount val="61"/>
                <c:pt idx="0">
                  <c:v>45085.25</c:v>
                </c:pt>
                <c:pt idx="1">
                  <c:v>45085.250694444447</c:v>
                </c:pt>
                <c:pt idx="2">
                  <c:v>45085.251388888893</c:v>
                </c:pt>
                <c:pt idx="3">
                  <c:v>45085.25208333334</c:v>
                </c:pt>
                <c:pt idx="4">
                  <c:v>45085.252777777787</c:v>
                </c:pt>
                <c:pt idx="5">
                  <c:v>45085.253472222234</c:v>
                </c:pt>
                <c:pt idx="6">
                  <c:v>45085.25416666668</c:v>
                </c:pt>
                <c:pt idx="7">
                  <c:v>45085.254861111127</c:v>
                </c:pt>
                <c:pt idx="8">
                  <c:v>45085.255555555574</c:v>
                </c:pt>
                <c:pt idx="9">
                  <c:v>45085.25625000002</c:v>
                </c:pt>
                <c:pt idx="10">
                  <c:v>45085.256944444467</c:v>
                </c:pt>
                <c:pt idx="11">
                  <c:v>45085.257638888914</c:v>
                </c:pt>
                <c:pt idx="12">
                  <c:v>45085.25833333336</c:v>
                </c:pt>
                <c:pt idx="13">
                  <c:v>45085.259027777807</c:v>
                </c:pt>
                <c:pt idx="14">
                  <c:v>45085.259722222254</c:v>
                </c:pt>
                <c:pt idx="15">
                  <c:v>45085.260416666701</c:v>
                </c:pt>
                <c:pt idx="16">
                  <c:v>45085.261111111147</c:v>
                </c:pt>
                <c:pt idx="17">
                  <c:v>45085.261805555594</c:v>
                </c:pt>
                <c:pt idx="18">
                  <c:v>45085.262500000041</c:v>
                </c:pt>
                <c:pt idx="19">
                  <c:v>45085.263194444487</c:v>
                </c:pt>
                <c:pt idx="20">
                  <c:v>45085.263888888934</c:v>
                </c:pt>
                <c:pt idx="21">
                  <c:v>45085.264583333381</c:v>
                </c:pt>
                <c:pt idx="22">
                  <c:v>45085.265277777828</c:v>
                </c:pt>
                <c:pt idx="23">
                  <c:v>45085.265972222274</c:v>
                </c:pt>
                <c:pt idx="24">
                  <c:v>45085.266666666721</c:v>
                </c:pt>
                <c:pt idx="25">
                  <c:v>45085.267361111168</c:v>
                </c:pt>
                <c:pt idx="26">
                  <c:v>45085.268055555614</c:v>
                </c:pt>
                <c:pt idx="27">
                  <c:v>45085.268750000061</c:v>
                </c:pt>
                <c:pt idx="28">
                  <c:v>45085.269444444508</c:v>
                </c:pt>
                <c:pt idx="29">
                  <c:v>45085.270138888955</c:v>
                </c:pt>
                <c:pt idx="30">
                  <c:v>45085.270833333401</c:v>
                </c:pt>
                <c:pt idx="31">
                  <c:v>45085.271527777848</c:v>
                </c:pt>
                <c:pt idx="32">
                  <c:v>45085.272222222295</c:v>
                </c:pt>
                <c:pt idx="33">
                  <c:v>45085.272916666741</c:v>
                </c:pt>
                <c:pt idx="34">
                  <c:v>45085.273611111188</c:v>
                </c:pt>
                <c:pt idx="35">
                  <c:v>45085.274305555635</c:v>
                </c:pt>
                <c:pt idx="36">
                  <c:v>45085.275000000081</c:v>
                </c:pt>
                <c:pt idx="37">
                  <c:v>45085.275694444528</c:v>
                </c:pt>
                <c:pt idx="38">
                  <c:v>45085.276388888975</c:v>
                </c:pt>
                <c:pt idx="39">
                  <c:v>45085.277083333422</c:v>
                </c:pt>
                <c:pt idx="40">
                  <c:v>45085.277777777868</c:v>
                </c:pt>
                <c:pt idx="41">
                  <c:v>45085.278472222315</c:v>
                </c:pt>
                <c:pt idx="42">
                  <c:v>45085.279166666762</c:v>
                </c:pt>
                <c:pt idx="43">
                  <c:v>45085.279861111208</c:v>
                </c:pt>
                <c:pt idx="44">
                  <c:v>45085.280555555655</c:v>
                </c:pt>
                <c:pt idx="45">
                  <c:v>45085.281250000102</c:v>
                </c:pt>
                <c:pt idx="46">
                  <c:v>45085.281944444549</c:v>
                </c:pt>
                <c:pt idx="47">
                  <c:v>45085.282638888995</c:v>
                </c:pt>
                <c:pt idx="48">
                  <c:v>45085.283333333442</c:v>
                </c:pt>
                <c:pt idx="49">
                  <c:v>45085.284027777889</c:v>
                </c:pt>
                <c:pt idx="50">
                  <c:v>45085.284722222335</c:v>
                </c:pt>
                <c:pt idx="51">
                  <c:v>45085.285416666782</c:v>
                </c:pt>
                <c:pt idx="52">
                  <c:v>45085.286111111229</c:v>
                </c:pt>
                <c:pt idx="53">
                  <c:v>45085.286805555676</c:v>
                </c:pt>
                <c:pt idx="54">
                  <c:v>45085.287500000122</c:v>
                </c:pt>
                <c:pt idx="55">
                  <c:v>45085.288194444569</c:v>
                </c:pt>
                <c:pt idx="56">
                  <c:v>45085.288888889016</c:v>
                </c:pt>
                <c:pt idx="57">
                  <c:v>45085.289583333462</c:v>
                </c:pt>
                <c:pt idx="58">
                  <c:v>45085.290277777909</c:v>
                </c:pt>
                <c:pt idx="59">
                  <c:v>45085.290972222356</c:v>
                </c:pt>
                <c:pt idx="60">
                  <c:v>45085.291666666802</c:v>
                </c:pt>
              </c:numCache>
            </c:numRef>
          </c:cat>
          <c:val>
            <c:numRef>
              <c:f>Hárok1!$C$2:$C$62</c:f>
              <c:numCache>
                <c:formatCode>0.000</c:formatCode>
                <c:ptCount val="61"/>
                <c:pt idx="0">
                  <c:v>174.98666666666668</c:v>
                </c:pt>
                <c:pt idx="1">
                  <c:v>174.98666666666668</c:v>
                </c:pt>
                <c:pt idx="2">
                  <c:v>174.98666666666668</c:v>
                </c:pt>
                <c:pt idx="3">
                  <c:v>174.98666666666668</c:v>
                </c:pt>
                <c:pt idx="4">
                  <c:v>174.98666666666668</c:v>
                </c:pt>
                <c:pt idx="5">
                  <c:v>174.98666666666668</c:v>
                </c:pt>
                <c:pt idx="6">
                  <c:v>174.98666666666668</c:v>
                </c:pt>
                <c:pt idx="7">
                  <c:v>174.98666666666668</c:v>
                </c:pt>
                <c:pt idx="8">
                  <c:v>174.98666666666668</c:v>
                </c:pt>
                <c:pt idx="9">
                  <c:v>174.98666666666668</c:v>
                </c:pt>
                <c:pt idx="10">
                  <c:v>174.98666666666668</c:v>
                </c:pt>
                <c:pt idx="11">
                  <c:v>174.98666666666668</c:v>
                </c:pt>
                <c:pt idx="12">
                  <c:v>174.98666666666668</c:v>
                </c:pt>
                <c:pt idx="13">
                  <c:v>174.98666666666668</c:v>
                </c:pt>
                <c:pt idx="14">
                  <c:v>174.98666666666668</c:v>
                </c:pt>
                <c:pt idx="15">
                  <c:v>174.98666666666668</c:v>
                </c:pt>
                <c:pt idx="16">
                  <c:v>175.02266666666668</c:v>
                </c:pt>
                <c:pt idx="17">
                  <c:v>175.02266666666668</c:v>
                </c:pt>
                <c:pt idx="18">
                  <c:v>175.02266666666668</c:v>
                </c:pt>
                <c:pt idx="19">
                  <c:v>175.02266666666668</c:v>
                </c:pt>
                <c:pt idx="20">
                  <c:v>175.02266666666668</c:v>
                </c:pt>
                <c:pt idx="21">
                  <c:v>175.02266666666668</c:v>
                </c:pt>
                <c:pt idx="22">
                  <c:v>175.02266666666668</c:v>
                </c:pt>
                <c:pt idx="23">
                  <c:v>175.02266666666668</c:v>
                </c:pt>
                <c:pt idx="24">
                  <c:v>175.02266666666668</c:v>
                </c:pt>
                <c:pt idx="25">
                  <c:v>175.02266666666668</c:v>
                </c:pt>
                <c:pt idx="26">
                  <c:v>175.02266666666668</c:v>
                </c:pt>
                <c:pt idx="27">
                  <c:v>175.02266666666668</c:v>
                </c:pt>
                <c:pt idx="28">
                  <c:v>175.02266666666668</c:v>
                </c:pt>
                <c:pt idx="29">
                  <c:v>175.02266666666668</c:v>
                </c:pt>
                <c:pt idx="30">
                  <c:v>175.02266666666668</c:v>
                </c:pt>
                <c:pt idx="31">
                  <c:v>174.97466666666668</c:v>
                </c:pt>
                <c:pt idx="32">
                  <c:v>174.97466666666668</c:v>
                </c:pt>
                <c:pt idx="33">
                  <c:v>174.97466666666668</c:v>
                </c:pt>
                <c:pt idx="34">
                  <c:v>174.97466666666668</c:v>
                </c:pt>
                <c:pt idx="35">
                  <c:v>174.97466666666668</c:v>
                </c:pt>
                <c:pt idx="36">
                  <c:v>174.97466666666668</c:v>
                </c:pt>
                <c:pt idx="37">
                  <c:v>174.97466666666668</c:v>
                </c:pt>
                <c:pt idx="38">
                  <c:v>174.97466666666668</c:v>
                </c:pt>
                <c:pt idx="39">
                  <c:v>174.97466666666668</c:v>
                </c:pt>
                <c:pt idx="40">
                  <c:v>174.97466666666668</c:v>
                </c:pt>
                <c:pt idx="41">
                  <c:v>174.97466666666668</c:v>
                </c:pt>
                <c:pt idx="42">
                  <c:v>174.97466666666668</c:v>
                </c:pt>
                <c:pt idx="43">
                  <c:v>174.97466666666668</c:v>
                </c:pt>
                <c:pt idx="44">
                  <c:v>174.97466666666668</c:v>
                </c:pt>
                <c:pt idx="45">
                  <c:v>174.97466666666668</c:v>
                </c:pt>
                <c:pt idx="46">
                  <c:v>175</c:v>
                </c:pt>
                <c:pt idx="47">
                  <c:v>175</c:v>
                </c:pt>
                <c:pt idx="48">
                  <c:v>175</c:v>
                </c:pt>
                <c:pt idx="49">
                  <c:v>175</c:v>
                </c:pt>
                <c:pt idx="50">
                  <c:v>175</c:v>
                </c:pt>
                <c:pt idx="51">
                  <c:v>175</c:v>
                </c:pt>
                <c:pt idx="52">
                  <c:v>175</c:v>
                </c:pt>
                <c:pt idx="53">
                  <c:v>175</c:v>
                </c:pt>
                <c:pt idx="54">
                  <c:v>175</c:v>
                </c:pt>
                <c:pt idx="55">
                  <c:v>175</c:v>
                </c:pt>
                <c:pt idx="56">
                  <c:v>175</c:v>
                </c:pt>
                <c:pt idx="57">
                  <c:v>175</c:v>
                </c:pt>
                <c:pt idx="58">
                  <c:v>175</c:v>
                </c:pt>
                <c:pt idx="59">
                  <c:v>175</c:v>
                </c:pt>
                <c:pt idx="60">
                  <c:v>175</c:v>
                </c:pt>
              </c:numCache>
            </c:numRef>
          </c:val>
          <c:smooth val="0"/>
          <c:extLst>
            <c:ext xmlns:c16="http://schemas.microsoft.com/office/drawing/2014/chart" uri="{C3380CC4-5D6E-409C-BE32-E72D297353CC}">
              <c16:uniqueId val="{00000001-23E2-4F60-AA23-B839B22B2983}"/>
            </c:ext>
          </c:extLst>
        </c:ser>
        <c:ser>
          <c:idx val="2"/>
          <c:order val="2"/>
          <c:tx>
            <c:strRef>
              <c:f>Hárok1!$D$1</c:f>
              <c:strCache>
                <c:ptCount val="1"/>
                <c:pt idx="0">
                  <c:v>P skutočné</c:v>
                </c:pt>
              </c:strCache>
            </c:strRef>
          </c:tx>
          <c:spPr>
            <a:ln w="28575" cap="rnd">
              <a:solidFill>
                <a:schemeClr val="accent3"/>
              </a:solidFill>
              <a:round/>
            </a:ln>
            <a:effectLst/>
          </c:spPr>
          <c:marker>
            <c:symbol val="none"/>
          </c:marker>
          <c:cat>
            <c:numRef>
              <c:f>Hárok1!$A$2:$A$62</c:f>
              <c:numCache>
                <c:formatCode>h:mm;@</c:formatCode>
                <c:ptCount val="61"/>
                <c:pt idx="0">
                  <c:v>45085.25</c:v>
                </c:pt>
                <c:pt idx="1">
                  <c:v>45085.250694444447</c:v>
                </c:pt>
                <c:pt idx="2">
                  <c:v>45085.251388888893</c:v>
                </c:pt>
                <c:pt idx="3">
                  <c:v>45085.25208333334</c:v>
                </c:pt>
                <c:pt idx="4">
                  <c:v>45085.252777777787</c:v>
                </c:pt>
                <c:pt idx="5">
                  <c:v>45085.253472222234</c:v>
                </c:pt>
                <c:pt idx="6">
                  <c:v>45085.25416666668</c:v>
                </c:pt>
                <c:pt idx="7">
                  <c:v>45085.254861111127</c:v>
                </c:pt>
                <c:pt idx="8">
                  <c:v>45085.255555555574</c:v>
                </c:pt>
                <c:pt idx="9">
                  <c:v>45085.25625000002</c:v>
                </c:pt>
                <c:pt idx="10">
                  <c:v>45085.256944444467</c:v>
                </c:pt>
                <c:pt idx="11">
                  <c:v>45085.257638888914</c:v>
                </c:pt>
                <c:pt idx="12">
                  <c:v>45085.25833333336</c:v>
                </c:pt>
                <c:pt idx="13">
                  <c:v>45085.259027777807</c:v>
                </c:pt>
                <c:pt idx="14">
                  <c:v>45085.259722222254</c:v>
                </c:pt>
                <c:pt idx="15">
                  <c:v>45085.260416666701</c:v>
                </c:pt>
                <c:pt idx="16">
                  <c:v>45085.261111111147</c:v>
                </c:pt>
                <c:pt idx="17">
                  <c:v>45085.261805555594</c:v>
                </c:pt>
                <c:pt idx="18">
                  <c:v>45085.262500000041</c:v>
                </c:pt>
                <c:pt idx="19">
                  <c:v>45085.263194444487</c:v>
                </c:pt>
                <c:pt idx="20">
                  <c:v>45085.263888888934</c:v>
                </c:pt>
                <c:pt idx="21">
                  <c:v>45085.264583333381</c:v>
                </c:pt>
                <c:pt idx="22">
                  <c:v>45085.265277777828</c:v>
                </c:pt>
                <c:pt idx="23">
                  <c:v>45085.265972222274</c:v>
                </c:pt>
                <c:pt idx="24">
                  <c:v>45085.266666666721</c:v>
                </c:pt>
                <c:pt idx="25">
                  <c:v>45085.267361111168</c:v>
                </c:pt>
                <c:pt idx="26">
                  <c:v>45085.268055555614</c:v>
                </c:pt>
                <c:pt idx="27">
                  <c:v>45085.268750000061</c:v>
                </c:pt>
                <c:pt idx="28">
                  <c:v>45085.269444444508</c:v>
                </c:pt>
                <c:pt idx="29">
                  <c:v>45085.270138888955</c:v>
                </c:pt>
                <c:pt idx="30">
                  <c:v>45085.270833333401</c:v>
                </c:pt>
                <c:pt idx="31">
                  <c:v>45085.271527777848</c:v>
                </c:pt>
                <c:pt idx="32">
                  <c:v>45085.272222222295</c:v>
                </c:pt>
                <c:pt idx="33">
                  <c:v>45085.272916666741</c:v>
                </c:pt>
                <c:pt idx="34">
                  <c:v>45085.273611111188</c:v>
                </c:pt>
                <c:pt idx="35">
                  <c:v>45085.274305555635</c:v>
                </c:pt>
                <c:pt idx="36">
                  <c:v>45085.275000000081</c:v>
                </c:pt>
                <c:pt idx="37">
                  <c:v>45085.275694444528</c:v>
                </c:pt>
                <c:pt idx="38">
                  <c:v>45085.276388888975</c:v>
                </c:pt>
                <c:pt idx="39">
                  <c:v>45085.277083333422</c:v>
                </c:pt>
                <c:pt idx="40">
                  <c:v>45085.277777777868</c:v>
                </c:pt>
                <c:pt idx="41">
                  <c:v>45085.278472222315</c:v>
                </c:pt>
                <c:pt idx="42">
                  <c:v>45085.279166666762</c:v>
                </c:pt>
                <c:pt idx="43">
                  <c:v>45085.279861111208</c:v>
                </c:pt>
                <c:pt idx="44">
                  <c:v>45085.280555555655</c:v>
                </c:pt>
                <c:pt idx="45">
                  <c:v>45085.281250000102</c:v>
                </c:pt>
                <c:pt idx="46">
                  <c:v>45085.281944444549</c:v>
                </c:pt>
                <c:pt idx="47">
                  <c:v>45085.282638888995</c:v>
                </c:pt>
                <c:pt idx="48">
                  <c:v>45085.283333333442</c:v>
                </c:pt>
                <c:pt idx="49">
                  <c:v>45085.284027777889</c:v>
                </c:pt>
                <c:pt idx="50">
                  <c:v>45085.284722222335</c:v>
                </c:pt>
                <c:pt idx="51">
                  <c:v>45085.285416666782</c:v>
                </c:pt>
                <c:pt idx="52">
                  <c:v>45085.286111111229</c:v>
                </c:pt>
                <c:pt idx="53">
                  <c:v>45085.286805555676</c:v>
                </c:pt>
                <c:pt idx="54">
                  <c:v>45085.287500000122</c:v>
                </c:pt>
                <c:pt idx="55">
                  <c:v>45085.288194444569</c:v>
                </c:pt>
                <c:pt idx="56">
                  <c:v>45085.288888889016</c:v>
                </c:pt>
                <c:pt idx="57">
                  <c:v>45085.289583333462</c:v>
                </c:pt>
                <c:pt idx="58">
                  <c:v>45085.290277777909</c:v>
                </c:pt>
                <c:pt idx="59">
                  <c:v>45085.290972222356</c:v>
                </c:pt>
                <c:pt idx="60">
                  <c:v>45085.291666666802</c:v>
                </c:pt>
              </c:numCache>
            </c:numRef>
          </c:cat>
          <c:val>
            <c:numRef>
              <c:f>Hárok1!$D$2:$D$62</c:f>
              <c:numCache>
                <c:formatCode>General</c:formatCode>
                <c:ptCount val="61"/>
                <c:pt idx="0">
                  <c:v>174.99</c:v>
                </c:pt>
                <c:pt idx="1">
                  <c:v>174.97</c:v>
                </c:pt>
                <c:pt idx="2">
                  <c:v>174.99</c:v>
                </c:pt>
                <c:pt idx="3">
                  <c:v>174.89</c:v>
                </c:pt>
                <c:pt idx="4">
                  <c:v>174.88</c:v>
                </c:pt>
                <c:pt idx="5">
                  <c:v>174.96</c:v>
                </c:pt>
                <c:pt idx="6">
                  <c:v>174.89</c:v>
                </c:pt>
                <c:pt idx="7">
                  <c:v>174.92</c:v>
                </c:pt>
                <c:pt idx="8">
                  <c:v>175.01</c:v>
                </c:pt>
                <c:pt idx="9">
                  <c:v>175.03</c:v>
                </c:pt>
                <c:pt idx="10">
                  <c:v>175.05</c:v>
                </c:pt>
                <c:pt idx="11">
                  <c:v>175.12</c:v>
                </c:pt>
                <c:pt idx="12">
                  <c:v>175.15</c:v>
                </c:pt>
                <c:pt idx="13">
                  <c:v>175.14</c:v>
                </c:pt>
                <c:pt idx="14">
                  <c:v>175.13</c:v>
                </c:pt>
                <c:pt idx="15">
                  <c:v>175.08</c:v>
                </c:pt>
                <c:pt idx="16">
                  <c:v>175.09</c:v>
                </c:pt>
                <c:pt idx="17">
                  <c:v>175.04</c:v>
                </c:pt>
                <c:pt idx="18">
                  <c:v>175.01</c:v>
                </c:pt>
                <c:pt idx="19">
                  <c:v>175.05</c:v>
                </c:pt>
                <c:pt idx="20">
                  <c:v>175.01</c:v>
                </c:pt>
                <c:pt idx="21">
                  <c:v>175.03</c:v>
                </c:pt>
                <c:pt idx="22">
                  <c:v>175.04</c:v>
                </c:pt>
                <c:pt idx="23">
                  <c:v>175.01</c:v>
                </c:pt>
                <c:pt idx="24">
                  <c:v>174.99</c:v>
                </c:pt>
                <c:pt idx="25">
                  <c:v>175.01</c:v>
                </c:pt>
                <c:pt idx="26">
                  <c:v>174.91</c:v>
                </c:pt>
                <c:pt idx="27">
                  <c:v>174.93</c:v>
                </c:pt>
                <c:pt idx="28">
                  <c:v>174.95</c:v>
                </c:pt>
                <c:pt idx="29">
                  <c:v>175.04</c:v>
                </c:pt>
                <c:pt idx="30">
                  <c:v>175.01</c:v>
                </c:pt>
                <c:pt idx="31">
                  <c:v>174.99</c:v>
                </c:pt>
                <c:pt idx="32">
                  <c:v>175.01</c:v>
                </c:pt>
                <c:pt idx="33">
                  <c:v>174.89</c:v>
                </c:pt>
                <c:pt idx="34">
                  <c:v>174.88</c:v>
                </c:pt>
                <c:pt idx="35">
                  <c:v>174.96</c:v>
                </c:pt>
                <c:pt idx="36">
                  <c:v>174.89</c:v>
                </c:pt>
                <c:pt idx="37">
                  <c:v>174.92</c:v>
                </c:pt>
                <c:pt idx="38">
                  <c:v>175.01</c:v>
                </c:pt>
                <c:pt idx="39">
                  <c:v>175.03</c:v>
                </c:pt>
                <c:pt idx="40">
                  <c:v>175.05</c:v>
                </c:pt>
                <c:pt idx="41">
                  <c:v>175.12</c:v>
                </c:pt>
                <c:pt idx="42">
                  <c:v>175.01</c:v>
                </c:pt>
                <c:pt idx="43">
                  <c:v>174.99</c:v>
                </c:pt>
                <c:pt idx="44">
                  <c:v>175.01</c:v>
                </c:pt>
                <c:pt idx="45">
                  <c:v>174.89</c:v>
                </c:pt>
                <c:pt idx="46">
                  <c:v>175.01</c:v>
                </c:pt>
                <c:pt idx="47">
                  <c:v>175.06</c:v>
                </c:pt>
                <c:pt idx="48">
                  <c:v>175.09</c:v>
                </c:pt>
                <c:pt idx="49">
                  <c:v>174.95</c:v>
                </c:pt>
                <c:pt idx="50">
                  <c:v>174.99</c:v>
                </c:pt>
                <c:pt idx="51">
                  <c:v>175.01</c:v>
                </c:pt>
                <c:pt idx="52">
                  <c:v>174.98</c:v>
                </c:pt>
                <c:pt idx="53">
                  <c:v>175.08</c:v>
                </c:pt>
                <c:pt idx="54">
                  <c:v>175.05</c:v>
                </c:pt>
                <c:pt idx="55">
                  <c:v>175.03</c:v>
                </c:pt>
                <c:pt idx="56">
                  <c:v>175.06</c:v>
                </c:pt>
                <c:pt idx="57">
                  <c:v>175.07</c:v>
                </c:pt>
                <c:pt idx="58">
                  <c:v>175.03</c:v>
                </c:pt>
                <c:pt idx="59">
                  <c:v>175.01</c:v>
                </c:pt>
                <c:pt idx="60">
                  <c:v>175.07</c:v>
                </c:pt>
              </c:numCache>
            </c:numRef>
          </c:val>
          <c:smooth val="0"/>
          <c:extLst>
            <c:ext xmlns:c16="http://schemas.microsoft.com/office/drawing/2014/chart" uri="{C3380CC4-5D6E-409C-BE32-E72D297353CC}">
              <c16:uniqueId val="{00000002-23E2-4F60-AA23-B839B22B2983}"/>
            </c:ext>
          </c:extLst>
        </c:ser>
        <c:ser>
          <c:idx val="3"/>
          <c:order val="3"/>
          <c:tx>
            <c:strRef>
              <c:f>Hárok1!$E$1</c:f>
              <c:strCache>
                <c:ptCount val="1"/>
                <c:pt idx="0">
                  <c:v>tolerancia +</c:v>
                </c:pt>
              </c:strCache>
            </c:strRef>
          </c:tx>
          <c:spPr>
            <a:ln w="28575" cap="rnd">
              <a:solidFill>
                <a:schemeClr val="accent4"/>
              </a:solidFill>
              <a:round/>
            </a:ln>
            <a:effectLst/>
          </c:spPr>
          <c:marker>
            <c:symbol val="none"/>
          </c:marker>
          <c:cat>
            <c:numRef>
              <c:f>Hárok1!$A$2:$A$62</c:f>
              <c:numCache>
                <c:formatCode>h:mm;@</c:formatCode>
                <c:ptCount val="61"/>
                <c:pt idx="0">
                  <c:v>45085.25</c:v>
                </c:pt>
                <c:pt idx="1">
                  <c:v>45085.250694444447</c:v>
                </c:pt>
                <c:pt idx="2">
                  <c:v>45085.251388888893</c:v>
                </c:pt>
                <c:pt idx="3">
                  <c:v>45085.25208333334</c:v>
                </c:pt>
                <c:pt idx="4">
                  <c:v>45085.252777777787</c:v>
                </c:pt>
                <c:pt idx="5">
                  <c:v>45085.253472222234</c:v>
                </c:pt>
                <c:pt idx="6">
                  <c:v>45085.25416666668</c:v>
                </c:pt>
                <c:pt idx="7">
                  <c:v>45085.254861111127</c:v>
                </c:pt>
                <c:pt idx="8">
                  <c:v>45085.255555555574</c:v>
                </c:pt>
                <c:pt idx="9">
                  <c:v>45085.25625000002</c:v>
                </c:pt>
                <c:pt idx="10">
                  <c:v>45085.256944444467</c:v>
                </c:pt>
                <c:pt idx="11">
                  <c:v>45085.257638888914</c:v>
                </c:pt>
                <c:pt idx="12">
                  <c:v>45085.25833333336</c:v>
                </c:pt>
                <c:pt idx="13">
                  <c:v>45085.259027777807</c:v>
                </c:pt>
                <c:pt idx="14">
                  <c:v>45085.259722222254</c:v>
                </c:pt>
                <c:pt idx="15">
                  <c:v>45085.260416666701</c:v>
                </c:pt>
                <c:pt idx="16">
                  <c:v>45085.261111111147</c:v>
                </c:pt>
                <c:pt idx="17">
                  <c:v>45085.261805555594</c:v>
                </c:pt>
                <c:pt idx="18">
                  <c:v>45085.262500000041</c:v>
                </c:pt>
                <c:pt idx="19">
                  <c:v>45085.263194444487</c:v>
                </c:pt>
                <c:pt idx="20">
                  <c:v>45085.263888888934</c:v>
                </c:pt>
                <c:pt idx="21">
                  <c:v>45085.264583333381</c:v>
                </c:pt>
                <c:pt idx="22">
                  <c:v>45085.265277777828</c:v>
                </c:pt>
                <c:pt idx="23">
                  <c:v>45085.265972222274</c:v>
                </c:pt>
                <c:pt idx="24">
                  <c:v>45085.266666666721</c:v>
                </c:pt>
                <c:pt idx="25">
                  <c:v>45085.267361111168</c:v>
                </c:pt>
                <c:pt idx="26">
                  <c:v>45085.268055555614</c:v>
                </c:pt>
                <c:pt idx="27">
                  <c:v>45085.268750000061</c:v>
                </c:pt>
                <c:pt idx="28">
                  <c:v>45085.269444444508</c:v>
                </c:pt>
                <c:pt idx="29">
                  <c:v>45085.270138888955</c:v>
                </c:pt>
                <c:pt idx="30">
                  <c:v>45085.270833333401</c:v>
                </c:pt>
                <c:pt idx="31">
                  <c:v>45085.271527777848</c:v>
                </c:pt>
                <c:pt idx="32">
                  <c:v>45085.272222222295</c:v>
                </c:pt>
                <c:pt idx="33">
                  <c:v>45085.272916666741</c:v>
                </c:pt>
                <c:pt idx="34">
                  <c:v>45085.273611111188</c:v>
                </c:pt>
                <c:pt idx="35">
                  <c:v>45085.274305555635</c:v>
                </c:pt>
                <c:pt idx="36">
                  <c:v>45085.275000000081</c:v>
                </c:pt>
                <c:pt idx="37">
                  <c:v>45085.275694444528</c:v>
                </c:pt>
                <c:pt idx="38">
                  <c:v>45085.276388888975</c:v>
                </c:pt>
                <c:pt idx="39">
                  <c:v>45085.277083333422</c:v>
                </c:pt>
                <c:pt idx="40">
                  <c:v>45085.277777777868</c:v>
                </c:pt>
                <c:pt idx="41">
                  <c:v>45085.278472222315</c:v>
                </c:pt>
                <c:pt idx="42">
                  <c:v>45085.279166666762</c:v>
                </c:pt>
                <c:pt idx="43">
                  <c:v>45085.279861111208</c:v>
                </c:pt>
                <c:pt idx="44">
                  <c:v>45085.280555555655</c:v>
                </c:pt>
                <c:pt idx="45">
                  <c:v>45085.281250000102</c:v>
                </c:pt>
                <c:pt idx="46">
                  <c:v>45085.281944444549</c:v>
                </c:pt>
                <c:pt idx="47">
                  <c:v>45085.282638888995</c:v>
                </c:pt>
                <c:pt idx="48">
                  <c:v>45085.283333333442</c:v>
                </c:pt>
                <c:pt idx="49">
                  <c:v>45085.284027777889</c:v>
                </c:pt>
                <c:pt idx="50">
                  <c:v>45085.284722222335</c:v>
                </c:pt>
                <c:pt idx="51">
                  <c:v>45085.285416666782</c:v>
                </c:pt>
                <c:pt idx="52">
                  <c:v>45085.286111111229</c:v>
                </c:pt>
                <c:pt idx="53">
                  <c:v>45085.286805555676</c:v>
                </c:pt>
                <c:pt idx="54">
                  <c:v>45085.287500000122</c:v>
                </c:pt>
                <c:pt idx="55">
                  <c:v>45085.288194444569</c:v>
                </c:pt>
                <c:pt idx="56">
                  <c:v>45085.288888889016</c:v>
                </c:pt>
                <c:pt idx="57">
                  <c:v>45085.289583333462</c:v>
                </c:pt>
                <c:pt idx="58">
                  <c:v>45085.290277777909</c:v>
                </c:pt>
                <c:pt idx="59">
                  <c:v>45085.290972222356</c:v>
                </c:pt>
                <c:pt idx="60">
                  <c:v>45085.291666666802</c:v>
                </c:pt>
              </c:numCache>
            </c:numRef>
          </c:cat>
          <c:val>
            <c:numRef>
              <c:f>Hárok1!$E$2:$E$62</c:f>
              <c:numCache>
                <c:formatCode>0.00</c:formatCode>
                <c:ptCount val="61"/>
                <c:pt idx="0">
                  <c:v>175.33664000000002</c:v>
                </c:pt>
                <c:pt idx="1">
                  <c:v>175.33664000000002</c:v>
                </c:pt>
                <c:pt idx="2">
                  <c:v>175.33664000000002</c:v>
                </c:pt>
                <c:pt idx="3">
                  <c:v>175.33664000000002</c:v>
                </c:pt>
                <c:pt idx="4">
                  <c:v>175.33664000000002</c:v>
                </c:pt>
                <c:pt idx="5">
                  <c:v>175.33664000000002</c:v>
                </c:pt>
                <c:pt idx="6">
                  <c:v>175.33664000000002</c:v>
                </c:pt>
                <c:pt idx="7">
                  <c:v>175.33664000000002</c:v>
                </c:pt>
                <c:pt idx="8">
                  <c:v>175.33664000000002</c:v>
                </c:pt>
                <c:pt idx="9">
                  <c:v>175.33664000000002</c:v>
                </c:pt>
                <c:pt idx="10">
                  <c:v>175.33664000000002</c:v>
                </c:pt>
                <c:pt idx="11">
                  <c:v>175.33664000000002</c:v>
                </c:pt>
                <c:pt idx="12">
                  <c:v>175.33664000000002</c:v>
                </c:pt>
                <c:pt idx="13">
                  <c:v>175.33664000000002</c:v>
                </c:pt>
                <c:pt idx="14">
                  <c:v>175.33664000000002</c:v>
                </c:pt>
                <c:pt idx="15">
                  <c:v>175.33664000000002</c:v>
                </c:pt>
                <c:pt idx="16">
                  <c:v>175.37271200000001</c:v>
                </c:pt>
                <c:pt idx="17">
                  <c:v>175.37271200000001</c:v>
                </c:pt>
                <c:pt idx="18">
                  <c:v>175.37271200000001</c:v>
                </c:pt>
                <c:pt idx="19">
                  <c:v>175.37271200000001</c:v>
                </c:pt>
                <c:pt idx="20">
                  <c:v>175.37271200000001</c:v>
                </c:pt>
                <c:pt idx="21">
                  <c:v>175.37271200000001</c:v>
                </c:pt>
                <c:pt idx="22">
                  <c:v>175.37271200000001</c:v>
                </c:pt>
                <c:pt idx="23">
                  <c:v>175.37271200000001</c:v>
                </c:pt>
                <c:pt idx="24">
                  <c:v>175.37271200000001</c:v>
                </c:pt>
                <c:pt idx="25">
                  <c:v>175.37271200000001</c:v>
                </c:pt>
                <c:pt idx="26">
                  <c:v>175.37271200000001</c:v>
                </c:pt>
                <c:pt idx="27">
                  <c:v>175.37271200000001</c:v>
                </c:pt>
                <c:pt idx="28">
                  <c:v>175.37271200000001</c:v>
                </c:pt>
                <c:pt idx="29">
                  <c:v>175.37271200000001</c:v>
                </c:pt>
                <c:pt idx="30">
                  <c:v>175.37271200000001</c:v>
                </c:pt>
                <c:pt idx="31">
                  <c:v>175.32461600000002</c:v>
                </c:pt>
                <c:pt idx="32">
                  <c:v>175.32461600000002</c:v>
                </c:pt>
                <c:pt idx="33">
                  <c:v>175.32461600000002</c:v>
                </c:pt>
                <c:pt idx="34">
                  <c:v>175.32461600000002</c:v>
                </c:pt>
                <c:pt idx="35">
                  <c:v>175.32461600000002</c:v>
                </c:pt>
                <c:pt idx="36">
                  <c:v>175.32461600000002</c:v>
                </c:pt>
                <c:pt idx="37">
                  <c:v>175.32461600000002</c:v>
                </c:pt>
                <c:pt idx="38">
                  <c:v>175.32461600000002</c:v>
                </c:pt>
                <c:pt idx="39">
                  <c:v>175.32461600000002</c:v>
                </c:pt>
                <c:pt idx="40">
                  <c:v>175.32461600000002</c:v>
                </c:pt>
                <c:pt idx="41">
                  <c:v>175.32461600000002</c:v>
                </c:pt>
                <c:pt idx="42">
                  <c:v>175.32461600000002</c:v>
                </c:pt>
                <c:pt idx="43">
                  <c:v>175.32461600000002</c:v>
                </c:pt>
                <c:pt idx="44">
                  <c:v>175.32461600000002</c:v>
                </c:pt>
                <c:pt idx="45">
                  <c:v>175.32461600000002</c:v>
                </c:pt>
                <c:pt idx="46">
                  <c:v>175.35</c:v>
                </c:pt>
                <c:pt idx="47">
                  <c:v>175.35</c:v>
                </c:pt>
                <c:pt idx="48">
                  <c:v>175.35</c:v>
                </c:pt>
                <c:pt idx="49">
                  <c:v>175.35</c:v>
                </c:pt>
                <c:pt idx="50">
                  <c:v>175.35</c:v>
                </c:pt>
                <c:pt idx="51">
                  <c:v>175.35</c:v>
                </c:pt>
                <c:pt idx="52">
                  <c:v>175.35</c:v>
                </c:pt>
                <c:pt idx="53">
                  <c:v>175.35</c:v>
                </c:pt>
                <c:pt idx="54">
                  <c:v>175.35</c:v>
                </c:pt>
                <c:pt idx="55">
                  <c:v>175.35</c:v>
                </c:pt>
                <c:pt idx="56">
                  <c:v>175.35</c:v>
                </c:pt>
                <c:pt idx="57">
                  <c:v>175.35</c:v>
                </c:pt>
                <c:pt idx="58">
                  <c:v>175.35</c:v>
                </c:pt>
                <c:pt idx="59">
                  <c:v>175.35</c:v>
                </c:pt>
                <c:pt idx="60">
                  <c:v>175.35</c:v>
                </c:pt>
              </c:numCache>
            </c:numRef>
          </c:val>
          <c:smooth val="0"/>
          <c:extLst>
            <c:ext xmlns:c16="http://schemas.microsoft.com/office/drawing/2014/chart" uri="{C3380CC4-5D6E-409C-BE32-E72D297353CC}">
              <c16:uniqueId val="{00000003-23E2-4F60-AA23-B839B22B2983}"/>
            </c:ext>
          </c:extLst>
        </c:ser>
        <c:ser>
          <c:idx val="4"/>
          <c:order val="4"/>
          <c:tx>
            <c:strRef>
              <c:f>Hárok1!$F$1</c:f>
              <c:strCache>
                <c:ptCount val="1"/>
                <c:pt idx="0">
                  <c:v>tolerancia -</c:v>
                </c:pt>
              </c:strCache>
            </c:strRef>
          </c:tx>
          <c:spPr>
            <a:ln w="28575" cap="rnd">
              <a:solidFill>
                <a:schemeClr val="accent5"/>
              </a:solidFill>
              <a:round/>
            </a:ln>
            <a:effectLst/>
          </c:spPr>
          <c:marker>
            <c:symbol val="none"/>
          </c:marker>
          <c:cat>
            <c:numRef>
              <c:f>Hárok1!$A$2:$A$62</c:f>
              <c:numCache>
                <c:formatCode>h:mm;@</c:formatCode>
                <c:ptCount val="61"/>
                <c:pt idx="0">
                  <c:v>45085.25</c:v>
                </c:pt>
                <c:pt idx="1">
                  <c:v>45085.250694444447</c:v>
                </c:pt>
                <c:pt idx="2">
                  <c:v>45085.251388888893</c:v>
                </c:pt>
                <c:pt idx="3">
                  <c:v>45085.25208333334</c:v>
                </c:pt>
                <c:pt idx="4">
                  <c:v>45085.252777777787</c:v>
                </c:pt>
                <c:pt idx="5">
                  <c:v>45085.253472222234</c:v>
                </c:pt>
                <c:pt idx="6">
                  <c:v>45085.25416666668</c:v>
                </c:pt>
                <c:pt idx="7">
                  <c:v>45085.254861111127</c:v>
                </c:pt>
                <c:pt idx="8">
                  <c:v>45085.255555555574</c:v>
                </c:pt>
                <c:pt idx="9">
                  <c:v>45085.25625000002</c:v>
                </c:pt>
                <c:pt idx="10">
                  <c:v>45085.256944444467</c:v>
                </c:pt>
                <c:pt idx="11">
                  <c:v>45085.257638888914</c:v>
                </c:pt>
                <c:pt idx="12">
                  <c:v>45085.25833333336</c:v>
                </c:pt>
                <c:pt idx="13">
                  <c:v>45085.259027777807</c:v>
                </c:pt>
                <c:pt idx="14">
                  <c:v>45085.259722222254</c:v>
                </c:pt>
                <c:pt idx="15">
                  <c:v>45085.260416666701</c:v>
                </c:pt>
                <c:pt idx="16">
                  <c:v>45085.261111111147</c:v>
                </c:pt>
                <c:pt idx="17">
                  <c:v>45085.261805555594</c:v>
                </c:pt>
                <c:pt idx="18">
                  <c:v>45085.262500000041</c:v>
                </c:pt>
                <c:pt idx="19">
                  <c:v>45085.263194444487</c:v>
                </c:pt>
                <c:pt idx="20">
                  <c:v>45085.263888888934</c:v>
                </c:pt>
                <c:pt idx="21">
                  <c:v>45085.264583333381</c:v>
                </c:pt>
                <c:pt idx="22">
                  <c:v>45085.265277777828</c:v>
                </c:pt>
                <c:pt idx="23">
                  <c:v>45085.265972222274</c:v>
                </c:pt>
                <c:pt idx="24">
                  <c:v>45085.266666666721</c:v>
                </c:pt>
                <c:pt idx="25">
                  <c:v>45085.267361111168</c:v>
                </c:pt>
                <c:pt idx="26">
                  <c:v>45085.268055555614</c:v>
                </c:pt>
                <c:pt idx="27">
                  <c:v>45085.268750000061</c:v>
                </c:pt>
                <c:pt idx="28">
                  <c:v>45085.269444444508</c:v>
                </c:pt>
                <c:pt idx="29">
                  <c:v>45085.270138888955</c:v>
                </c:pt>
                <c:pt idx="30">
                  <c:v>45085.270833333401</c:v>
                </c:pt>
                <c:pt idx="31">
                  <c:v>45085.271527777848</c:v>
                </c:pt>
                <c:pt idx="32">
                  <c:v>45085.272222222295</c:v>
                </c:pt>
                <c:pt idx="33">
                  <c:v>45085.272916666741</c:v>
                </c:pt>
                <c:pt idx="34">
                  <c:v>45085.273611111188</c:v>
                </c:pt>
                <c:pt idx="35">
                  <c:v>45085.274305555635</c:v>
                </c:pt>
                <c:pt idx="36">
                  <c:v>45085.275000000081</c:v>
                </c:pt>
                <c:pt idx="37">
                  <c:v>45085.275694444528</c:v>
                </c:pt>
                <c:pt idx="38">
                  <c:v>45085.276388888975</c:v>
                </c:pt>
                <c:pt idx="39">
                  <c:v>45085.277083333422</c:v>
                </c:pt>
                <c:pt idx="40">
                  <c:v>45085.277777777868</c:v>
                </c:pt>
                <c:pt idx="41">
                  <c:v>45085.278472222315</c:v>
                </c:pt>
                <c:pt idx="42">
                  <c:v>45085.279166666762</c:v>
                </c:pt>
                <c:pt idx="43">
                  <c:v>45085.279861111208</c:v>
                </c:pt>
                <c:pt idx="44">
                  <c:v>45085.280555555655</c:v>
                </c:pt>
                <c:pt idx="45">
                  <c:v>45085.281250000102</c:v>
                </c:pt>
                <c:pt idx="46">
                  <c:v>45085.281944444549</c:v>
                </c:pt>
                <c:pt idx="47">
                  <c:v>45085.282638888995</c:v>
                </c:pt>
                <c:pt idx="48">
                  <c:v>45085.283333333442</c:v>
                </c:pt>
                <c:pt idx="49">
                  <c:v>45085.284027777889</c:v>
                </c:pt>
                <c:pt idx="50">
                  <c:v>45085.284722222335</c:v>
                </c:pt>
                <c:pt idx="51">
                  <c:v>45085.285416666782</c:v>
                </c:pt>
                <c:pt idx="52">
                  <c:v>45085.286111111229</c:v>
                </c:pt>
                <c:pt idx="53">
                  <c:v>45085.286805555676</c:v>
                </c:pt>
                <c:pt idx="54">
                  <c:v>45085.287500000122</c:v>
                </c:pt>
                <c:pt idx="55">
                  <c:v>45085.288194444569</c:v>
                </c:pt>
                <c:pt idx="56">
                  <c:v>45085.288888889016</c:v>
                </c:pt>
                <c:pt idx="57">
                  <c:v>45085.289583333462</c:v>
                </c:pt>
                <c:pt idx="58">
                  <c:v>45085.290277777909</c:v>
                </c:pt>
                <c:pt idx="59">
                  <c:v>45085.290972222356</c:v>
                </c:pt>
                <c:pt idx="60">
                  <c:v>45085.291666666802</c:v>
                </c:pt>
              </c:numCache>
            </c:numRef>
          </c:cat>
          <c:val>
            <c:numRef>
              <c:f>Hárok1!$F$2:$F$62</c:f>
              <c:numCache>
                <c:formatCode>General</c:formatCode>
                <c:ptCount val="61"/>
                <c:pt idx="0">
                  <c:v>174.63669333333334</c:v>
                </c:pt>
                <c:pt idx="1">
                  <c:v>174.63669333333334</c:v>
                </c:pt>
                <c:pt idx="2">
                  <c:v>174.63669333333334</c:v>
                </c:pt>
                <c:pt idx="3">
                  <c:v>174.63669333333334</c:v>
                </c:pt>
                <c:pt idx="4">
                  <c:v>174.63669333333334</c:v>
                </c:pt>
                <c:pt idx="5">
                  <c:v>174.63669333333334</c:v>
                </c:pt>
                <c:pt idx="6">
                  <c:v>174.63669333333334</c:v>
                </c:pt>
                <c:pt idx="7">
                  <c:v>174.63669333333334</c:v>
                </c:pt>
                <c:pt idx="8">
                  <c:v>174.63669333333334</c:v>
                </c:pt>
                <c:pt idx="9">
                  <c:v>174.63669333333334</c:v>
                </c:pt>
                <c:pt idx="10">
                  <c:v>174.63669333333334</c:v>
                </c:pt>
                <c:pt idx="11">
                  <c:v>174.63669333333334</c:v>
                </c:pt>
                <c:pt idx="12">
                  <c:v>174.63669333333334</c:v>
                </c:pt>
                <c:pt idx="13">
                  <c:v>174.63669333333334</c:v>
                </c:pt>
                <c:pt idx="14">
                  <c:v>174.63669333333334</c:v>
                </c:pt>
                <c:pt idx="15">
                  <c:v>174.63669333333334</c:v>
                </c:pt>
                <c:pt idx="16">
                  <c:v>174.67262133333335</c:v>
                </c:pt>
                <c:pt idx="17">
                  <c:v>174.67262133333335</c:v>
                </c:pt>
                <c:pt idx="18">
                  <c:v>174.67262133333335</c:v>
                </c:pt>
                <c:pt idx="19">
                  <c:v>174.67262133333335</c:v>
                </c:pt>
                <c:pt idx="20">
                  <c:v>174.67262133333335</c:v>
                </c:pt>
                <c:pt idx="21">
                  <c:v>174.67262133333335</c:v>
                </c:pt>
                <c:pt idx="22">
                  <c:v>174.67262133333335</c:v>
                </c:pt>
                <c:pt idx="23">
                  <c:v>174.67262133333335</c:v>
                </c:pt>
                <c:pt idx="24">
                  <c:v>174.67262133333335</c:v>
                </c:pt>
                <c:pt idx="25">
                  <c:v>174.67262133333335</c:v>
                </c:pt>
                <c:pt idx="26">
                  <c:v>174.67262133333335</c:v>
                </c:pt>
                <c:pt idx="27">
                  <c:v>174.67262133333335</c:v>
                </c:pt>
                <c:pt idx="28">
                  <c:v>174.67262133333335</c:v>
                </c:pt>
                <c:pt idx="29">
                  <c:v>174.67262133333335</c:v>
                </c:pt>
                <c:pt idx="30">
                  <c:v>174.67262133333335</c:v>
                </c:pt>
                <c:pt idx="31">
                  <c:v>174.62471733333334</c:v>
                </c:pt>
                <c:pt idx="32">
                  <c:v>174.62471733333334</c:v>
                </c:pt>
                <c:pt idx="33">
                  <c:v>174.62471733333334</c:v>
                </c:pt>
                <c:pt idx="34">
                  <c:v>174.62471733333334</c:v>
                </c:pt>
                <c:pt idx="35">
                  <c:v>174.62471733333334</c:v>
                </c:pt>
                <c:pt idx="36">
                  <c:v>174.62471733333334</c:v>
                </c:pt>
                <c:pt idx="37">
                  <c:v>174.62471733333334</c:v>
                </c:pt>
                <c:pt idx="38">
                  <c:v>174.62471733333334</c:v>
                </c:pt>
                <c:pt idx="39">
                  <c:v>174.62471733333334</c:v>
                </c:pt>
                <c:pt idx="40">
                  <c:v>174.62471733333334</c:v>
                </c:pt>
                <c:pt idx="41">
                  <c:v>174.62471733333334</c:v>
                </c:pt>
                <c:pt idx="42">
                  <c:v>174.62471733333334</c:v>
                </c:pt>
                <c:pt idx="43">
                  <c:v>174.62471733333334</c:v>
                </c:pt>
                <c:pt idx="44">
                  <c:v>174.62471733333334</c:v>
                </c:pt>
                <c:pt idx="45">
                  <c:v>174.62471733333334</c:v>
                </c:pt>
                <c:pt idx="46">
                  <c:v>174.65</c:v>
                </c:pt>
                <c:pt idx="47">
                  <c:v>174.65</c:v>
                </c:pt>
                <c:pt idx="48">
                  <c:v>174.65</c:v>
                </c:pt>
                <c:pt idx="49">
                  <c:v>174.65</c:v>
                </c:pt>
                <c:pt idx="50">
                  <c:v>174.65</c:v>
                </c:pt>
                <c:pt idx="51">
                  <c:v>174.65</c:v>
                </c:pt>
                <c:pt idx="52">
                  <c:v>174.65</c:v>
                </c:pt>
                <c:pt idx="53">
                  <c:v>174.65</c:v>
                </c:pt>
                <c:pt idx="54">
                  <c:v>174.65</c:v>
                </c:pt>
                <c:pt idx="55">
                  <c:v>174.65</c:v>
                </c:pt>
                <c:pt idx="56">
                  <c:v>174.65</c:v>
                </c:pt>
                <c:pt idx="57">
                  <c:v>174.65</c:v>
                </c:pt>
                <c:pt idx="58">
                  <c:v>174.65</c:v>
                </c:pt>
                <c:pt idx="59">
                  <c:v>174.65</c:v>
                </c:pt>
                <c:pt idx="60">
                  <c:v>174.65</c:v>
                </c:pt>
              </c:numCache>
            </c:numRef>
          </c:val>
          <c:smooth val="0"/>
          <c:extLst>
            <c:ext xmlns:c16="http://schemas.microsoft.com/office/drawing/2014/chart" uri="{C3380CC4-5D6E-409C-BE32-E72D297353CC}">
              <c16:uniqueId val="{00000004-23E2-4F60-AA23-B839B22B2983}"/>
            </c:ext>
          </c:extLst>
        </c:ser>
        <c:dLbls>
          <c:showLegendKey val="0"/>
          <c:showVal val="0"/>
          <c:showCatName val="0"/>
          <c:showSerName val="0"/>
          <c:showPercent val="0"/>
          <c:showBubbleSize val="0"/>
        </c:dLbls>
        <c:smooth val="0"/>
        <c:axId val="346587264"/>
        <c:axId val="346576224"/>
      </c:lineChart>
      <c:catAx>
        <c:axId val="346587264"/>
        <c:scaling>
          <c:orientation val="minMax"/>
        </c:scaling>
        <c:delete val="0"/>
        <c:axPos val="b"/>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crossAx val="346576224"/>
        <c:crosses val="autoZero"/>
        <c:auto val="1"/>
        <c:lblAlgn val="ctr"/>
        <c:lblOffset val="100"/>
        <c:noMultiLvlLbl val="0"/>
      </c:catAx>
      <c:valAx>
        <c:axId val="346576224"/>
        <c:scaling>
          <c:orientation val="minMax"/>
        </c:scaling>
        <c:delete val="0"/>
        <c:axPos val="l"/>
        <c:majorGridlines>
          <c:spPr>
            <a:ln w="9525" cap="flat" cmpd="sng" algn="ctr">
              <a:solidFill>
                <a:schemeClr val="tx1">
                  <a:lumMod val="15000"/>
                  <a:lumOff val="85000"/>
                </a:schemeClr>
              </a:solidFill>
              <a:round/>
            </a:ln>
            <a:effectLst/>
          </c:spPr>
        </c:majorGridlines>
        <c:numFmt formatCode="0.00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sk-SK"/>
          </a:p>
        </c:txPr>
        <c:crossAx val="346587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k-SK"/>
        </a:p>
      </c:txPr>
    </c:legend>
    <c:plotVisOnly val="1"/>
    <c:dispBlanksAs val="gap"/>
    <c:showDLblsOverMax val="0"/>
  </c:chart>
  <c:spPr>
    <a:noFill/>
    <a:ln>
      <a:noFill/>
    </a:ln>
    <a:effectLst/>
  </c:spPr>
  <c:txPr>
    <a:bodyPr/>
    <a:lstStyle/>
    <a:p>
      <a:pPr>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7AF27F-D664-4FB6-8391-DEACFAB8E9C0}" type="datetimeFigureOut">
              <a:rPr lang="sk-SK" smtClean="0"/>
              <a:pPr/>
              <a:t>21. 5. 2024</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12F9BC-3DE3-40CC-A89F-8E7592A52F8C}" type="slidenum">
              <a:rPr lang="sk-SK" smtClean="0"/>
              <a:pPr/>
              <a:t>‹#›</a:t>
            </a:fld>
            <a:endParaRPr lang="sk-SK"/>
          </a:p>
        </p:txBody>
      </p:sp>
    </p:spTree>
    <p:extLst>
      <p:ext uri="{BB962C8B-B14F-4D97-AF65-F5344CB8AC3E}">
        <p14:creationId xmlns:p14="http://schemas.microsoft.com/office/powerpoint/2010/main" val="4145713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9D4D9A9F-8841-4CFC-BD9D-DDE2560174D2}" type="slidenum">
              <a:rPr lang="sk-SK" smtClean="0"/>
              <a:pPr/>
              <a:t>8</a:t>
            </a:fld>
            <a:endParaRPr lang="sk-SK"/>
          </a:p>
        </p:txBody>
      </p:sp>
    </p:spTree>
    <p:extLst>
      <p:ext uri="{BB962C8B-B14F-4D97-AF65-F5344CB8AC3E}">
        <p14:creationId xmlns:p14="http://schemas.microsoft.com/office/powerpoint/2010/main" val="2519455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9D4D9A9F-8841-4CFC-BD9D-DDE2560174D2}" type="slidenum">
              <a:rPr lang="sk-SK" smtClean="0"/>
              <a:pPr/>
              <a:t>9</a:t>
            </a:fld>
            <a:endParaRPr lang="sk-SK"/>
          </a:p>
        </p:txBody>
      </p:sp>
    </p:spTree>
    <p:extLst>
      <p:ext uri="{BB962C8B-B14F-4D97-AF65-F5344CB8AC3E}">
        <p14:creationId xmlns:p14="http://schemas.microsoft.com/office/powerpoint/2010/main" val="323349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9D4D9A9F-8841-4CFC-BD9D-DDE2560174D2}" type="slidenum">
              <a:rPr lang="sk-SK" smtClean="0"/>
              <a:pPr/>
              <a:t>28</a:t>
            </a:fld>
            <a:endParaRPr lang="sk-SK"/>
          </a:p>
        </p:txBody>
      </p:sp>
    </p:spTree>
    <p:extLst>
      <p:ext uri="{BB962C8B-B14F-4D97-AF65-F5344CB8AC3E}">
        <p14:creationId xmlns:p14="http://schemas.microsoft.com/office/powerpoint/2010/main" val="3051429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9D4D9A9F-8841-4CFC-BD9D-DDE2560174D2}" type="slidenum">
              <a:rPr lang="sk-SK" smtClean="0"/>
              <a:pPr/>
              <a:t>29</a:t>
            </a:fld>
            <a:endParaRPr lang="sk-SK"/>
          </a:p>
        </p:txBody>
      </p:sp>
    </p:spTree>
    <p:extLst>
      <p:ext uri="{BB962C8B-B14F-4D97-AF65-F5344CB8AC3E}">
        <p14:creationId xmlns:p14="http://schemas.microsoft.com/office/powerpoint/2010/main" val="1579757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9D4D9A9F-8841-4CFC-BD9D-DDE2560174D2}" type="slidenum">
              <a:rPr lang="sk-SK" smtClean="0"/>
              <a:pPr/>
              <a:t>30</a:t>
            </a:fld>
            <a:endParaRPr lang="sk-SK"/>
          </a:p>
        </p:txBody>
      </p:sp>
    </p:spTree>
    <p:extLst>
      <p:ext uri="{BB962C8B-B14F-4D97-AF65-F5344CB8AC3E}">
        <p14:creationId xmlns:p14="http://schemas.microsoft.com/office/powerpoint/2010/main" val="1383148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E51CCB07-CD1B-4B13-921F-634E4B8D5A1A}" type="slidenum">
              <a:rPr lang="sk-SK" smtClean="0"/>
              <a:pPr/>
              <a:t>47</a:t>
            </a:fld>
            <a:endParaRPr lang="sk-SK"/>
          </a:p>
        </p:txBody>
      </p:sp>
    </p:spTree>
    <p:extLst>
      <p:ext uri="{BB962C8B-B14F-4D97-AF65-F5344CB8AC3E}">
        <p14:creationId xmlns:p14="http://schemas.microsoft.com/office/powerpoint/2010/main" val="4046809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a:t>Kliknite sem a upravte štýl predlohy nadpisov.</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a:t>Kliknite sem a upravte štýl predlohy podnadpisov.</a:t>
            </a:r>
          </a:p>
        </p:txBody>
      </p:sp>
      <p:sp>
        <p:nvSpPr>
          <p:cNvPr id="4" name="Zástupný symbol dátumu 3"/>
          <p:cNvSpPr>
            <a:spLocks noGrp="1"/>
          </p:cNvSpPr>
          <p:nvPr>
            <p:ph type="dt" sz="half" idx="10"/>
          </p:nvPr>
        </p:nvSpPr>
        <p:spPr/>
        <p:txBody>
          <a:bodyPr/>
          <a:lstStyle/>
          <a:p>
            <a:fld id="{642D04C9-F29A-4832-B556-ABEE6B1B9404}" type="datetime1">
              <a:rPr lang="sk-SK" smtClean="0"/>
              <a:pPr/>
              <a:t>21. 5. 2024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zvislého textu 2"/>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0B3537F9-8966-40CE-AE8C-B91772676F23}" type="datetime1">
              <a:rPr lang="sk-SK" smtClean="0"/>
              <a:pPr/>
              <a:t>21. 5. 2024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a:t>Kliknite sem a upravte štýl predlohy nadpisov.</a:t>
            </a:r>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AEC5846A-B402-457D-95EE-8A9A0065188B}" type="datetime1">
              <a:rPr lang="sk-SK" smtClean="0"/>
              <a:pPr/>
              <a:t>21. 5. 2024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10"/>
          </p:nvPr>
        </p:nvSpPr>
        <p:spPr/>
        <p:txBody>
          <a:bodyPr/>
          <a:lstStyle/>
          <a:p>
            <a:fld id="{3EB904EE-346A-448D-ADC1-B9D76CD92EEA}" type="datetime1">
              <a:rPr lang="sk-SK" smtClean="0"/>
              <a:pPr/>
              <a:t>21. 5. 2024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a:t>Kliknite sem a upravte štýl predlohy nadpisov.</a:t>
            </a:r>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a:t>Kliknite sem a upravte štýly predlohy textu.</a:t>
            </a:r>
          </a:p>
        </p:txBody>
      </p:sp>
      <p:sp>
        <p:nvSpPr>
          <p:cNvPr id="4" name="Zástupný symbol dátumu 3"/>
          <p:cNvSpPr>
            <a:spLocks noGrp="1"/>
          </p:cNvSpPr>
          <p:nvPr>
            <p:ph type="dt" sz="half" idx="10"/>
          </p:nvPr>
        </p:nvSpPr>
        <p:spPr/>
        <p:txBody>
          <a:bodyPr/>
          <a:lstStyle/>
          <a:p>
            <a:fld id="{C5810EA6-ED5F-41D7-BE4D-FEA141A0A250}" type="datetime1">
              <a:rPr lang="sk-SK" smtClean="0"/>
              <a:pPr/>
              <a:t>21. 5. 2024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dátumu 4"/>
          <p:cNvSpPr>
            <a:spLocks noGrp="1"/>
          </p:cNvSpPr>
          <p:nvPr>
            <p:ph type="dt" sz="half" idx="10"/>
          </p:nvPr>
        </p:nvSpPr>
        <p:spPr/>
        <p:txBody>
          <a:bodyPr/>
          <a:lstStyle/>
          <a:p>
            <a:fld id="{A2DEC5F6-657B-4770-86CC-2A154D375FB3}" type="datetime1">
              <a:rPr lang="sk-SK" smtClean="0"/>
              <a:pPr/>
              <a:t>21. 5. 2024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a:t>Kliknite sem a upravte štýl predlohy nadpisov.</a:t>
            </a:r>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symbol dátumu 6"/>
          <p:cNvSpPr>
            <a:spLocks noGrp="1"/>
          </p:cNvSpPr>
          <p:nvPr>
            <p:ph type="dt" sz="half" idx="10"/>
          </p:nvPr>
        </p:nvSpPr>
        <p:spPr/>
        <p:txBody>
          <a:bodyPr/>
          <a:lstStyle/>
          <a:p>
            <a:fld id="{1ACA0289-E517-4128-B384-FC86A6142F5A}" type="datetime1">
              <a:rPr lang="sk-SK" smtClean="0"/>
              <a:pPr/>
              <a:t>21. 5. 2024</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a:t>Kliknite sem a upravte štýl predlohy nadpisov.</a:t>
            </a:r>
          </a:p>
        </p:txBody>
      </p:sp>
      <p:sp>
        <p:nvSpPr>
          <p:cNvPr id="3" name="Zástupný symbol dátumu 2"/>
          <p:cNvSpPr>
            <a:spLocks noGrp="1"/>
          </p:cNvSpPr>
          <p:nvPr>
            <p:ph type="dt" sz="half" idx="10"/>
          </p:nvPr>
        </p:nvSpPr>
        <p:spPr/>
        <p:txBody>
          <a:bodyPr/>
          <a:lstStyle/>
          <a:p>
            <a:fld id="{B415AE6F-DBFF-4A16-9A47-53B4BAD4BBD3}" type="datetime1">
              <a:rPr lang="sk-SK" smtClean="0"/>
              <a:pPr/>
              <a:t>21. 5. 2024</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4CF15293-7E5B-46E5-9811-1D512F94DF35}" type="datetime1">
              <a:rPr lang="sk-SK" smtClean="0"/>
              <a:pPr/>
              <a:t>21. 5. 2024</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a:t>Kliknite sem a upravte štýl predlohy nadpisov.</a:t>
            </a:r>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Zástupný symbol dátumu 4"/>
          <p:cNvSpPr>
            <a:spLocks noGrp="1"/>
          </p:cNvSpPr>
          <p:nvPr>
            <p:ph type="dt" sz="half" idx="10"/>
          </p:nvPr>
        </p:nvSpPr>
        <p:spPr/>
        <p:txBody>
          <a:bodyPr/>
          <a:lstStyle/>
          <a:p>
            <a:fld id="{EEBF0ACD-D656-491E-90AC-AB81D6966799}" type="datetime1">
              <a:rPr lang="sk-SK" smtClean="0"/>
              <a:pPr/>
              <a:t>21. 5. 2024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a:t>Kliknite sem a upravte štýl predlohy nadpisov.</a:t>
            </a:r>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a:t>Kliknite sem a upravte štýly predlohy textu.</a:t>
            </a:r>
          </a:p>
        </p:txBody>
      </p:sp>
      <p:sp>
        <p:nvSpPr>
          <p:cNvPr id="5" name="Zástupný symbol dátumu 4"/>
          <p:cNvSpPr>
            <a:spLocks noGrp="1"/>
          </p:cNvSpPr>
          <p:nvPr>
            <p:ph type="dt" sz="half" idx="10"/>
          </p:nvPr>
        </p:nvSpPr>
        <p:spPr/>
        <p:txBody>
          <a:bodyPr/>
          <a:lstStyle/>
          <a:p>
            <a:fld id="{4FF76540-2383-4859-95A4-C267A84334F9}" type="datetime1">
              <a:rPr lang="sk-SK" smtClean="0"/>
              <a:pPr/>
              <a:t>21. 5. 2024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5380D079-4C3E-464C-B773-28A28016DD07}" type="slidenum">
              <a:rPr lang="sk-SK" smtClean="0"/>
              <a:pPr/>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a:t>Kliknite sem a upravte štýl predlohy nadpisov.</a:t>
            </a:r>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119DD-14AF-4B06-8EC2-8F0D7A076E45}" type="datetime1">
              <a:rPr lang="sk-SK" smtClean="0"/>
              <a:pPr/>
              <a:t>21. 5. 2024</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80D079-4C3E-464C-B773-28A28016DD07}" type="slidenum">
              <a:rPr lang="sk-SK" smtClean="0"/>
              <a:pPr/>
              <a:t>‹#›</a:t>
            </a:fld>
            <a:endParaRPr lang="sk-SK"/>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www.google.sk/url?sa=i&amp;source=images&amp;cd=&amp;cad=rja&amp;docid=Eso1hKAAGiCcbM&amp;tbnid=Zb2zDaKTJ3hSWM:&amp;ved=0CAgQjRwwAA&amp;url=http://www.shopkabinet.sk/sk/Oddelenia/Zavesne-tabule-a-mapy/Mapy-100-x-70-cm/Ohmov-zakon.html&amp;ei=DSAoUsOiKsa2hQfEg4CoAg&amp;psig=AFQjCNH0P4jD1OsHjExAtbanRMyh6QRtCw&amp;ust=1378447757743000"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hyperlink" Target="https://climate.ec.europa.eu/document/download/768bc81f-5f48-48e3-b4d4-e02ba09faca1_en?prefLang=sk"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8" Type="http://schemas.openxmlformats.org/officeDocument/2006/relationships/hyperlink" Target="https://energoportal.org/" TargetMode="External"/><Relationship Id="rId13" Type="http://schemas.openxmlformats.org/officeDocument/2006/relationships/hyperlink" Target="https://www.greenbat.sk/" TargetMode="External"/><Relationship Id="rId3" Type="http://schemas.openxmlformats.org/officeDocument/2006/relationships/hyperlink" Target="https://www.bundesnetzagentur.de/" TargetMode="External"/><Relationship Id="rId7" Type="http://schemas.openxmlformats.org/officeDocument/2006/relationships/hyperlink" Target="https://euractiv.sk/" TargetMode="External"/><Relationship Id="rId12" Type="http://schemas.openxmlformats.org/officeDocument/2006/relationships/hyperlink" Target="http://greenenergy.sk/sk/" TargetMode="External"/><Relationship Id="rId2" Type="http://schemas.openxmlformats.org/officeDocument/2006/relationships/hyperlink" Target="http://www.okte.sk/" TargetMode="External"/><Relationship Id="rId1" Type="http://schemas.openxmlformats.org/officeDocument/2006/relationships/slideLayout" Target="../slideLayouts/slideLayout6.xml"/><Relationship Id="rId6" Type="http://schemas.openxmlformats.org/officeDocument/2006/relationships/hyperlink" Target="https://www.entsoe.eu/data/map/" TargetMode="External"/><Relationship Id="rId11" Type="http://schemas.openxmlformats.org/officeDocument/2006/relationships/hyperlink" Target="https://slovak.statistics.sk/" TargetMode="External"/><Relationship Id="rId5" Type="http://schemas.openxmlformats.org/officeDocument/2006/relationships/hyperlink" Target="https://www.sapi.sk/" TargetMode="External"/><Relationship Id="rId15" Type="http://schemas.openxmlformats.org/officeDocument/2006/relationships/hyperlink" Target="http://www.jpx.sk/" TargetMode="External"/><Relationship Id="rId10" Type="http://schemas.openxmlformats.org/officeDocument/2006/relationships/hyperlink" Target="https://www.seas.sk/o-nas/energetika-na-slovensku/" TargetMode="External"/><Relationship Id="rId4" Type="http://schemas.openxmlformats.org/officeDocument/2006/relationships/hyperlink" Target="https://www.urso.gov.sk/kontakt/" TargetMode="External"/><Relationship Id="rId9" Type="http://schemas.openxmlformats.org/officeDocument/2006/relationships/hyperlink" Target="https://www.energia.sk/" TargetMode="External"/><Relationship Id="rId14" Type="http://schemas.openxmlformats.org/officeDocument/2006/relationships/hyperlink" Target="https://www.enviroportal.s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404664"/>
            <a:ext cx="7772400" cy="1470025"/>
          </a:xfrm>
        </p:spPr>
        <p:txBody>
          <a:bodyPr>
            <a:noAutofit/>
          </a:bodyPr>
          <a:lstStyle/>
          <a:p>
            <a:r>
              <a:rPr lang="sk-SK" sz="3200" dirty="0"/>
              <a:t>Skúšky odbornej spôsobilosti zodpovedného zástupcu osoby podnikajúcej v </a:t>
            </a:r>
            <a:r>
              <a:rPr lang="sk-SK" sz="3200" dirty="0" err="1"/>
              <a:t>elektroenergetike</a:t>
            </a:r>
            <a:endParaRPr lang="sk-SK" sz="3200" dirty="0"/>
          </a:p>
        </p:txBody>
      </p:sp>
      <p:sp>
        <p:nvSpPr>
          <p:cNvPr id="3" name="Podnadpis 2"/>
          <p:cNvSpPr>
            <a:spLocks noGrp="1"/>
          </p:cNvSpPr>
          <p:nvPr>
            <p:ph type="subTitle" idx="1"/>
          </p:nvPr>
        </p:nvSpPr>
        <p:spPr>
          <a:xfrm>
            <a:off x="228600" y="3332584"/>
            <a:ext cx="8686800" cy="1752600"/>
          </a:xfrm>
        </p:spPr>
        <p:txBody>
          <a:bodyPr>
            <a:normAutofit/>
          </a:bodyPr>
          <a:lstStyle/>
          <a:p>
            <a:r>
              <a:rPr lang="sk-SK" sz="3600" b="1" dirty="0">
                <a:solidFill>
                  <a:srgbClr val="0070C0"/>
                </a:solidFill>
              </a:rPr>
              <a:t>Funkcie SEPS a meracie systémy (IMS)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sk-SK" dirty="0"/>
              <a:t>SEPS = Prenosová sústava + SED</a:t>
            </a:r>
          </a:p>
        </p:txBody>
      </p:sp>
      <p:sp>
        <p:nvSpPr>
          <p:cNvPr id="5" name="Zástupný symbol textu 4"/>
          <p:cNvSpPr>
            <a:spLocks noGrp="1"/>
          </p:cNvSpPr>
          <p:nvPr>
            <p:ph type="body" idx="1"/>
          </p:nvPr>
        </p:nvSpPr>
        <p:spPr/>
        <p:txBody>
          <a:bodyPr/>
          <a:lstStyle/>
          <a:p>
            <a:r>
              <a:rPr lang="sk-SK" dirty="0"/>
              <a:t>Úlohy SEPS ako prevádzkovateľa prenosovej sústavy a centrálny dispečing  </a:t>
            </a:r>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10</a:t>
            </a:fld>
            <a:endParaRPr lang="sk-SK" dirty="0"/>
          </a:p>
        </p:txBody>
      </p:sp>
    </p:spTree>
    <p:extLst>
      <p:ext uri="{BB962C8B-B14F-4D97-AF65-F5344CB8AC3E}">
        <p14:creationId xmlns:p14="http://schemas.microsoft.com/office/powerpoint/2010/main" val="598636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4E59E1FE-BEB0-CE4A-D0B9-11ECEB2231C3}"/>
              </a:ext>
            </a:extLst>
          </p:cNvPr>
          <p:cNvSpPr>
            <a:spLocks noGrp="1"/>
          </p:cNvSpPr>
          <p:nvPr>
            <p:ph type="title"/>
          </p:nvPr>
        </p:nvSpPr>
        <p:spPr>
          <a:xfrm>
            <a:off x="457200" y="274638"/>
            <a:ext cx="8229600" cy="346050"/>
          </a:xfrm>
        </p:spPr>
        <p:txBody>
          <a:bodyPr>
            <a:normAutofit fontScale="90000"/>
          </a:bodyPr>
          <a:lstStyle/>
          <a:p>
            <a:r>
              <a:rPr lang="sk-SK" sz="2800" b="1" dirty="0">
                <a:latin typeface="Arial" panose="020B0604020202020204" pitchFamily="34" charset="0"/>
                <a:cs typeface="Arial" panose="020B0604020202020204" pitchFamily="34" charset="0"/>
              </a:rPr>
              <a:t>Dve hlavné úlohy SEPS</a:t>
            </a:r>
          </a:p>
        </p:txBody>
      </p:sp>
      <p:sp>
        <p:nvSpPr>
          <p:cNvPr id="6" name="Zástupný objekt pre obsah 5">
            <a:extLst>
              <a:ext uri="{FF2B5EF4-FFF2-40B4-BE49-F238E27FC236}">
                <a16:creationId xmlns:a16="http://schemas.microsoft.com/office/drawing/2014/main" id="{78513C04-925F-1912-4EEC-C8C80282F9D4}"/>
              </a:ext>
            </a:extLst>
          </p:cNvPr>
          <p:cNvSpPr>
            <a:spLocks noGrp="1"/>
          </p:cNvSpPr>
          <p:nvPr>
            <p:ph idx="1"/>
          </p:nvPr>
        </p:nvSpPr>
        <p:spPr>
          <a:xfrm>
            <a:off x="323528" y="692696"/>
            <a:ext cx="8496944" cy="5663654"/>
          </a:xfrm>
        </p:spPr>
        <p:txBody>
          <a:bodyPr>
            <a:normAutofit lnSpcReduction="10000"/>
          </a:bodyPr>
          <a:lstStyle/>
          <a:p>
            <a:r>
              <a:rPr lang="sk-SK" sz="2400" b="1" dirty="0">
                <a:solidFill>
                  <a:srgbClr val="FF0000"/>
                </a:solidFill>
              </a:rPr>
              <a:t>Správa prenosovej sústavy</a:t>
            </a:r>
          </a:p>
          <a:p>
            <a:pPr lvl="1"/>
            <a:r>
              <a:rPr lang="sk-SK" sz="1800" dirty="0"/>
              <a:t>SEPS je vlastník PS a rieši všetky otázky s tým spojené</a:t>
            </a:r>
          </a:p>
          <a:p>
            <a:pPr lvl="1"/>
            <a:r>
              <a:rPr lang="sk-SK" sz="1800" dirty="0"/>
              <a:t>Zabezpečuje rozvoj PS podľa potrieb pripojených partnerov</a:t>
            </a:r>
          </a:p>
          <a:p>
            <a:pPr lvl="1"/>
            <a:r>
              <a:rPr lang="sk-SK" sz="1800" dirty="0"/>
              <a:t>Hranice s distribúciou a odberateľmi tvorí transformácia:</a:t>
            </a:r>
          </a:p>
          <a:p>
            <a:pPr lvl="2"/>
            <a:r>
              <a:rPr lang="sk-SK" sz="1600" dirty="0"/>
              <a:t>400/110 kV</a:t>
            </a:r>
          </a:p>
          <a:p>
            <a:pPr lvl="2"/>
            <a:r>
              <a:rPr lang="sk-SK" sz="1600" dirty="0"/>
              <a:t>400/220 kV</a:t>
            </a:r>
          </a:p>
          <a:p>
            <a:pPr lvl="2"/>
            <a:r>
              <a:rPr lang="sk-SK" sz="1600" dirty="0"/>
              <a:t>220/110 kV</a:t>
            </a:r>
          </a:p>
          <a:p>
            <a:pPr lvl="1"/>
            <a:r>
              <a:rPr lang="sk-SK" sz="1800" dirty="0"/>
              <a:t>Rieši problematiku medzinárodnej spolupráce</a:t>
            </a:r>
          </a:p>
          <a:p>
            <a:pPr lvl="1"/>
            <a:r>
              <a:rPr lang="sk-SK" sz="1800" dirty="0"/>
              <a:t>Monitoruje technický stav zariadení PS</a:t>
            </a:r>
          </a:p>
          <a:p>
            <a:r>
              <a:rPr lang="sk-SK" sz="2400" b="1" dirty="0">
                <a:solidFill>
                  <a:srgbClr val="FF0000"/>
                </a:solidFill>
              </a:rPr>
              <a:t>Riadenie elektrizačnej sústavy Slovenska</a:t>
            </a:r>
          </a:p>
          <a:p>
            <a:pPr lvl="1"/>
            <a:r>
              <a:rPr lang="sk-SK" sz="1800" dirty="0"/>
              <a:t>Cieľom je udržiavanie vyrovnanej bilancie spotreba/výroba</a:t>
            </a:r>
          </a:p>
          <a:p>
            <a:pPr lvl="1"/>
            <a:r>
              <a:rPr lang="sk-SK" sz="1800" dirty="0"/>
              <a:t>Monitoruje toky elektriny:</a:t>
            </a:r>
          </a:p>
          <a:p>
            <a:pPr lvl="2"/>
            <a:r>
              <a:rPr lang="sk-SK" sz="1600" dirty="0"/>
              <a:t>Na hraniciach PS</a:t>
            </a:r>
          </a:p>
          <a:p>
            <a:pPr lvl="2"/>
            <a:r>
              <a:rPr lang="sk-SK" sz="1600" dirty="0"/>
              <a:t>Vyvedenie výkonu veľkých zdrojov pripojených do PS</a:t>
            </a:r>
          </a:p>
          <a:p>
            <a:pPr lvl="2"/>
            <a:r>
              <a:rPr lang="sk-SK" sz="1600" dirty="0"/>
              <a:t>Odber veľkých odberateľov</a:t>
            </a:r>
          </a:p>
          <a:p>
            <a:pPr lvl="2"/>
            <a:r>
              <a:rPr lang="sk-SK" sz="1600" dirty="0"/>
              <a:t>Prahy poskytovateľov </a:t>
            </a:r>
            <a:r>
              <a:rPr lang="sk-SK" sz="1600" dirty="0" err="1"/>
              <a:t>PpS</a:t>
            </a:r>
            <a:endParaRPr lang="sk-SK" sz="1600" dirty="0"/>
          </a:p>
          <a:p>
            <a:pPr lvl="1"/>
            <a:r>
              <a:rPr lang="sk-SK" sz="1800" dirty="0"/>
              <a:t>Nakupuje </a:t>
            </a:r>
            <a:r>
              <a:rPr lang="sk-SK" sz="1800" dirty="0" err="1"/>
              <a:t>PpS</a:t>
            </a:r>
            <a:r>
              <a:rPr lang="sk-SK" sz="1800" dirty="0"/>
              <a:t> potrebné pre naplnenie cieľa (vyrovnaná bilancia)</a:t>
            </a:r>
          </a:p>
          <a:p>
            <a:pPr lvl="1"/>
            <a:r>
              <a:rPr lang="sk-SK" sz="1800" dirty="0"/>
              <a:t>Vykonáva opatrenia na ochranu ES SR pred veľkými poruchami</a:t>
            </a:r>
          </a:p>
        </p:txBody>
      </p:sp>
      <p:sp>
        <p:nvSpPr>
          <p:cNvPr id="4" name="Zástupný objekt pre číslo snímky 3">
            <a:extLst>
              <a:ext uri="{FF2B5EF4-FFF2-40B4-BE49-F238E27FC236}">
                <a16:creationId xmlns:a16="http://schemas.microsoft.com/office/drawing/2014/main" id="{DBD5CBB1-4923-BD83-8C74-14E2EA1D36E0}"/>
              </a:ext>
            </a:extLst>
          </p:cNvPr>
          <p:cNvSpPr>
            <a:spLocks noGrp="1"/>
          </p:cNvSpPr>
          <p:nvPr>
            <p:ph type="sldNum" sz="quarter" idx="12"/>
          </p:nvPr>
        </p:nvSpPr>
        <p:spPr/>
        <p:txBody>
          <a:bodyPr/>
          <a:lstStyle/>
          <a:p>
            <a:fld id="{5380D079-4C3E-464C-B773-28A28016DD07}" type="slidenum">
              <a:rPr lang="sk-SK" smtClean="0"/>
              <a:pPr/>
              <a:t>11</a:t>
            </a:fld>
            <a:endParaRPr lang="sk-SK"/>
          </a:p>
        </p:txBody>
      </p:sp>
    </p:spTree>
    <p:extLst>
      <p:ext uri="{BB962C8B-B14F-4D97-AF65-F5344CB8AC3E}">
        <p14:creationId xmlns:p14="http://schemas.microsoft.com/office/powerpoint/2010/main" val="3394697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E7121FC6-DB99-9C37-7D13-53D2312CCA6B}"/>
              </a:ext>
            </a:extLst>
          </p:cNvPr>
          <p:cNvSpPr>
            <a:spLocks noGrp="1"/>
          </p:cNvSpPr>
          <p:nvPr>
            <p:ph type="sldNum" sz="quarter" idx="12"/>
          </p:nvPr>
        </p:nvSpPr>
        <p:spPr/>
        <p:txBody>
          <a:bodyPr/>
          <a:lstStyle/>
          <a:p>
            <a:fld id="{5380D079-4C3E-464C-B773-28A28016DD07}" type="slidenum">
              <a:rPr lang="sk-SK" smtClean="0"/>
              <a:pPr/>
              <a:t>12</a:t>
            </a:fld>
            <a:endParaRPr lang="sk-SK"/>
          </a:p>
        </p:txBody>
      </p:sp>
      <p:sp>
        <p:nvSpPr>
          <p:cNvPr id="6" name="Rectangle 1">
            <a:extLst>
              <a:ext uri="{FF2B5EF4-FFF2-40B4-BE49-F238E27FC236}">
                <a16:creationId xmlns:a16="http://schemas.microsoft.com/office/drawing/2014/main" id="{6E67921B-E135-40FE-693E-A003AA7ADF5F}"/>
              </a:ext>
            </a:extLst>
          </p:cNvPr>
          <p:cNvSpPr>
            <a:spLocks noChangeArrowheads="1"/>
          </p:cNvSpPr>
          <p:nvPr/>
        </p:nvSpPr>
        <p:spPr bwMode="auto">
          <a:xfrm>
            <a:off x="1475656" y="6033184"/>
            <a:ext cx="2768707" cy="646331"/>
          </a:xfrm>
          <a:prstGeom prst="rect">
            <a:avLst/>
          </a:prstGeom>
          <a:noFill/>
          <a:ln>
            <a:noFill/>
          </a:ln>
          <a:effectLst/>
        </p:spPr>
        <p:txBody>
          <a:bodyPr vert="horz" wrap="non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sk-SK" altLang="sk-SK" sz="1200" b="0" i="0" u="none" strike="noStrike" cap="none" normalizeH="0" baseline="0" dirty="0">
                <a:ln>
                  <a:noFill/>
                </a:ln>
                <a:solidFill>
                  <a:srgbClr val="626366"/>
                </a:solidFill>
                <a:effectLst/>
                <a:latin typeface="Arial" panose="020B0604020202020204" pitchFamily="34" charset="0"/>
                <a:cs typeface="Arial" panose="020B0604020202020204" pitchFamily="34" charset="0"/>
              </a:rPr>
              <a:t>Dĺžka trasy vedenia (medzi stanicami)</a:t>
            </a:r>
          </a:p>
          <a:p>
            <a:pPr marR="0" lvl="0" algn="l" defTabSz="914400" rtl="0" eaLnBrk="0" fontAlgn="base" latinLnBrk="0" hangingPunct="0">
              <a:lnSpc>
                <a:spcPct val="100000"/>
              </a:lnSpc>
              <a:spcBef>
                <a:spcPct val="0"/>
              </a:spcBef>
              <a:spcAft>
                <a:spcPct val="0"/>
              </a:spcAft>
              <a:buClrTx/>
              <a:buSzTx/>
              <a:tabLst/>
            </a:pPr>
            <a:r>
              <a:rPr lang="sk-SK" altLang="sk-SK" sz="1200" dirty="0">
                <a:solidFill>
                  <a:srgbClr val="626366"/>
                </a:solidFill>
                <a:latin typeface="Arial" panose="020B0604020202020204" pitchFamily="34" charset="0"/>
                <a:cs typeface="Arial" panose="020B0604020202020204" pitchFamily="34" charset="0"/>
              </a:rPr>
              <a:t>Rozvinutá dĺžka (dĺžky liniek)</a:t>
            </a:r>
          </a:p>
          <a:p>
            <a:pPr marR="0" lvl="0" algn="l" defTabSz="914400" rtl="0" eaLnBrk="0" fontAlgn="base" latinLnBrk="0" hangingPunct="0">
              <a:lnSpc>
                <a:spcPct val="100000"/>
              </a:lnSpc>
              <a:spcBef>
                <a:spcPct val="0"/>
              </a:spcBef>
              <a:spcAft>
                <a:spcPct val="0"/>
              </a:spcAft>
              <a:buClrTx/>
              <a:buSzTx/>
              <a:tabLst/>
            </a:pPr>
            <a:r>
              <a:rPr kumimoji="0" lang="sk-SK" altLang="sk-SK" sz="1200" b="0" i="0" u="none" strike="noStrike" cap="none" normalizeH="0" baseline="0" dirty="0">
                <a:ln>
                  <a:noFill/>
                </a:ln>
                <a:solidFill>
                  <a:srgbClr val="626366"/>
                </a:solidFill>
                <a:effectLst/>
                <a:latin typeface="Arial" panose="020B0604020202020204" pitchFamily="34" charset="0"/>
                <a:cs typeface="Arial" panose="020B0604020202020204" pitchFamily="34" charset="0"/>
              </a:rPr>
              <a:t>Sta</a:t>
            </a:r>
            <a:r>
              <a:rPr lang="sk-SK" altLang="sk-SK" sz="1200" dirty="0">
                <a:solidFill>
                  <a:srgbClr val="626366"/>
                </a:solidFill>
                <a:latin typeface="Arial" panose="020B0604020202020204" pitchFamily="34" charset="0"/>
                <a:cs typeface="Arial" panose="020B0604020202020204" pitchFamily="34" charset="0"/>
              </a:rPr>
              <a:t>v 2022</a:t>
            </a:r>
            <a:endParaRPr kumimoji="0" lang="sk-SK" altLang="sk-SK" sz="1200" b="0" i="0" u="none" strike="noStrike" cap="none" normalizeH="0" baseline="0" dirty="0">
              <a:ln>
                <a:noFill/>
              </a:ln>
              <a:solidFill>
                <a:srgbClr val="626366"/>
              </a:solidFill>
              <a:effectLst/>
              <a:latin typeface="Arial" panose="020B0604020202020204" pitchFamily="34" charset="0"/>
              <a:cs typeface="Arial" panose="020B0604020202020204" pitchFamily="34" charset="0"/>
            </a:endParaRPr>
          </a:p>
        </p:txBody>
      </p:sp>
      <p:graphicFrame>
        <p:nvGraphicFramePr>
          <p:cNvPr id="8" name="Tabuľka 7">
            <a:extLst>
              <a:ext uri="{FF2B5EF4-FFF2-40B4-BE49-F238E27FC236}">
                <a16:creationId xmlns:a16="http://schemas.microsoft.com/office/drawing/2014/main" id="{857AB9E1-CACB-9B1C-8EC9-E3A1203B9439}"/>
              </a:ext>
            </a:extLst>
          </p:cNvPr>
          <p:cNvGraphicFramePr>
            <a:graphicFrameLocks noGrp="1"/>
          </p:cNvGraphicFramePr>
          <p:nvPr>
            <p:extLst>
              <p:ext uri="{D42A27DB-BD31-4B8C-83A1-F6EECF244321}">
                <p14:modId xmlns:p14="http://schemas.microsoft.com/office/powerpoint/2010/main" val="2757360525"/>
              </p:ext>
            </p:extLst>
          </p:nvPr>
        </p:nvGraphicFramePr>
        <p:xfrm>
          <a:off x="-320139" y="188640"/>
          <a:ext cx="9572659" cy="609600"/>
        </p:xfrm>
        <a:graphic>
          <a:graphicData uri="http://schemas.openxmlformats.org/drawingml/2006/table">
            <a:tbl>
              <a:tblPr/>
              <a:tblGrid>
                <a:gridCol w="9572659">
                  <a:extLst>
                    <a:ext uri="{9D8B030D-6E8A-4147-A177-3AD203B41FA5}">
                      <a16:colId xmlns:a16="http://schemas.microsoft.com/office/drawing/2014/main" val="3004847796"/>
                    </a:ext>
                  </a:extLst>
                </a:gridCol>
              </a:tblGrid>
              <a:tr h="275054">
                <a:tc>
                  <a:txBody>
                    <a:bodyPr/>
                    <a:lstStyle/>
                    <a:p>
                      <a:pPr algn="ctr" fontAlgn="b"/>
                      <a:r>
                        <a:rPr lang="sk-SK" sz="2000" b="1" i="0" u="none" strike="noStrike" dirty="0">
                          <a:solidFill>
                            <a:srgbClr val="000080"/>
                          </a:solidFill>
                          <a:latin typeface="Arial CE"/>
                        </a:rPr>
                        <a:t>PRENOSOVÁ SÚSTAVA SLOVENSKEJ REPUBLIKY</a:t>
                      </a:r>
                    </a:p>
                  </a:txBody>
                  <a:tcPr marL="0" marR="0" marT="0" marB="0" anchor="b">
                    <a:lnL>
                      <a:noFill/>
                    </a:lnL>
                    <a:lnR>
                      <a:noFill/>
                    </a:lnR>
                    <a:lnT>
                      <a:noFill/>
                    </a:lnT>
                    <a:lnB>
                      <a:noFill/>
                    </a:lnB>
                  </a:tcPr>
                </a:tc>
                <a:extLst>
                  <a:ext uri="{0D108BD9-81ED-4DB2-BD59-A6C34878D82A}">
                    <a16:rowId xmlns:a16="http://schemas.microsoft.com/office/drawing/2014/main" val="502455546"/>
                  </a:ext>
                </a:extLst>
              </a:tr>
              <a:tr h="275054">
                <a:tc>
                  <a:txBody>
                    <a:bodyPr/>
                    <a:lstStyle/>
                    <a:p>
                      <a:pPr algn="ctr" fontAlgn="b"/>
                      <a:endParaRPr lang="en-US" sz="2000" b="1" i="0" u="none" strike="noStrike" dirty="0">
                        <a:solidFill>
                          <a:srgbClr val="000080"/>
                        </a:solidFill>
                        <a:latin typeface="Arial CE"/>
                      </a:endParaRPr>
                    </a:p>
                  </a:txBody>
                  <a:tcPr marL="0" marR="0" marT="0" marB="0" anchor="b">
                    <a:lnL>
                      <a:noFill/>
                    </a:lnL>
                    <a:lnR>
                      <a:noFill/>
                    </a:lnR>
                    <a:lnT>
                      <a:noFill/>
                    </a:lnT>
                    <a:lnB>
                      <a:noFill/>
                    </a:lnB>
                  </a:tcPr>
                </a:tc>
                <a:extLst>
                  <a:ext uri="{0D108BD9-81ED-4DB2-BD59-A6C34878D82A}">
                    <a16:rowId xmlns:a16="http://schemas.microsoft.com/office/drawing/2014/main" val="756793337"/>
                  </a:ext>
                </a:extLst>
              </a:tr>
            </a:tbl>
          </a:graphicData>
        </a:graphic>
      </p:graphicFrame>
      <p:pic>
        <p:nvPicPr>
          <p:cNvPr id="1026" name="Picture 2">
            <a:extLst>
              <a:ext uri="{FF2B5EF4-FFF2-40B4-BE49-F238E27FC236}">
                <a16:creationId xmlns:a16="http://schemas.microsoft.com/office/drawing/2014/main" id="{62B1EACE-3E14-F371-2CB5-729B967C7D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888" y="959644"/>
            <a:ext cx="6588224" cy="4941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439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keta 1"/>
          <p:cNvSpPr/>
          <p:nvPr/>
        </p:nvSpPr>
        <p:spPr>
          <a:xfrm>
            <a:off x="1523999" y="0"/>
            <a:ext cx="7620001" cy="3048000"/>
          </a:xfrm>
          <a:prstGeom prst="plaque">
            <a:avLst/>
          </a:prstGeom>
          <a:solidFill>
            <a:schemeClr val="accent2">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800" b="1" dirty="0">
                <a:solidFill>
                  <a:schemeClr val="accent4">
                    <a:lumMod val="75000"/>
                  </a:schemeClr>
                </a:solidFill>
                <a:effectLst>
                  <a:outerShdw blurRad="38100" dist="38100" dir="2700000" algn="tl">
                    <a:srgbClr val="000000">
                      <a:alpha val="43137"/>
                    </a:srgbClr>
                  </a:outerShdw>
                </a:effectLst>
              </a:rPr>
              <a:t>                  </a:t>
            </a:r>
            <a:r>
              <a:rPr lang="sk-SK" sz="8800" b="1" dirty="0">
                <a:solidFill>
                  <a:schemeClr val="accent4">
                    <a:lumMod val="75000"/>
                  </a:schemeClr>
                </a:solidFill>
                <a:effectLst>
                  <a:outerShdw blurRad="38100" dist="38100" dir="2700000" algn="tl">
                    <a:srgbClr val="000000">
                      <a:alpha val="43137"/>
                    </a:srgbClr>
                  </a:outerShdw>
                </a:effectLst>
              </a:rPr>
              <a:t>   </a:t>
            </a:r>
            <a:r>
              <a:rPr lang="en-US" sz="8800" b="1" dirty="0">
                <a:solidFill>
                  <a:schemeClr val="accent4">
                    <a:lumMod val="75000"/>
                  </a:schemeClr>
                </a:solidFill>
                <a:effectLst>
                  <a:outerShdw blurRad="38100" dist="38100" dir="2700000" algn="tl">
                    <a:srgbClr val="000000">
                      <a:alpha val="43137"/>
                    </a:srgbClr>
                  </a:outerShdw>
                </a:effectLst>
              </a:rPr>
              <a:t>TSO</a:t>
            </a:r>
            <a:r>
              <a:rPr lang="sk-SK" sz="8800" b="1" dirty="0">
                <a:solidFill>
                  <a:schemeClr val="accent4">
                    <a:lumMod val="75000"/>
                  </a:schemeClr>
                </a:solidFill>
                <a:effectLst>
                  <a:outerShdw blurRad="38100" dist="38100" dir="2700000" algn="tl">
                    <a:srgbClr val="000000">
                      <a:alpha val="43137"/>
                    </a:srgbClr>
                  </a:outerShdw>
                </a:effectLst>
              </a:rPr>
              <a:t>    </a:t>
            </a:r>
          </a:p>
          <a:p>
            <a:pPr algn="r"/>
            <a:endParaRPr lang="sk-SK" sz="8800" b="1" dirty="0">
              <a:solidFill>
                <a:schemeClr val="accent4">
                  <a:lumMod val="75000"/>
                </a:schemeClr>
              </a:solidFill>
              <a:effectLst>
                <a:outerShdw blurRad="38100" dist="38100" dir="2700000" algn="tl">
                  <a:srgbClr val="000000">
                    <a:alpha val="43137"/>
                  </a:srgbClr>
                </a:outerShdw>
              </a:effectLst>
            </a:endParaRPr>
          </a:p>
        </p:txBody>
      </p:sp>
      <p:sp>
        <p:nvSpPr>
          <p:cNvPr id="3" name="Plaketa 2"/>
          <p:cNvSpPr/>
          <p:nvPr/>
        </p:nvSpPr>
        <p:spPr>
          <a:xfrm>
            <a:off x="1524000" y="3124200"/>
            <a:ext cx="7467600" cy="3581400"/>
          </a:xfrm>
          <a:prstGeom prst="plaque">
            <a:avLst>
              <a:gd name="adj" fmla="val 0"/>
            </a:avLst>
          </a:prstGeom>
          <a:solidFill>
            <a:schemeClr val="accent6">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8800" dirty="0">
                <a:solidFill>
                  <a:schemeClr val="accent6">
                    <a:lumMod val="50000"/>
                  </a:schemeClr>
                </a:solidFill>
                <a:effectLst>
                  <a:outerShdw blurRad="38100" dist="38100" dir="2700000" algn="tl">
                    <a:srgbClr val="000000">
                      <a:alpha val="43137"/>
                    </a:srgbClr>
                  </a:outerShdw>
                </a:effectLst>
              </a:rPr>
              <a:t>                   DSO</a:t>
            </a:r>
            <a:endParaRPr lang="sk-SK" sz="8800" dirty="0">
              <a:solidFill>
                <a:schemeClr val="accent6">
                  <a:lumMod val="50000"/>
                </a:schemeClr>
              </a:solidFill>
              <a:effectLst>
                <a:outerShdw blurRad="38100" dist="38100" dir="2700000" algn="tl">
                  <a:srgbClr val="000000">
                    <a:alpha val="43137"/>
                  </a:srgbClr>
                </a:outerShdw>
              </a:effectLst>
            </a:endParaRPr>
          </a:p>
          <a:p>
            <a:pPr algn="r"/>
            <a:endParaRPr lang="en-US" sz="8800" dirty="0">
              <a:solidFill>
                <a:schemeClr val="accent6">
                  <a:lumMod val="50000"/>
                </a:schemeClr>
              </a:solidFill>
              <a:effectLst>
                <a:outerShdw blurRad="38100" dist="38100" dir="2700000" algn="tl">
                  <a:srgbClr val="000000">
                    <a:alpha val="43137"/>
                  </a:srgbClr>
                </a:outerShdw>
              </a:effectLst>
            </a:endParaRPr>
          </a:p>
          <a:p>
            <a:pPr algn="ctr"/>
            <a:endParaRPr lang="sk-SK" sz="8800" dirty="0">
              <a:solidFill>
                <a:schemeClr val="accent6">
                  <a:lumMod val="50000"/>
                </a:schemeClr>
              </a:solidFill>
            </a:endParaRPr>
          </a:p>
        </p:txBody>
      </p:sp>
      <p:sp>
        <p:nvSpPr>
          <p:cNvPr id="4" name="Ovál 3"/>
          <p:cNvSpPr/>
          <p:nvPr/>
        </p:nvSpPr>
        <p:spPr>
          <a:xfrm>
            <a:off x="990600" y="8382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vál 4"/>
          <p:cNvSpPr/>
          <p:nvPr/>
        </p:nvSpPr>
        <p:spPr>
          <a:xfrm>
            <a:off x="990600" y="1143000"/>
            <a:ext cx="457200" cy="457200"/>
          </a:xfrm>
          <a:prstGeom prst="ellipse">
            <a:avLst/>
          </a:prstGeom>
          <a:noFill/>
          <a:ln>
            <a:solidFill>
              <a:srgbClr val="0EB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6" name="Rovná spojnica 5"/>
          <p:cNvCxnSpPr/>
          <p:nvPr/>
        </p:nvCxnSpPr>
        <p:spPr>
          <a:xfrm>
            <a:off x="381000" y="533400"/>
            <a:ext cx="1905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ovná spojnica 6"/>
          <p:cNvCxnSpPr/>
          <p:nvPr/>
        </p:nvCxnSpPr>
        <p:spPr>
          <a:xfrm rot="5400000">
            <a:off x="1066006" y="686594"/>
            <a:ext cx="30638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Rovná spojnica 7"/>
          <p:cNvCxnSpPr/>
          <p:nvPr/>
        </p:nvCxnSpPr>
        <p:spPr>
          <a:xfrm rot="5400000">
            <a:off x="1066800" y="1751012"/>
            <a:ext cx="306388" cy="1588"/>
          </a:xfrm>
          <a:prstGeom prst="line">
            <a:avLst/>
          </a:prstGeom>
          <a:ln w="25400">
            <a:solidFill>
              <a:srgbClr val="0EBE38"/>
            </a:solidFill>
          </a:ln>
        </p:spPr>
        <p:style>
          <a:lnRef idx="1">
            <a:schemeClr val="accent1"/>
          </a:lnRef>
          <a:fillRef idx="0">
            <a:schemeClr val="accent1"/>
          </a:fillRef>
          <a:effectRef idx="0">
            <a:schemeClr val="accent1"/>
          </a:effectRef>
          <a:fontRef idx="minor">
            <a:schemeClr val="tx1"/>
          </a:fontRef>
        </p:style>
      </p:cxnSp>
      <p:cxnSp>
        <p:nvCxnSpPr>
          <p:cNvPr id="9" name="Rovná spojnica 8"/>
          <p:cNvCxnSpPr/>
          <p:nvPr/>
        </p:nvCxnSpPr>
        <p:spPr>
          <a:xfrm>
            <a:off x="381000" y="1903412"/>
            <a:ext cx="1905000" cy="1588"/>
          </a:xfrm>
          <a:prstGeom prst="line">
            <a:avLst/>
          </a:prstGeom>
          <a:ln w="50800">
            <a:solidFill>
              <a:srgbClr val="0EBE38"/>
            </a:solidFill>
          </a:ln>
        </p:spPr>
        <p:style>
          <a:lnRef idx="1">
            <a:schemeClr val="accent1"/>
          </a:lnRef>
          <a:fillRef idx="0">
            <a:schemeClr val="accent1"/>
          </a:fillRef>
          <a:effectRef idx="0">
            <a:schemeClr val="accent1"/>
          </a:effectRef>
          <a:fontRef idx="minor">
            <a:schemeClr val="tx1"/>
          </a:fontRef>
        </p:style>
      </p:cxnSp>
      <p:sp>
        <p:nvSpPr>
          <p:cNvPr id="10" name="Ovál 9"/>
          <p:cNvSpPr/>
          <p:nvPr/>
        </p:nvSpPr>
        <p:spPr>
          <a:xfrm>
            <a:off x="990600" y="2209800"/>
            <a:ext cx="457200" cy="457200"/>
          </a:xfrm>
          <a:prstGeom prst="ellipse">
            <a:avLst/>
          </a:prstGeom>
          <a:noFill/>
          <a:ln>
            <a:solidFill>
              <a:srgbClr val="0EBE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0"/>
          <p:cNvSpPr/>
          <p:nvPr/>
        </p:nvSpPr>
        <p:spPr>
          <a:xfrm>
            <a:off x="990600" y="2514600"/>
            <a:ext cx="4572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2" name="Rovná spojnica 11"/>
          <p:cNvCxnSpPr/>
          <p:nvPr/>
        </p:nvCxnSpPr>
        <p:spPr>
          <a:xfrm rot="5400000">
            <a:off x="1066006" y="2058194"/>
            <a:ext cx="306388" cy="1588"/>
          </a:xfrm>
          <a:prstGeom prst="line">
            <a:avLst/>
          </a:prstGeom>
          <a:ln w="25400">
            <a:solidFill>
              <a:srgbClr val="0EBE38"/>
            </a:solidFill>
          </a:ln>
        </p:spPr>
        <p:style>
          <a:lnRef idx="1">
            <a:schemeClr val="accent1"/>
          </a:lnRef>
          <a:fillRef idx="0">
            <a:schemeClr val="accent1"/>
          </a:fillRef>
          <a:effectRef idx="0">
            <a:schemeClr val="accent1"/>
          </a:effectRef>
          <a:fontRef idx="minor">
            <a:schemeClr val="tx1"/>
          </a:fontRef>
        </p:style>
      </p:cxnSp>
      <p:cxnSp>
        <p:nvCxnSpPr>
          <p:cNvPr id="13" name="Rovná spojnica 12"/>
          <p:cNvCxnSpPr/>
          <p:nvPr/>
        </p:nvCxnSpPr>
        <p:spPr>
          <a:xfrm rot="5400000">
            <a:off x="1066800" y="3122612"/>
            <a:ext cx="306388"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ovná spojnica 13"/>
          <p:cNvCxnSpPr/>
          <p:nvPr/>
        </p:nvCxnSpPr>
        <p:spPr>
          <a:xfrm>
            <a:off x="381000" y="3275012"/>
            <a:ext cx="1905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ál 14"/>
          <p:cNvSpPr/>
          <p:nvPr/>
        </p:nvSpPr>
        <p:spPr>
          <a:xfrm>
            <a:off x="990600" y="3581400"/>
            <a:ext cx="4572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6" name="Ovál 15"/>
          <p:cNvSpPr/>
          <p:nvPr/>
        </p:nvSpPr>
        <p:spPr>
          <a:xfrm>
            <a:off x="990600" y="38862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7" name="Rovná spojnica 16"/>
          <p:cNvCxnSpPr/>
          <p:nvPr/>
        </p:nvCxnSpPr>
        <p:spPr>
          <a:xfrm rot="5400000">
            <a:off x="1066006" y="3429794"/>
            <a:ext cx="306388"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ovná spojnica 17"/>
          <p:cNvCxnSpPr/>
          <p:nvPr/>
        </p:nvCxnSpPr>
        <p:spPr>
          <a:xfrm rot="5400000">
            <a:off x="1066800" y="4494212"/>
            <a:ext cx="306388" cy="158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ovná spojnica 18"/>
          <p:cNvCxnSpPr/>
          <p:nvPr/>
        </p:nvCxnSpPr>
        <p:spPr>
          <a:xfrm>
            <a:off x="381000" y="4646612"/>
            <a:ext cx="1905000" cy="1588"/>
          </a:xfrm>
          <a:prstGeom prst="line">
            <a:avLst/>
          </a:prstGeom>
          <a:ln w="508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Ovál 19"/>
          <p:cNvSpPr/>
          <p:nvPr/>
        </p:nvSpPr>
        <p:spPr>
          <a:xfrm>
            <a:off x="990600" y="4953000"/>
            <a:ext cx="457200" cy="457200"/>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Ovál 20"/>
          <p:cNvSpPr/>
          <p:nvPr/>
        </p:nvSpPr>
        <p:spPr>
          <a:xfrm>
            <a:off x="990600" y="5257800"/>
            <a:ext cx="457200" cy="4572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22" name="Rovná spojnica 21"/>
          <p:cNvCxnSpPr/>
          <p:nvPr/>
        </p:nvCxnSpPr>
        <p:spPr>
          <a:xfrm rot="5400000">
            <a:off x="1066006" y="4801394"/>
            <a:ext cx="306388" cy="158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ovná spojnica 22"/>
          <p:cNvCxnSpPr/>
          <p:nvPr/>
        </p:nvCxnSpPr>
        <p:spPr>
          <a:xfrm rot="5400000">
            <a:off x="1066800" y="5865812"/>
            <a:ext cx="306388" cy="1588"/>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Rovná spojnica 23"/>
          <p:cNvCxnSpPr/>
          <p:nvPr/>
        </p:nvCxnSpPr>
        <p:spPr>
          <a:xfrm>
            <a:off x="381000" y="6018212"/>
            <a:ext cx="1905000" cy="1588"/>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sp>
        <p:nvSpPr>
          <p:cNvPr id="25" name="BlokTextu 24"/>
          <p:cNvSpPr txBox="1"/>
          <p:nvPr/>
        </p:nvSpPr>
        <p:spPr>
          <a:xfrm>
            <a:off x="304800" y="225623"/>
            <a:ext cx="691215" cy="307777"/>
          </a:xfrm>
          <a:prstGeom prst="rect">
            <a:avLst/>
          </a:prstGeom>
          <a:noFill/>
        </p:spPr>
        <p:txBody>
          <a:bodyPr wrap="none" rtlCol="0">
            <a:spAutoFit/>
          </a:bodyPr>
          <a:lstStyle/>
          <a:p>
            <a:r>
              <a:rPr lang="en-US" sz="1400" b="1" dirty="0">
                <a:solidFill>
                  <a:srgbClr val="FF0000"/>
                </a:solidFill>
              </a:rPr>
              <a:t>400 kV</a:t>
            </a:r>
            <a:endParaRPr lang="sk-SK" sz="1400" b="1" dirty="0">
              <a:solidFill>
                <a:srgbClr val="FF0000"/>
              </a:solidFill>
            </a:endParaRPr>
          </a:p>
        </p:txBody>
      </p:sp>
      <p:sp>
        <p:nvSpPr>
          <p:cNvPr id="26" name="BlokTextu 25"/>
          <p:cNvSpPr txBox="1"/>
          <p:nvPr/>
        </p:nvSpPr>
        <p:spPr>
          <a:xfrm>
            <a:off x="299385" y="1597223"/>
            <a:ext cx="691215" cy="307777"/>
          </a:xfrm>
          <a:prstGeom prst="rect">
            <a:avLst/>
          </a:prstGeom>
          <a:noFill/>
        </p:spPr>
        <p:txBody>
          <a:bodyPr wrap="none" rtlCol="0">
            <a:spAutoFit/>
          </a:bodyPr>
          <a:lstStyle/>
          <a:p>
            <a:r>
              <a:rPr lang="en-US" sz="1400" b="1" dirty="0">
                <a:solidFill>
                  <a:srgbClr val="0EBE38"/>
                </a:solidFill>
              </a:rPr>
              <a:t>220 kV</a:t>
            </a:r>
            <a:endParaRPr lang="sk-SK" sz="1400" b="1" dirty="0">
              <a:solidFill>
                <a:srgbClr val="0EBE38"/>
              </a:solidFill>
            </a:endParaRPr>
          </a:p>
        </p:txBody>
      </p:sp>
      <p:sp>
        <p:nvSpPr>
          <p:cNvPr id="27" name="BlokTextu 26"/>
          <p:cNvSpPr txBox="1"/>
          <p:nvPr/>
        </p:nvSpPr>
        <p:spPr>
          <a:xfrm>
            <a:off x="304800" y="2968823"/>
            <a:ext cx="691215" cy="307777"/>
          </a:xfrm>
          <a:prstGeom prst="rect">
            <a:avLst/>
          </a:prstGeom>
          <a:noFill/>
        </p:spPr>
        <p:txBody>
          <a:bodyPr wrap="none" rtlCol="0">
            <a:spAutoFit/>
          </a:bodyPr>
          <a:lstStyle/>
          <a:p>
            <a:r>
              <a:rPr lang="en-US" sz="1400" b="1" dirty="0"/>
              <a:t>110 kV</a:t>
            </a:r>
            <a:endParaRPr lang="sk-SK" sz="1400" b="1" dirty="0"/>
          </a:p>
        </p:txBody>
      </p:sp>
      <p:sp>
        <p:nvSpPr>
          <p:cNvPr id="28" name="BlokTextu 27"/>
          <p:cNvSpPr txBox="1"/>
          <p:nvPr/>
        </p:nvSpPr>
        <p:spPr>
          <a:xfrm>
            <a:off x="304800" y="4340423"/>
            <a:ext cx="599844" cy="307777"/>
          </a:xfrm>
          <a:prstGeom prst="rect">
            <a:avLst/>
          </a:prstGeom>
          <a:noFill/>
        </p:spPr>
        <p:txBody>
          <a:bodyPr wrap="none" rtlCol="0">
            <a:spAutoFit/>
          </a:bodyPr>
          <a:lstStyle/>
          <a:p>
            <a:r>
              <a:rPr lang="en-US" sz="1400" b="1" dirty="0">
                <a:solidFill>
                  <a:srgbClr val="FFC000"/>
                </a:solidFill>
              </a:rPr>
              <a:t>22 kV</a:t>
            </a:r>
            <a:endParaRPr lang="sk-SK" sz="1400" b="1" dirty="0">
              <a:solidFill>
                <a:srgbClr val="FFC000"/>
              </a:solidFill>
            </a:endParaRPr>
          </a:p>
        </p:txBody>
      </p:sp>
      <p:sp>
        <p:nvSpPr>
          <p:cNvPr id="29" name="BlokTextu 28"/>
          <p:cNvSpPr txBox="1"/>
          <p:nvPr/>
        </p:nvSpPr>
        <p:spPr>
          <a:xfrm>
            <a:off x="304800" y="5712023"/>
            <a:ext cx="646331" cy="307777"/>
          </a:xfrm>
          <a:prstGeom prst="rect">
            <a:avLst/>
          </a:prstGeom>
          <a:noFill/>
        </p:spPr>
        <p:txBody>
          <a:bodyPr wrap="none" rtlCol="0">
            <a:spAutoFit/>
          </a:bodyPr>
          <a:lstStyle/>
          <a:p>
            <a:r>
              <a:rPr lang="en-US" sz="1400" b="1" dirty="0">
                <a:solidFill>
                  <a:srgbClr val="0070C0"/>
                </a:solidFill>
              </a:rPr>
              <a:t>0,4 kV</a:t>
            </a:r>
            <a:endParaRPr lang="sk-SK" sz="1400" b="1" dirty="0">
              <a:solidFill>
                <a:srgbClr val="0070C0"/>
              </a:solidFill>
            </a:endParaRPr>
          </a:p>
        </p:txBody>
      </p:sp>
      <p:sp>
        <p:nvSpPr>
          <p:cNvPr id="30" name="BlokTextu 29"/>
          <p:cNvSpPr txBox="1"/>
          <p:nvPr/>
        </p:nvSpPr>
        <p:spPr>
          <a:xfrm>
            <a:off x="3124199" y="762000"/>
            <a:ext cx="590773" cy="338554"/>
          </a:xfrm>
          <a:prstGeom prst="rect">
            <a:avLst/>
          </a:prstGeom>
          <a:solidFill>
            <a:srgbClr val="FF0000"/>
          </a:solidFill>
        </p:spPr>
        <p:txBody>
          <a:bodyPr wrap="square" rtlCol="0">
            <a:spAutoFit/>
          </a:bodyPr>
          <a:lstStyle/>
          <a:p>
            <a:r>
              <a:rPr lang="en-US" sz="1600" b="1" dirty="0" err="1">
                <a:solidFill>
                  <a:srgbClr val="FFFF00"/>
                </a:solidFill>
              </a:rPr>
              <a:t>EGa</a:t>
            </a:r>
            <a:endParaRPr lang="sk-SK" sz="1600" b="1" dirty="0">
              <a:solidFill>
                <a:srgbClr val="FFFF00"/>
              </a:solidFill>
            </a:endParaRPr>
          </a:p>
        </p:txBody>
      </p:sp>
      <p:sp>
        <p:nvSpPr>
          <p:cNvPr id="31" name="BlokTextu 30"/>
          <p:cNvSpPr txBox="1"/>
          <p:nvPr/>
        </p:nvSpPr>
        <p:spPr>
          <a:xfrm>
            <a:off x="3868936" y="762000"/>
            <a:ext cx="624617" cy="338554"/>
          </a:xfrm>
          <a:prstGeom prst="rect">
            <a:avLst/>
          </a:prstGeom>
          <a:solidFill>
            <a:srgbClr val="FF0000"/>
          </a:solidFill>
        </p:spPr>
        <p:txBody>
          <a:bodyPr wrap="square" rtlCol="0">
            <a:spAutoFit/>
          </a:bodyPr>
          <a:lstStyle/>
          <a:p>
            <a:r>
              <a:rPr lang="en-US" sz="1600" b="1" dirty="0">
                <a:solidFill>
                  <a:srgbClr val="FFFF00"/>
                </a:solidFill>
              </a:rPr>
              <a:t>EBO</a:t>
            </a:r>
            <a:endParaRPr lang="sk-SK" sz="1600" b="1" dirty="0">
              <a:solidFill>
                <a:srgbClr val="FFFF00"/>
              </a:solidFill>
            </a:endParaRPr>
          </a:p>
        </p:txBody>
      </p:sp>
      <p:sp>
        <p:nvSpPr>
          <p:cNvPr id="32" name="BlokTextu 31"/>
          <p:cNvSpPr txBox="1"/>
          <p:nvPr/>
        </p:nvSpPr>
        <p:spPr>
          <a:xfrm>
            <a:off x="4631994" y="762000"/>
            <a:ext cx="702006" cy="338554"/>
          </a:xfrm>
          <a:prstGeom prst="rect">
            <a:avLst/>
          </a:prstGeom>
          <a:solidFill>
            <a:srgbClr val="FF0000"/>
          </a:solidFill>
        </p:spPr>
        <p:txBody>
          <a:bodyPr wrap="square" rtlCol="0">
            <a:spAutoFit/>
          </a:bodyPr>
          <a:lstStyle/>
          <a:p>
            <a:r>
              <a:rPr lang="en-US" sz="1600" b="1" dirty="0">
                <a:solidFill>
                  <a:srgbClr val="FFFF00"/>
                </a:solidFill>
              </a:rPr>
              <a:t>EMO</a:t>
            </a:r>
            <a:endParaRPr lang="sk-SK" sz="1600" b="1" dirty="0">
              <a:solidFill>
                <a:srgbClr val="FFFF00"/>
              </a:solidFill>
            </a:endParaRPr>
          </a:p>
        </p:txBody>
      </p:sp>
      <p:sp>
        <p:nvSpPr>
          <p:cNvPr id="33" name="BlokTextu 32"/>
          <p:cNvSpPr txBox="1"/>
          <p:nvPr/>
        </p:nvSpPr>
        <p:spPr>
          <a:xfrm>
            <a:off x="5476540" y="762000"/>
            <a:ext cx="1686260" cy="338554"/>
          </a:xfrm>
          <a:prstGeom prst="rect">
            <a:avLst/>
          </a:prstGeom>
          <a:solidFill>
            <a:srgbClr val="FF0000"/>
          </a:solidFill>
        </p:spPr>
        <p:txBody>
          <a:bodyPr wrap="square" rtlCol="0">
            <a:spAutoFit/>
          </a:bodyPr>
          <a:lstStyle/>
          <a:p>
            <a:r>
              <a:rPr lang="en-US" sz="1600" b="1" dirty="0">
                <a:solidFill>
                  <a:srgbClr val="FFFF00"/>
                </a:solidFill>
              </a:rPr>
              <a:t>PPC </a:t>
            </a:r>
            <a:r>
              <a:rPr lang="en-US" sz="1600" b="1" dirty="0" err="1">
                <a:solidFill>
                  <a:srgbClr val="FFFF00"/>
                </a:solidFill>
              </a:rPr>
              <a:t>Malzenice</a:t>
            </a:r>
            <a:endParaRPr lang="sk-SK" sz="1600" b="1" dirty="0">
              <a:solidFill>
                <a:srgbClr val="FFFF00"/>
              </a:solidFill>
            </a:endParaRPr>
          </a:p>
        </p:txBody>
      </p:sp>
      <p:sp>
        <p:nvSpPr>
          <p:cNvPr id="34" name="BlokTextu 33"/>
          <p:cNvSpPr txBox="1"/>
          <p:nvPr/>
        </p:nvSpPr>
        <p:spPr>
          <a:xfrm>
            <a:off x="3124200" y="1230868"/>
            <a:ext cx="1015752" cy="338554"/>
          </a:xfrm>
          <a:prstGeom prst="rect">
            <a:avLst/>
          </a:prstGeom>
          <a:solidFill>
            <a:srgbClr val="FF0000"/>
          </a:solidFill>
        </p:spPr>
        <p:txBody>
          <a:bodyPr wrap="square" rtlCol="0">
            <a:spAutoFit/>
          </a:bodyPr>
          <a:lstStyle/>
          <a:p>
            <a:r>
              <a:rPr lang="en-US" sz="1600" b="1" dirty="0">
                <a:solidFill>
                  <a:srgbClr val="FFFF00"/>
                </a:solidFill>
              </a:rPr>
              <a:t>USS KE</a:t>
            </a:r>
            <a:endParaRPr lang="sk-SK" sz="1600" b="1" dirty="0">
              <a:solidFill>
                <a:srgbClr val="FFFF00"/>
              </a:solidFill>
            </a:endParaRPr>
          </a:p>
        </p:txBody>
      </p:sp>
      <p:cxnSp>
        <p:nvCxnSpPr>
          <p:cNvPr id="35" name="Zalomená spojnica 34"/>
          <p:cNvCxnSpPr/>
          <p:nvPr/>
        </p:nvCxnSpPr>
        <p:spPr>
          <a:xfrm rot="10800000">
            <a:off x="2209800" y="533401"/>
            <a:ext cx="914400" cy="413266"/>
          </a:xfrm>
          <a:prstGeom prst="bentConnector3">
            <a:avLst>
              <a:gd name="adj1" fmla="val 100000"/>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36" name="Zalomená spojnica 35"/>
          <p:cNvCxnSpPr>
            <a:endCxn id="34" idx="1"/>
          </p:cNvCxnSpPr>
          <p:nvPr/>
        </p:nvCxnSpPr>
        <p:spPr>
          <a:xfrm>
            <a:off x="1752600" y="533400"/>
            <a:ext cx="1371600" cy="866745"/>
          </a:xfrm>
          <a:prstGeom prst="bentConnector3">
            <a:avLst>
              <a:gd name="adj1" fmla="val 50000"/>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BlokTextu 36"/>
          <p:cNvSpPr txBox="1"/>
          <p:nvPr/>
        </p:nvSpPr>
        <p:spPr>
          <a:xfrm>
            <a:off x="3124200" y="2133600"/>
            <a:ext cx="584134" cy="369332"/>
          </a:xfrm>
          <a:prstGeom prst="rect">
            <a:avLst/>
          </a:prstGeom>
          <a:solidFill>
            <a:srgbClr val="0EBE38"/>
          </a:solidFill>
        </p:spPr>
        <p:txBody>
          <a:bodyPr wrap="none" rtlCol="0">
            <a:spAutoFit/>
          </a:bodyPr>
          <a:lstStyle/>
          <a:p>
            <a:r>
              <a:rPr lang="en-US" b="1" dirty="0">
                <a:solidFill>
                  <a:srgbClr val="FFFF00"/>
                </a:solidFill>
              </a:rPr>
              <a:t>EVO</a:t>
            </a:r>
            <a:endParaRPr lang="sk-SK" b="1" dirty="0">
              <a:solidFill>
                <a:srgbClr val="FFFF00"/>
              </a:solidFill>
            </a:endParaRPr>
          </a:p>
        </p:txBody>
      </p:sp>
      <p:sp>
        <p:nvSpPr>
          <p:cNvPr id="39" name="BlokTextu 38"/>
          <p:cNvSpPr txBox="1"/>
          <p:nvPr/>
        </p:nvSpPr>
        <p:spPr>
          <a:xfrm>
            <a:off x="3124200" y="2602468"/>
            <a:ext cx="1087157" cy="338554"/>
          </a:xfrm>
          <a:prstGeom prst="rect">
            <a:avLst/>
          </a:prstGeom>
          <a:solidFill>
            <a:srgbClr val="0EBE38"/>
          </a:solidFill>
        </p:spPr>
        <p:txBody>
          <a:bodyPr wrap="none" rtlCol="0">
            <a:spAutoFit/>
          </a:bodyPr>
          <a:lstStyle/>
          <a:p>
            <a:r>
              <a:rPr lang="en-US" sz="1600" b="1" dirty="0">
                <a:solidFill>
                  <a:srgbClr val="FFFF00"/>
                </a:solidFill>
              </a:rPr>
              <a:t>OFZ </a:t>
            </a:r>
            <a:r>
              <a:rPr lang="sk-SK" sz="1600" b="1" dirty="0">
                <a:solidFill>
                  <a:srgbClr val="FFFF00"/>
                </a:solidFill>
              </a:rPr>
              <a:t>Š</a:t>
            </a:r>
            <a:r>
              <a:rPr lang="en-US" sz="1600" b="1" dirty="0" err="1">
                <a:solidFill>
                  <a:srgbClr val="FFFF00"/>
                </a:solidFill>
              </a:rPr>
              <a:t>irok</a:t>
            </a:r>
            <a:r>
              <a:rPr lang="sk-SK" sz="1600" b="1" dirty="0">
                <a:solidFill>
                  <a:srgbClr val="FFFF00"/>
                </a:solidFill>
              </a:rPr>
              <a:t>á</a:t>
            </a:r>
          </a:p>
        </p:txBody>
      </p:sp>
      <p:cxnSp>
        <p:nvCxnSpPr>
          <p:cNvPr id="40" name="Zalomená spojnica 39"/>
          <p:cNvCxnSpPr/>
          <p:nvPr/>
        </p:nvCxnSpPr>
        <p:spPr>
          <a:xfrm rot="10800000">
            <a:off x="2209800" y="1905001"/>
            <a:ext cx="914400" cy="413266"/>
          </a:xfrm>
          <a:prstGeom prst="bentConnector3">
            <a:avLst>
              <a:gd name="adj1" fmla="val 100000"/>
            </a:avLst>
          </a:prstGeom>
          <a:ln w="19050">
            <a:solidFill>
              <a:srgbClr val="0EBE38"/>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1" name="Zalomená spojnica 40"/>
          <p:cNvCxnSpPr>
            <a:endCxn id="39" idx="1"/>
          </p:cNvCxnSpPr>
          <p:nvPr/>
        </p:nvCxnSpPr>
        <p:spPr>
          <a:xfrm>
            <a:off x="1752600" y="1905000"/>
            <a:ext cx="1371600" cy="866745"/>
          </a:xfrm>
          <a:prstGeom prst="bentConnector3">
            <a:avLst>
              <a:gd name="adj1" fmla="val 50000"/>
            </a:avLst>
          </a:prstGeom>
          <a:ln w="19050">
            <a:solidFill>
              <a:srgbClr val="0EBE38"/>
            </a:solidFill>
            <a:tailEnd type="arrow"/>
          </a:ln>
        </p:spPr>
        <p:style>
          <a:lnRef idx="1">
            <a:schemeClr val="accent1"/>
          </a:lnRef>
          <a:fillRef idx="0">
            <a:schemeClr val="accent1"/>
          </a:fillRef>
          <a:effectRef idx="0">
            <a:schemeClr val="accent1"/>
          </a:effectRef>
          <a:fontRef idx="minor">
            <a:schemeClr val="tx1"/>
          </a:fontRef>
        </p:style>
      </p:cxnSp>
      <p:sp>
        <p:nvSpPr>
          <p:cNvPr id="42" name="BlokTextu 41"/>
          <p:cNvSpPr txBox="1"/>
          <p:nvPr/>
        </p:nvSpPr>
        <p:spPr>
          <a:xfrm>
            <a:off x="7318165" y="762000"/>
            <a:ext cx="1292435" cy="338554"/>
          </a:xfrm>
          <a:prstGeom prst="rect">
            <a:avLst/>
          </a:prstGeom>
          <a:solidFill>
            <a:srgbClr val="FF0000"/>
          </a:solidFill>
        </p:spPr>
        <p:txBody>
          <a:bodyPr wrap="square" rtlCol="0">
            <a:spAutoFit/>
          </a:bodyPr>
          <a:lstStyle/>
          <a:p>
            <a:r>
              <a:rPr lang="en-US" sz="1600" b="1" dirty="0">
                <a:solidFill>
                  <a:srgbClr val="FFFF00"/>
                </a:solidFill>
              </a:rPr>
              <a:t>PVE C. Vah</a:t>
            </a:r>
            <a:endParaRPr lang="sk-SK" sz="1600" b="1" dirty="0">
              <a:solidFill>
                <a:srgbClr val="FFFF00"/>
              </a:solidFill>
            </a:endParaRPr>
          </a:p>
        </p:txBody>
      </p:sp>
      <p:sp>
        <p:nvSpPr>
          <p:cNvPr id="43" name="BlokTextu 42"/>
          <p:cNvSpPr txBox="1"/>
          <p:nvPr/>
        </p:nvSpPr>
        <p:spPr>
          <a:xfrm>
            <a:off x="4416132" y="2590800"/>
            <a:ext cx="1233030" cy="338554"/>
          </a:xfrm>
          <a:prstGeom prst="rect">
            <a:avLst/>
          </a:prstGeom>
          <a:solidFill>
            <a:srgbClr val="0EBE38"/>
          </a:solidFill>
        </p:spPr>
        <p:txBody>
          <a:bodyPr wrap="none" rtlCol="0">
            <a:spAutoFit/>
          </a:bodyPr>
          <a:lstStyle/>
          <a:p>
            <a:r>
              <a:rPr lang="en-US" sz="1600" b="1" dirty="0" err="1">
                <a:solidFill>
                  <a:srgbClr val="FFFF00"/>
                </a:solidFill>
              </a:rPr>
              <a:t>Duslo</a:t>
            </a:r>
            <a:r>
              <a:rPr lang="en-US" sz="1600" b="1" dirty="0">
                <a:solidFill>
                  <a:srgbClr val="FFFF00"/>
                </a:solidFill>
              </a:rPr>
              <a:t> </a:t>
            </a:r>
            <a:r>
              <a:rPr lang="en-US" sz="1600" b="1" dirty="0" err="1">
                <a:solidFill>
                  <a:srgbClr val="FFFF00"/>
                </a:solidFill>
              </a:rPr>
              <a:t>Sala</a:t>
            </a:r>
            <a:endParaRPr lang="sk-SK" sz="1600" b="1" dirty="0">
              <a:solidFill>
                <a:srgbClr val="FFFF00"/>
              </a:solidFill>
            </a:endParaRPr>
          </a:p>
        </p:txBody>
      </p:sp>
      <p:cxnSp>
        <p:nvCxnSpPr>
          <p:cNvPr id="44" name="Zalomená spojnica 43"/>
          <p:cNvCxnSpPr/>
          <p:nvPr/>
        </p:nvCxnSpPr>
        <p:spPr>
          <a:xfrm rot="10800000">
            <a:off x="2209800" y="3308867"/>
            <a:ext cx="914400" cy="413266"/>
          </a:xfrm>
          <a:prstGeom prst="bentConnector3">
            <a:avLst>
              <a:gd name="adj1" fmla="val 100000"/>
            </a:avLst>
          </a:prstGeom>
          <a:ln w="190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5" name="Zalomená spojnica 44"/>
          <p:cNvCxnSpPr>
            <a:endCxn id="49" idx="1"/>
          </p:cNvCxnSpPr>
          <p:nvPr/>
        </p:nvCxnSpPr>
        <p:spPr>
          <a:xfrm>
            <a:off x="1752600" y="3308866"/>
            <a:ext cx="1371600" cy="899011"/>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Zalomená spojnica 45"/>
          <p:cNvCxnSpPr/>
          <p:nvPr/>
        </p:nvCxnSpPr>
        <p:spPr>
          <a:xfrm rot="10800000">
            <a:off x="2209800" y="4680467"/>
            <a:ext cx="914400" cy="413266"/>
          </a:xfrm>
          <a:prstGeom prst="bentConnector3">
            <a:avLst>
              <a:gd name="adj1" fmla="val 100000"/>
            </a:avLst>
          </a:prstGeom>
          <a:ln w="19050">
            <a:solidFill>
              <a:schemeClr val="accent6">
                <a:lumMod val="75000"/>
              </a:schemeClr>
            </a:solidFill>
            <a:tailEnd type="arrow" w="lg" len="lg"/>
          </a:ln>
        </p:spPr>
        <p:style>
          <a:lnRef idx="1">
            <a:schemeClr val="accent1"/>
          </a:lnRef>
          <a:fillRef idx="0">
            <a:schemeClr val="accent1"/>
          </a:fillRef>
          <a:effectRef idx="0">
            <a:schemeClr val="accent1"/>
          </a:effectRef>
          <a:fontRef idx="minor">
            <a:schemeClr val="tx1"/>
          </a:fontRef>
        </p:style>
      </p:cxnSp>
      <p:cxnSp>
        <p:nvCxnSpPr>
          <p:cNvPr id="47" name="Zalomená spojnica 46"/>
          <p:cNvCxnSpPr/>
          <p:nvPr/>
        </p:nvCxnSpPr>
        <p:spPr>
          <a:xfrm>
            <a:off x="1752600" y="4680466"/>
            <a:ext cx="1371600" cy="882134"/>
          </a:xfrm>
          <a:prstGeom prst="bentConnector3">
            <a:avLst>
              <a:gd name="adj1" fmla="val 694"/>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BlokTextu 47"/>
          <p:cNvSpPr txBox="1"/>
          <p:nvPr/>
        </p:nvSpPr>
        <p:spPr>
          <a:xfrm>
            <a:off x="3124200" y="3516868"/>
            <a:ext cx="3482043" cy="338554"/>
          </a:xfrm>
          <a:prstGeom prst="rect">
            <a:avLst/>
          </a:prstGeom>
          <a:solidFill>
            <a:schemeClr val="tx1"/>
          </a:solidFill>
        </p:spPr>
        <p:txBody>
          <a:bodyPr wrap="none" rtlCol="0">
            <a:spAutoFit/>
          </a:bodyPr>
          <a:lstStyle/>
          <a:p>
            <a:r>
              <a:rPr lang="en-US" sz="1600" dirty="0" err="1">
                <a:solidFill>
                  <a:srgbClr val="FFFF00"/>
                </a:solidFill>
              </a:rPr>
              <a:t>Zdroje</a:t>
            </a:r>
            <a:r>
              <a:rPr lang="en-US" sz="1600" dirty="0">
                <a:solidFill>
                  <a:srgbClr val="FFFF00"/>
                </a:solidFill>
              </a:rPr>
              <a:t>  s </a:t>
            </a:r>
            <a:r>
              <a:rPr lang="en-US" sz="1600" dirty="0" err="1">
                <a:solidFill>
                  <a:srgbClr val="FFFF00"/>
                </a:solidFill>
              </a:rPr>
              <a:t>vykonom</a:t>
            </a:r>
            <a:r>
              <a:rPr lang="en-US" sz="1600" dirty="0">
                <a:solidFill>
                  <a:srgbClr val="FFFF00"/>
                </a:solidFill>
              </a:rPr>
              <a:t> v </a:t>
            </a:r>
            <a:r>
              <a:rPr lang="en-US" sz="1600" dirty="0" err="1">
                <a:solidFill>
                  <a:srgbClr val="FFFF00"/>
                </a:solidFill>
              </a:rPr>
              <a:t>desiatkach</a:t>
            </a:r>
            <a:r>
              <a:rPr lang="en-US" sz="1600" dirty="0">
                <a:solidFill>
                  <a:srgbClr val="FFFF00"/>
                </a:solidFill>
              </a:rPr>
              <a:t> MW</a:t>
            </a:r>
            <a:endParaRPr lang="sk-SK" sz="1600" dirty="0">
              <a:solidFill>
                <a:srgbClr val="FFFF00"/>
              </a:solidFill>
            </a:endParaRPr>
          </a:p>
        </p:txBody>
      </p:sp>
      <p:sp>
        <p:nvSpPr>
          <p:cNvPr id="49" name="BlokTextu 48"/>
          <p:cNvSpPr txBox="1"/>
          <p:nvPr/>
        </p:nvSpPr>
        <p:spPr>
          <a:xfrm>
            <a:off x="3124200" y="4038600"/>
            <a:ext cx="2981522" cy="338554"/>
          </a:xfrm>
          <a:prstGeom prst="rect">
            <a:avLst/>
          </a:prstGeom>
          <a:solidFill>
            <a:schemeClr val="tx1"/>
          </a:solidFill>
        </p:spPr>
        <p:txBody>
          <a:bodyPr wrap="none" rtlCol="0">
            <a:spAutoFit/>
          </a:bodyPr>
          <a:lstStyle/>
          <a:p>
            <a:r>
              <a:rPr lang="en-US" sz="1600" dirty="0" err="1">
                <a:solidFill>
                  <a:srgbClr val="FFFF00"/>
                </a:solidFill>
              </a:rPr>
              <a:t>Odbery</a:t>
            </a:r>
            <a:r>
              <a:rPr lang="en-US" sz="1600" dirty="0">
                <a:solidFill>
                  <a:srgbClr val="FFFF00"/>
                </a:solidFill>
              </a:rPr>
              <a:t> na </a:t>
            </a:r>
            <a:r>
              <a:rPr lang="en-US" sz="1600" dirty="0" err="1">
                <a:solidFill>
                  <a:srgbClr val="FFFF00"/>
                </a:solidFill>
              </a:rPr>
              <a:t>urovni</a:t>
            </a:r>
            <a:r>
              <a:rPr lang="en-US" sz="1600" dirty="0">
                <a:solidFill>
                  <a:srgbClr val="FFFF00"/>
                </a:solidFill>
              </a:rPr>
              <a:t> do </a:t>
            </a:r>
            <a:r>
              <a:rPr lang="sk-SK" sz="1600" dirty="0">
                <a:solidFill>
                  <a:srgbClr val="FFFF00"/>
                </a:solidFill>
              </a:rPr>
              <a:t>stoviek</a:t>
            </a:r>
            <a:r>
              <a:rPr lang="en-US" sz="1600" dirty="0">
                <a:solidFill>
                  <a:srgbClr val="FFFF00"/>
                </a:solidFill>
              </a:rPr>
              <a:t> MW </a:t>
            </a:r>
            <a:endParaRPr lang="sk-SK" sz="1600" dirty="0">
              <a:solidFill>
                <a:srgbClr val="FFFF00"/>
              </a:solidFill>
            </a:endParaRPr>
          </a:p>
        </p:txBody>
      </p:sp>
      <p:sp>
        <p:nvSpPr>
          <p:cNvPr id="50" name="BlokTextu 49"/>
          <p:cNvSpPr txBox="1"/>
          <p:nvPr/>
        </p:nvSpPr>
        <p:spPr>
          <a:xfrm>
            <a:off x="3124200" y="4900136"/>
            <a:ext cx="3674404" cy="338554"/>
          </a:xfrm>
          <a:prstGeom prst="rect">
            <a:avLst/>
          </a:prstGeom>
          <a:solidFill>
            <a:schemeClr val="accent6">
              <a:lumMod val="75000"/>
            </a:schemeClr>
          </a:solidFill>
        </p:spPr>
        <p:txBody>
          <a:bodyPr wrap="none" rtlCol="0">
            <a:spAutoFit/>
          </a:bodyPr>
          <a:lstStyle/>
          <a:p>
            <a:r>
              <a:rPr lang="en-US" sz="1600" dirty="0" err="1"/>
              <a:t>Ojedinelé</a:t>
            </a:r>
            <a:r>
              <a:rPr lang="en-US" sz="1600" dirty="0"/>
              <a:t> </a:t>
            </a:r>
            <a:r>
              <a:rPr lang="en-US" sz="1600" dirty="0" err="1"/>
              <a:t>malé</a:t>
            </a:r>
            <a:r>
              <a:rPr lang="en-US" sz="1600" dirty="0"/>
              <a:t> </a:t>
            </a:r>
            <a:r>
              <a:rPr lang="en-US" sz="1600" dirty="0" err="1"/>
              <a:t>zdroje</a:t>
            </a:r>
            <a:r>
              <a:rPr lang="en-US" sz="1600" dirty="0"/>
              <a:t> </a:t>
            </a:r>
            <a:r>
              <a:rPr lang="en-US" sz="1600" dirty="0" err="1"/>
              <a:t>niekoľko</a:t>
            </a:r>
            <a:r>
              <a:rPr lang="en-US" sz="1600" dirty="0"/>
              <a:t> </a:t>
            </a:r>
            <a:r>
              <a:rPr lang="en-US" sz="1600" dirty="0" err="1"/>
              <a:t>sto</a:t>
            </a:r>
            <a:r>
              <a:rPr lang="en-US" sz="1600" dirty="0"/>
              <a:t> kW</a:t>
            </a:r>
            <a:endParaRPr lang="sk-SK" sz="1600" dirty="0"/>
          </a:p>
        </p:txBody>
      </p:sp>
      <p:sp>
        <p:nvSpPr>
          <p:cNvPr id="51" name="BlokTextu 50"/>
          <p:cNvSpPr txBox="1"/>
          <p:nvPr/>
        </p:nvSpPr>
        <p:spPr>
          <a:xfrm>
            <a:off x="3124200" y="5421868"/>
            <a:ext cx="3047629" cy="338554"/>
          </a:xfrm>
          <a:prstGeom prst="rect">
            <a:avLst/>
          </a:prstGeom>
          <a:solidFill>
            <a:schemeClr val="accent6">
              <a:lumMod val="75000"/>
            </a:schemeClr>
          </a:solidFill>
        </p:spPr>
        <p:txBody>
          <a:bodyPr wrap="none" rtlCol="0">
            <a:spAutoFit/>
          </a:bodyPr>
          <a:lstStyle/>
          <a:p>
            <a:r>
              <a:rPr lang="en-US" sz="1600" dirty="0" err="1"/>
              <a:t>Odbery</a:t>
            </a:r>
            <a:r>
              <a:rPr lang="en-US" sz="1600" dirty="0"/>
              <a:t> na </a:t>
            </a:r>
            <a:r>
              <a:rPr lang="en-US" sz="1600" dirty="0" err="1"/>
              <a:t>urovni</a:t>
            </a:r>
            <a:r>
              <a:rPr lang="en-US" sz="1600" dirty="0"/>
              <a:t> </a:t>
            </a:r>
            <a:r>
              <a:rPr lang="en-US" sz="1600" dirty="0" err="1"/>
              <a:t>niekolko</a:t>
            </a:r>
            <a:r>
              <a:rPr lang="en-US" sz="1600" dirty="0"/>
              <a:t> MW </a:t>
            </a:r>
            <a:endParaRPr lang="sk-SK" sz="1600" dirty="0"/>
          </a:p>
        </p:txBody>
      </p:sp>
      <p:cxnSp>
        <p:nvCxnSpPr>
          <p:cNvPr id="52" name="Zalomená spojnica 51"/>
          <p:cNvCxnSpPr>
            <a:endCxn id="53" idx="1"/>
          </p:cNvCxnSpPr>
          <p:nvPr/>
        </p:nvCxnSpPr>
        <p:spPr>
          <a:xfrm>
            <a:off x="1676400" y="6008132"/>
            <a:ext cx="1371600" cy="409545"/>
          </a:xfrm>
          <a:prstGeom prst="bentConnector3">
            <a:avLst>
              <a:gd name="adj1" fmla="val 50000"/>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3" name="BlokTextu 52"/>
          <p:cNvSpPr txBox="1"/>
          <p:nvPr/>
        </p:nvSpPr>
        <p:spPr>
          <a:xfrm>
            <a:off x="3048000" y="6248400"/>
            <a:ext cx="2978701" cy="338554"/>
          </a:xfrm>
          <a:prstGeom prst="rect">
            <a:avLst/>
          </a:prstGeom>
          <a:solidFill>
            <a:srgbClr val="00B0F0"/>
          </a:solidFill>
        </p:spPr>
        <p:txBody>
          <a:bodyPr wrap="none" rtlCol="0">
            <a:spAutoFit/>
          </a:bodyPr>
          <a:lstStyle/>
          <a:p>
            <a:r>
              <a:rPr lang="en-US" sz="1600" dirty="0" err="1"/>
              <a:t>Odbery</a:t>
            </a:r>
            <a:r>
              <a:rPr lang="en-US" sz="1600" dirty="0"/>
              <a:t> na </a:t>
            </a:r>
            <a:r>
              <a:rPr lang="en-US" sz="1600" dirty="0" err="1"/>
              <a:t>urovni</a:t>
            </a:r>
            <a:r>
              <a:rPr lang="en-US" sz="1600" dirty="0"/>
              <a:t> </a:t>
            </a:r>
            <a:r>
              <a:rPr lang="en-US" sz="1600" dirty="0" err="1"/>
              <a:t>niekolko</a:t>
            </a:r>
            <a:r>
              <a:rPr lang="en-US" sz="1600" dirty="0"/>
              <a:t> kW </a:t>
            </a:r>
            <a:endParaRPr lang="sk-SK" sz="1600" dirty="0"/>
          </a:p>
        </p:txBody>
      </p:sp>
      <p:cxnSp>
        <p:nvCxnSpPr>
          <p:cNvPr id="54" name="Zalomená spojnica 53"/>
          <p:cNvCxnSpPr/>
          <p:nvPr/>
        </p:nvCxnSpPr>
        <p:spPr>
          <a:xfrm flipV="1">
            <a:off x="1752600" y="152400"/>
            <a:ext cx="1676400" cy="381001"/>
          </a:xfrm>
          <a:prstGeom prst="bentConnector3">
            <a:avLst>
              <a:gd name="adj1" fmla="val 568"/>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55" name="Zalomená spojnica 54"/>
          <p:cNvCxnSpPr/>
          <p:nvPr/>
        </p:nvCxnSpPr>
        <p:spPr>
          <a:xfrm rot="10800000" flipV="1">
            <a:off x="2209800" y="348736"/>
            <a:ext cx="1178404" cy="184664"/>
          </a:xfrm>
          <a:prstGeom prst="bentConnector3">
            <a:avLst>
              <a:gd name="adj1" fmla="val 100114"/>
            </a:avLst>
          </a:prstGeom>
          <a:ln w="1905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56" name="BlokTextu 55"/>
          <p:cNvSpPr txBox="1"/>
          <p:nvPr/>
        </p:nvSpPr>
        <p:spPr>
          <a:xfrm>
            <a:off x="3388204" y="87868"/>
            <a:ext cx="1640996" cy="338554"/>
          </a:xfrm>
          <a:prstGeom prst="rect">
            <a:avLst/>
          </a:prstGeom>
          <a:solidFill>
            <a:srgbClr val="FF0000"/>
          </a:solidFill>
        </p:spPr>
        <p:txBody>
          <a:bodyPr wrap="square" rtlCol="0">
            <a:spAutoFit/>
          </a:bodyPr>
          <a:lstStyle/>
          <a:p>
            <a:r>
              <a:rPr lang="en-US" sz="1600" b="1" dirty="0">
                <a:solidFill>
                  <a:srgbClr val="FFFF00"/>
                </a:solidFill>
              </a:rPr>
              <a:t>Export/Import</a:t>
            </a:r>
            <a:endParaRPr lang="sk-SK" sz="1600" b="1" dirty="0">
              <a:solidFill>
                <a:srgbClr val="FFFF00"/>
              </a:solidFill>
            </a:endParaRPr>
          </a:p>
        </p:txBody>
      </p:sp>
      <p:sp>
        <p:nvSpPr>
          <p:cNvPr id="57" name="BlokTextu 56"/>
          <p:cNvSpPr txBox="1"/>
          <p:nvPr/>
        </p:nvSpPr>
        <p:spPr>
          <a:xfrm>
            <a:off x="7010400" y="1981200"/>
            <a:ext cx="790601" cy="461665"/>
          </a:xfrm>
          <a:prstGeom prst="rect">
            <a:avLst/>
          </a:prstGeom>
          <a:noFill/>
        </p:spPr>
        <p:txBody>
          <a:bodyPr wrap="none" rtlCol="0">
            <a:spAutoFit/>
          </a:bodyPr>
          <a:lstStyle/>
          <a:p>
            <a:r>
              <a:rPr lang="en-US" sz="2400" b="1" dirty="0">
                <a:solidFill>
                  <a:srgbClr val="7030A0"/>
                </a:solidFill>
                <a:effectLst>
                  <a:outerShdw blurRad="38100" dist="38100" dir="2700000" algn="tl">
                    <a:srgbClr val="000000">
                      <a:alpha val="43137"/>
                    </a:srgbClr>
                  </a:outerShdw>
                </a:effectLst>
              </a:rPr>
              <a:t>SEPS</a:t>
            </a:r>
            <a:endParaRPr lang="sk-SK" sz="2400" b="1" dirty="0">
              <a:solidFill>
                <a:srgbClr val="7030A0"/>
              </a:solidFill>
              <a:effectLst>
                <a:outerShdw blurRad="38100" dist="38100" dir="2700000" algn="tl">
                  <a:srgbClr val="000000">
                    <a:alpha val="43137"/>
                  </a:srgbClr>
                </a:outerShdw>
              </a:effectLst>
            </a:endParaRPr>
          </a:p>
        </p:txBody>
      </p:sp>
      <p:sp>
        <p:nvSpPr>
          <p:cNvPr id="58" name="BlokTextu 57"/>
          <p:cNvSpPr txBox="1"/>
          <p:nvPr/>
        </p:nvSpPr>
        <p:spPr>
          <a:xfrm>
            <a:off x="7210399" y="4643735"/>
            <a:ext cx="704808" cy="1200329"/>
          </a:xfrm>
          <a:prstGeom prst="rect">
            <a:avLst/>
          </a:prstGeom>
          <a:noFill/>
        </p:spPr>
        <p:txBody>
          <a:bodyPr wrap="none" rtlCol="0">
            <a:spAutoFit/>
          </a:bodyPr>
          <a:lstStyle/>
          <a:p>
            <a:r>
              <a:rPr lang="en-US" sz="2400" b="1" dirty="0">
                <a:solidFill>
                  <a:schemeClr val="accent6">
                    <a:lumMod val="50000"/>
                  </a:schemeClr>
                </a:solidFill>
                <a:effectLst>
                  <a:outerShdw blurRad="38100" dist="38100" dir="2700000" algn="tl">
                    <a:srgbClr val="000000">
                      <a:alpha val="43137"/>
                    </a:srgbClr>
                  </a:outerShdw>
                </a:effectLst>
              </a:rPr>
              <a:t>VSD</a:t>
            </a:r>
          </a:p>
          <a:p>
            <a:r>
              <a:rPr lang="en-US" sz="2400" b="1" dirty="0">
                <a:solidFill>
                  <a:schemeClr val="accent6">
                    <a:lumMod val="50000"/>
                  </a:schemeClr>
                </a:solidFill>
                <a:effectLst>
                  <a:outerShdw blurRad="38100" dist="38100" dir="2700000" algn="tl">
                    <a:srgbClr val="000000">
                      <a:alpha val="43137"/>
                    </a:srgbClr>
                  </a:outerShdw>
                </a:effectLst>
              </a:rPr>
              <a:t>SS</a:t>
            </a:r>
            <a:r>
              <a:rPr lang="sk-SK" sz="2400" b="1" dirty="0">
                <a:solidFill>
                  <a:schemeClr val="accent6">
                    <a:lumMod val="50000"/>
                  </a:schemeClr>
                </a:solidFill>
                <a:effectLst>
                  <a:outerShdw blurRad="38100" dist="38100" dir="2700000" algn="tl">
                    <a:srgbClr val="000000">
                      <a:alpha val="43137"/>
                    </a:srgbClr>
                  </a:outerShdw>
                </a:effectLst>
              </a:rPr>
              <a:t>D</a:t>
            </a:r>
            <a:endParaRPr lang="en-US" sz="2400" b="1" dirty="0">
              <a:solidFill>
                <a:schemeClr val="accent6">
                  <a:lumMod val="50000"/>
                </a:schemeClr>
              </a:solidFill>
              <a:effectLst>
                <a:outerShdw blurRad="38100" dist="38100" dir="2700000" algn="tl">
                  <a:srgbClr val="000000">
                    <a:alpha val="43137"/>
                  </a:srgbClr>
                </a:outerShdw>
              </a:effectLst>
            </a:endParaRPr>
          </a:p>
          <a:p>
            <a:r>
              <a:rPr lang="en-US" sz="2400" b="1" dirty="0">
                <a:solidFill>
                  <a:schemeClr val="accent6">
                    <a:lumMod val="50000"/>
                  </a:schemeClr>
                </a:solidFill>
                <a:effectLst>
                  <a:outerShdw blurRad="38100" dist="38100" dir="2700000" algn="tl">
                    <a:srgbClr val="000000">
                      <a:alpha val="43137"/>
                    </a:srgbClr>
                  </a:outerShdw>
                </a:effectLst>
              </a:rPr>
              <a:t>ZSD</a:t>
            </a:r>
            <a:endParaRPr lang="sk-SK" sz="2400" b="1" dirty="0">
              <a:solidFill>
                <a:schemeClr val="accent6">
                  <a:lumMod val="50000"/>
                </a:schemeClr>
              </a:solidFill>
              <a:effectLst>
                <a:outerShdw blurRad="38100" dist="38100" dir="2700000" algn="tl">
                  <a:srgbClr val="000000">
                    <a:alpha val="43137"/>
                  </a:srgbClr>
                </a:outerShdw>
              </a:effectLst>
            </a:endParaRPr>
          </a:p>
        </p:txBody>
      </p:sp>
      <p:sp>
        <p:nvSpPr>
          <p:cNvPr id="59" name="Title 4"/>
          <p:cNvSpPr txBox="1">
            <a:spLocks/>
          </p:cNvSpPr>
          <p:nvPr/>
        </p:nvSpPr>
        <p:spPr>
          <a:xfrm>
            <a:off x="3129010" y="-24"/>
            <a:ext cx="8229600" cy="11430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60" name="Zástupný symbol čísla snímky 59"/>
          <p:cNvSpPr>
            <a:spLocks noGrp="1"/>
          </p:cNvSpPr>
          <p:nvPr>
            <p:ph type="sldNum" sz="quarter" idx="12"/>
          </p:nvPr>
        </p:nvSpPr>
        <p:spPr/>
        <p:txBody>
          <a:bodyPr/>
          <a:lstStyle/>
          <a:p>
            <a:fld id="{5380D079-4C3E-464C-B773-28A28016DD07}" type="slidenum">
              <a:rPr lang="sk-SK" smtClean="0"/>
              <a:pPr/>
              <a:t>13</a:t>
            </a:fld>
            <a:endParaRPr lang="sk-SK"/>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checkerboard(across)">
                                      <p:cBhvr>
                                        <p:cTn id="7" dur="500"/>
                                        <p:tgtEl>
                                          <p:spTgt spid="54"/>
                                        </p:tgtEl>
                                      </p:cBhvr>
                                    </p:animEffect>
                                  </p:childTnLst>
                                </p:cTn>
                              </p:par>
                              <p:par>
                                <p:cTn id="8" presetID="5" presetClass="entr" presetSubtype="1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checkerboard(across)">
                                      <p:cBhvr>
                                        <p:cTn id="10" dur="500"/>
                                        <p:tgtEl>
                                          <p:spTgt spid="55"/>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checkerboard(across)">
                                      <p:cBhvr>
                                        <p:cTn id="13" dur="500"/>
                                        <p:tgtEl>
                                          <p:spTgt spid="56"/>
                                        </p:tgtEl>
                                      </p:cBhvr>
                                    </p:animEffect>
                                  </p:childTnLst>
                                </p:cTn>
                              </p:par>
                              <p:par>
                                <p:cTn id="14" presetID="5" presetClass="entr" presetSubtype="1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checkerboard(across)">
                                      <p:cBhvr>
                                        <p:cTn id="16" dur="500"/>
                                        <p:tgtEl>
                                          <p:spTgt spid="35"/>
                                        </p:tgtEl>
                                      </p:cBhvr>
                                    </p:animEffect>
                                  </p:childTnLst>
                                </p:cTn>
                              </p:par>
                              <p:par>
                                <p:cTn id="17" presetID="5" presetClass="entr" presetSubtype="1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checkerboard(across)">
                                      <p:cBhvr>
                                        <p:cTn id="19" dur="500"/>
                                        <p:tgtEl>
                                          <p:spTgt spid="36"/>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checkerboard(across)">
                                      <p:cBhvr>
                                        <p:cTn id="25" dur="500"/>
                                        <p:tgtEl>
                                          <p:spTgt spid="31"/>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checkerboard(across)">
                                      <p:cBhvr>
                                        <p:cTn id="28" dur="500"/>
                                        <p:tgtEl>
                                          <p:spTgt spid="32"/>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checkerboard(across)">
                                      <p:cBhvr>
                                        <p:cTn id="31" dur="500"/>
                                        <p:tgtEl>
                                          <p:spTgt spid="33"/>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checkerboard(across)">
                                      <p:cBhvr>
                                        <p:cTn id="34" dur="500"/>
                                        <p:tgtEl>
                                          <p:spTgt spid="4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checkerboard(across)">
                                      <p:cBhvr>
                                        <p:cTn id="37" dur="500"/>
                                        <p:tgtEl>
                                          <p:spTgt spid="34"/>
                                        </p:tgtEl>
                                      </p:cBhvr>
                                    </p:animEffect>
                                  </p:childTnLst>
                                </p:cTn>
                              </p:par>
                              <p:par>
                                <p:cTn id="38" presetID="5" presetClass="entr" presetSubtype="1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checkerboard(across)">
                                      <p:cBhvr>
                                        <p:cTn id="40" dur="500"/>
                                        <p:tgtEl>
                                          <p:spTgt spid="40"/>
                                        </p:tgtEl>
                                      </p:cBhvr>
                                    </p:animEffect>
                                  </p:childTnLst>
                                </p:cTn>
                              </p:par>
                              <p:par>
                                <p:cTn id="41" presetID="5" presetClass="entr" presetSubtype="10"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checkerboard(across)">
                                      <p:cBhvr>
                                        <p:cTn id="43" dur="500"/>
                                        <p:tgtEl>
                                          <p:spTgt spid="41"/>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checkerboard(across)">
                                      <p:cBhvr>
                                        <p:cTn id="46" dur="500"/>
                                        <p:tgtEl>
                                          <p:spTgt spid="37"/>
                                        </p:tgtEl>
                                      </p:cBhvr>
                                    </p:animEffect>
                                  </p:childTnLst>
                                </p:cTn>
                              </p:par>
                              <p:par>
                                <p:cTn id="47" presetID="5" presetClass="entr" presetSubtype="1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checkerboard(across)">
                                      <p:cBhvr>
                                        <p:cTn id="49" dur="500"/>
                                        <p:tgtEl>
                                          <p:spTgt spid="39"/>
                                        </p:tgtEl>
                                      </p:cBhvr>
                                    </p:animEffect>
                                  </p:childTnLst>
                                </p:cTn>
                              </p:par>
                              <p:par>
                                <p:cTn id="50" presetID="5" presetClass="entr" presetSubtype="1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checkerboard(across)">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checkerboard(across)">
                                      <p:cBhvr>
                                        <p:cTn id="57" dur="500"/>
                                        <p:tgtEl>
                                          <p:spTgt spid="44"/>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checkerboard(across)">
                                      <p:cBhvr>
                                        <p:cTn id="63" dur="500"/>
                                        <p:tgtEl>
                                          <p:spTgt spid="45"/>
                                        </p:tgtEl>
                                      </p:cBhvr>
                                    </p:animEffect>
                                  </p:childTnLst>
                                </p:cTn>
                              </p:par>
                              <p:par>
                                <p:cTn id="64" presetID="5" presetClass="entr" presetSubtype="10" fill="hold" grpId="0" nodeType="with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checkerboard(across)">
                                      <p:cBhvr>
                                        <p:cTn id="66" dur="500"/>
                                        <p:tgtEl>
                                          <p:spTgt spid="49"/>
                                        </p:tgtEl>
                                      </p:cBhvr>
                                    </p:animEffect>
                                  </p:childTnLst>
                                </p:cTn>
                              </p:par>
                              <p:par>
                                <p:cTn id="67" presetID="5" presetClass="entr" presetSubtype="1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checkerboard(across)">
                                      <p:cBhvr>
                                        <p:cTn id="69" dur="500"/>
                                        <p:tgtEl>
                                          <p:spTgt spid="46"/>
                                        </p:tgtEl>
                                      </p:cBhvr>
                                    </p:animEffect>
                                  </p:childTnLst>
                                </p:cTn>
                              </p:par>
                              <p:par>
                                <p:cTn id="70" presetID="5" presetClass="entr" presetSubtype="10" fill="hold"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checkerboard(across)">
                                      <p:cBhvr>
                                        <p:cTn id="72" dur="500"/>
                                        <p:tgtEl>
                                          <p:spTgt spid="47"/>
                                        </p:tgtEl>
                                      </p:cBhvr>
                                    </p:animEffect>
                                  </p:childTnLst>
                                </p:cTn>
                              </p:par>
                              <p:par>
                                <p:cTn id="73" presetID="5" presetClass="entr" presetSubtype="1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checkerboard(across)">
                                      <p:cBhvr>
                                        <p:cTn id="75" dur="500"/>
                                        <p:tgtEl>
                                          <p:spTgt spid="50"/>
                                        </p:tgtEl>
                                      </p:cBhvr>
                                    </p:animEffect>
                                  </p:childTnLst>
                                </p:cTn>
                              </p:par>
                              <p:par>
                                <p:cTn id="76" presetID="5" presetClass="entr" presetSubtype="10" fill="hold" grpId="0" nodeType="withEffect">
                                  <p:stCondLst>
                                    <p:cond delay="0"/>
                                  </p:stCondLst>
                                  <p:childTnLst>
                                    <p:set>
                                      <p:cBhvr>
                                        <p:cTn id="77" dur="1" fill="hold">
                                          <p:stCondLst>
                                            <p:cond delay="0"/>
                                          </p:stCondLst>
                                        </p:cTn>
                                        <p:tgtEl>
                                          <p:spTgt spid="51"/>
                                        </p:tgtEl>
                                        <p:attrNameLst>
                                          <p:attrName>style.visibility</p:attrName>
                                        </p:attrNameLst>
                                      </p:cBhvr>
                                      <p:to>
                                        <p:strVal val="visible"/>
                                      </p:to>
                                    </p:set>
                                    <p:animEffect transition="in" filter="checkerboard(across)">
                                      <p:cBhvr>
                                        <p:cTn id="78" dur="500"/>
                                        <p:tgtEl>
                                          <p:spTgt spid="51"/>
                                        </p:tgtEl>
                                      </p:cBhvr>
                                    </p:animEffect>
                                  </p:childTnLst>
                                </p:cTn>
                              </p:par>
                              <p:par>
                                <p:cTn id="79" presetID="5" presetClass="entr" presetSubtype="10"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Effect transition="in" filter="checkerboard(across)">
                                      <p:cBhvr>
                                        <p:cTn id="81" dur="500"/>
                                        <p:tgtEl>
                                          <p:spTgt spid="52"/>
                                        </p:tgtEl>
                                      </p:cBhvr>
                                    </p:animEffect>
                                  </p:childTnLst>
                                </p:cTn>
                              </p:par>
                              <p:par>
                                <p:cTn id="82" presetID="5" presetClass="entr" presetSubtype="10" fill="hold" grpId="0" nodeType="with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checkerboard(across)">
                                      <p:cBhvr>
                                        <p:cTn id="8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7" grpId="0" animBg="1"/>
      <p:bldP spid="39" grpId="0" animBg="1"/>
      <p:bldP spid="42" grpId="0" animBg="1"/>
      <p:bldP spid="43" grpId="0" animBg="1"/>
      <p:bldP spid="48" grpId="0" animBg="1"/>
      <p:bldP spid="49" grpId="0" animBg="1"/>
      <p:bldP spid="50" grpId="0" animBg="1"/>
      <p:bldP spid="51" grpId="0" animBg="1"/>
      <p:bldP spid="53" grpId="0" animBg="1"/>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457200" y="1125538"/>
            <a:ext cx="8229600" cy="5256212"/>
          </a:xfrm>
        </p:spPr>
        <p:txBody>
          <a:bodyPr rtlCol="0">
            <a:normAutofit/>
          </a:bodyPr>
          <a:lstStyle/>
          <a:p>
            <a:pPr marL="0" indent="0" fontAlgn="auto">
              <a:spcAft>
                <a:spcPts val="0"/>
              </a:spcAft>
              <a:buNone/>
              <a:defRPr/>
            </a:pPr>
            <a:endParaRPr lang="sk-SK" dirty="0">
              <a:latin typeface="Arial" panose="020B0604020202020204" pitchFamily="34" charset="0"/>
              <a:cs typeface="Arial" panose="020B0604020202020204" pitchFamily="34" charset="0"/>
            </a:endParaRPr>
          </a:p>
          <a:p>
            <a:pPr marL="0" indent="0" fontAlgn="auto">
              <a:spcAft>
                <a:spcPts val="0"/>
              </a:spcAft>
              <a:buNone/>
              <a:defRPr/>
            </a:pPr>
            <a:endParaRPr lang="sk-SK" dirty="0"/>
          </a:p>
          <a:p>
            <a:pPr fontAlgn="auto">
              <a:spcAft>
                <a:spcPts val="0"/>
              </a:spcAft>
              <a:buFont typeface="Arial" panose="020B0604020202020204" pitchFamily="34" charset="0"/>
              <a:buNone/>
              <a:defRPr/>
            </a:pPr>
            <a:endParaRPr lang="sk-SK" dirty="0"/>
          </a:p>
        </p:txBody>
      </p:sp>
      <p:sp>
        <p:nvSpPr>
          <p:cNvPr id="6" name="Zástupný symbol čísla snímky 5"/>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15B8A6-3040-4DD3-9BAF-99BB799E61E7}" type="slidenum">
              <a:rPr lang="sk-SK" altLang="sk-SK">
                <a:solidFill>
                  <a:srgbClr val="89918C"/>
                </a:solidFill>
              </a:rPr>
              <a:pPr/>
              <a:t>14</a:t>
            </a:fld>
            <a:endParaRPr lang="sk-SK" altLang="sk-SK">
              <a:solidFill>
                <a:srgbClr val="89918C"/>
              </a:solidFill>
            </a:endParaRPr>
          </a:p>
        </p:txBody>
      </p:sp>
      <p:sp>
        <p:nvSpPr>
          <p:cNvPr id="2" name="Obdĺžnik 1"/>
          <p:cNvSpPr/>
          <p:nvPr/>
        </p:nvSpPr>
        <p:spPr>
          <a:xfrm>
            <a:off x="457200" y="255218"/>
            <a:ext cx="8363272" cy="523220"/>
          </a:xfrm>
          <a:prstGeom prst="rect">
            <a:avLst/>
          </a:prstGeom>
        </p:spPr>
        <p:txBody>
          <a:bodyPr wrap="square">
            <a:spAutoFit/>
          </a:bodyPr>
          <a:lstStyle/>
          <a:p>
            <a:pPr algn="ctr"/>
            <a:r>
              <a:rPr lang="sk-SK" sz="2800" dirty="0">
                <a:latin typeface="Arial" panose="020B0604020202020204" pitchFamily="34" charset="0"/>
                <a:cs typeface="Arial" panose="020B0604020202020204" pitchFamily="34" charset="0"/>
              </a:rPr>
              <a:t>Hranica medzi napäťovými hladinami</a:t>
            </a:r>
          </a:p>
        </p:txBody>
      </p:sp>
      <p:pic>
        <p:nvPicPr>
          <p:cNvPr id="7" name="Obrázok 6" descr="O:\3000\3100\3130\3130dataALL\FOTO\foto z rozvodni\bosaca\P111056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5815" y="990600"/>
            <a:ext cx="5579110" cy="4184015"/>
          </a:xfrm>
          <a:prstGeom prst="rect">
            <a:avLst/>
          </a:prstGeom>
          <a:noFill/>
          <a:ln>
            <a:noFill/>
          </a:ln>
        </p:spPr>
      </p:pic>
      <p:cxnSp>
        <p:nvCxnSpPr>
          <p:cNvPr id="9" name="Rovná spojnica 8"/>
          <p:cNvCxnSpPr/>
          <p:nvPr/>
        </p:nvCxnSpPr>
        <p:spPr>
          <a:xfrm>
            <a:off x="615015" y="3351212"/>
            <a:ext cx="1905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ál 9"/>
          <p:cNvSpPr/>
          <p:nvPr/>
        </p:nvSpPr>
        <p:spPr>
          <a:xfrm>
            <a:off x="1224615" y="3657600"/>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Ovál 10"/>
          <p:cNvSpPr/>
          <p:nvPr/>
        </p:nvSpPr>
        <p:spPr>
          <a:xfrm>
            <a:off x="1224615" y="3962400"/>
            <a:ext cx="457200" cy="457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12" name="Rovná spojnica 11"/>
          <p:cNvCxnSpPr/>
          <p:nvPr/>
        </p:nvCxnSpPr>
        <p:spPr>
          <a:xfrm rot="5400000">
            <a:off x="1300021" y="3505994"/>
            <a:ext cx="306388" cy="158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ovná spojnica 12"/>
          <p:cNvCxnSpPr/>
          <p:nvPr/>
        </p:nvCxnSpPr>
        <p:spPr>
          <a:xfrm rot="5400000">
            <a:off x="1300815" y="4570412"/>
            <a:ext cx="306388"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ovná spojnica 13"/>
          <p:cNvCxnSpPr/>
          <p:nvPr/>
        </p:nvCxnSpPr>
        <p:spPr>
          <a:xfrm>
            <a:off x="615015" y="4722812"/>
            <a:ext cx="19050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BlokTextu 14"/>
          <p:cNvSpPr txBox="1"/>
          <p:nvPr/>
        </p:nvSpPr>
        <p:spPr>
          <a:xfrm>
            <a:off x="533400" y="3045023"/>
            <a:ext cx="691215" cy="307777"/>
          </a:xfrm>
          <a:prstGeom prst="rect">
            <a:avLst/>
          </a:prstGeom>
          <a:noFill/>
          <a:ln>
            <a:noFill/>
          </a:ln>
        </p:spPr>
        <p:txBody>
          <a:bodyPr wrap="none" rtlCol="0">
            <a:spAutoFit/>
          </a:bodyPr>
          <a:lstStyle/>
          <a:p>
            <a:r>
              <a:rPr lang="sk-SK" sz="1400" b="1" dirty="0">
                <a:solidFill>
                  <a:srgbClr val="FF0000"/>
                </a:solidFill>
              </a:rPr>
              <a:t>400</a:t>
            </a:r>
            <a:r>
              <a:rPr lang="en-US" sz="1400" b="1" dirty="0">
                <a:solidFill>
                  <a:srgbClr val="FF0000"/>
                </a:solidFill>
              </a:rPr>
              <a:t> kV</a:t>
            </a:r>
            <a:endParaRPr lang="sk-SK" sz="1400" b="1" dirty="0">
              <a:solidFill>
                <a:srgbClr val="FF0000"/>
              </a:solidFill>
            </a:endParaRPr>
          </a:p>
        </p:txBody>
      </p:sp>
      <p:sp>
        <p:nvSpPr>
          <p:cNvPr id="16" name="BlokTextu 15"/>
          <p:cNvSpPr txBox="1"/>
          <p:nvPr/>
        </p:nvSpPr>
        <p:spPr>
          <a:xfrm>
            <a:off x="538815" y="4416623"/>
            <a:ext cx="691215" cy="307777"/>
          </a:xfrm>
          <a:prstGeom prst="rect">
            <a:avLst/>
          </a:prstGeom>
          <a:noFill/>
        </p:spPr>
        <p:txBody>
          <a:bodyPr wrap="none" rtlCol="0">
            <a:spAutoFit/>
          </a:bodyPr>
          <a:lstStyle/>
          <a:p>
            <a:r>
              <a:rPr lang="en-US" sz="1400" b="1" dirty="0"/>
              <a:t>110 kV</a:t>
            </a:r>
            <a:endParaRPr lang="sk-SK" sz="1400" b="1" dirty="0"/>
          </a:p>
        </p:txBody>
      </p:sp>
    </p:spTree>
    <p:extLst>
      <p:ext uri="{BB962C8B-B14F-4D97-AF65-F5344CB8AC3E}">
        <p14:creationId xmlns:p14="http://schemas.microsoft.com/office/powerpoint/2010/main" val="169363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4753ACA8-9F41-4778-1C32-30DD258067EA}"/>
              </a:ext>
            </a:extLst>
          </p:cNvPr>
          <p:cNvSpPr>
            <a:spLocks noGrp="1"/>
          </p:cNvSpPr>
          <p:nvPr>
            <p:ph type="sldNum" sz="quarter" idx="12"/>
          </p:nvPr>
        </p:nvSpPr>
        <p:spPr/>
        <p:txBody>
          <a:bodyPr/>
          <a:lstStyle/>
          <a:p>
            <a:fld id="{5380D079-4C3E-464C-B773-28A28016DD07}" type="slidenum">
              <a:rPr lang="sk-SK" smtClean="0"/>
              <a:pPr/>
              <a:t>15</a:t>
            </a:fld>
            <a:endParaRPr lang="sk-SK"/>
          </a:p>
        </p:txBody>
      </p:sp>
      <p:pic>
        <p:nvPicPr>
          <p:cNvPr id="4" name="Obrázok 3">
            <a:extLst>
              <a:ext uri="{FF2B5EF4-FFF2-40B4-BE49-F238E27FC236}">
                <a16:creationId xmlns:a16="http://schemas.microsoft.com/office/drawing/2014/main" id="{B043F53F-BD1F-0787-37D9-E9B20AAD8E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056"/>
            <a:ext cx="9252520" cy="6817888"/>
          </a:xfrm>
          <a:prstGeom prst="rect">
            <a:avLst/>
          </a:prstGeom>
        </p:spPr>
      </p:pic>
      <p:sp>
        <p:nvSpPr>
          <p:cNvPr id="3" name="BlokTextu 2">
            <a:extLst>
              <a:ext uri="{FF2B5EF4-FFF2-40B4-BE49-F238E27FC236}">
                <a16:creationId xmlns:a16="http://schemas.microsoft.com/office/drawing/2014/main" id="{5ED6FFE8-D5F9-449F-1432-C24CF10CA4F5}"/>
              </a:ext>
            </a:extLst>
          </p:cNvPr>
          <p:cNvSpPr txBox="1"/>
          <p:nvPr/>
        </p:nvSpPr>
        <p:spPr>
          <a:xfrm>
            <a:off x="107504" y="0"/>
            <a:ext cx="1333314" cy="338554"/>
          </a:xfrm>
          <a:prstGeom prst="rect">
            <a:avLst/>
          </a:prstGeom>
          <a:noFill/>
        </p:spPr>
        <p:txBody>
          <a:bodyPr wrap="none" rtlCol="0">
            <a:spAutoFit/>
          </a:bodyPr>
          <a:lstStyle/>
          <a:p>
            <a:r>
              <a:rPr lang="sk-SK" sz="1600" b="1" dirty="0"/>
              <a:t>Aktuálny stav</a:t>
            </a:r>
          </a:p>
        </p:txBody>
      </p:sp>
    </p:spTree>
    <p:extLst>
      <p:ext uri="{BB962C8B-B14F-4D97-AF65-F5344CB8AC3E}">
        <p14:creationId xmlns:p14="http://schemas.microsoft.com/office/powerpoint/2010/main" val="1772436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36DDF2FA-3A4F-A327-C8BE-4FD49D18B8CB}"/>
              </a:ext>
            </a:extLst>
          </p:cNvPr>
          <p:cNvSpPr>
            <a:spLocks noGrp="1"/>
          </p:cNvSpPr>
          <p:nvPr>
            <p:ph type="sldNum" sz="quarter" idx="12"/>
          </p:nvPr>
        </p:nvSpPr>
        <p:spPr/>
        <p:txBody>
          <a:bodyPr/>
          <a:lstStyle/>
          <a:p>
            <a:fld id="{5380D079-4C3E-464C-B773-28A28016DD07}" type="slidenum">
              <a:rPr lang="sk-SK" smtClean="0"/>
              <a:pPr/>
              <a:t>16</a:t>
            </a:fld>
            <a:endParaRPr lang="sk-SK"/>
          </a:p>
        </p:txBody>
      </p:sp>
      <p:pic>
        <p:nvPicPr>
          <p:cNvPr id="4" name="Obrázok 3">
            <a:extLst>
              <a:ext uri="{FF2B5EF4-FFF2-40B4-BE49-F238E27FC236}">
                <a16:creationId xmlns:a16="http://schemas.microsoft.com/office/drawing/2014/main" id="{D05A371D-2BE8-DEDB-8AA4-59534A228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453"/>
            <a:ext cx="9144000" cy="6465094"/>
          </a:xfrm>
          <a:prstGeom prst="rect">
            <a:avLst/>
          </a:prstGeom>
        </p:spPr>
      </p:pic>
      <p:sp>
        <p:nvSpPr>
          <p:cNvPr id="3" name="BlokTextu 2">
            <a:extLst>
              <a:ext uri="{FF2B5EF4-FFF2-40B4-BE49-F238E27FC236}">
                <a16:creationId xmlns:a16="http://schemas.microsoft.com/office/drawing/2014/main" id="{33F61486-5C2B-6B8B-D949-A1B836A557FA}"/>
              </a:ext>
            </a:extLst>
          </p:cNvPr>
          <p:cNvSpPr txBox="1"/>
          <p:nvPr/>
        </p:nvSpPr>
        <p:spPr>
          <a:xfrm>
            <a:off x="107504" y="0"/>
            <a:ext cx="1094467" cy="338554"/>
          </a:xfrm>
          <a:prstGeom prst="rect">
            <a:avLst/>
          </a:prstGeom>
          <a:noFill/>
        </p:spPr>
        <p:txBody>
          <a:bodyPr wrap="none" rtlCol="0">
            <a:spAutoFit/>
          </a:bodyPr>
          <a:lstStyle/>
          <a:p>
            <a:r>
              <a:rPr lang="sk-SK" sz="1600" b="1" dirty="0"/>
              <a:t>Budúcnosť</a:t>
            </a:r>
          </a:p>
        </p:txBody>
      </p:sp>
    </p:spTree>
    <p:extLst>
      <p:ext uri="{BB962C8B-B14F-4D97-AF65-F5344CB8AC3E}">
        <p14:creationId xmlns:p14="http://schemas.microsoft.com/office/powerpoint/2010/main" val="2606913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čísla snímky 1"/>
          <p:cNvSpPr>
            <a:spLocks noGrp="1"/>
          </p:cNvSpPr>
          <p:nvPr>
            <p:ph type="sldNum" sz="quarter" idx="12"/>
          </p:nvPr>
        </p:nvSpPr>
        <p:spPr/>
        <p:txBody>
          <a:bodyPr/>
          <a:lstStyle/>
          <a:p>
            <a:fld id="{5380D079-4C3E-464C-B773-28A28016DD07}" type="slidenum">
              <a:rPr lang="sk-SK" smtClean="0"/>
              <a:pPr/>
              <a:t>17</a:t>
            </a:fld>
            <a:endParaRPr lang="sk-SK"/>
          </a:p>
        </p:txBody>
      </p:sp>
      <p:sp>
        <p:nvSpPr>
          <p:cNvPr id="4" name="Nadpis 1"/>
          <p:cNvSpPr txBox="1">
            <a:spLocks/>
          </p:cNvSpPr>
          <p:nvPr/>
        </p:nvSpPr>
        <p:spPr>
          <a:xfrm>
            <a:off x="487680" y="0"/>
            <a:ext cx="8229600"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2800" dirty="0"/>
              <a:t>Elektrická stanica PS</a:t>
            </a:r>
          </a:p>
        </p:txBody>
      </p:sp>
      <p:sp>
        <p:nvSpPr>
          <p:cNvPr id="2055" name="AutoShape 7" descr="https://www.sepsas.sk/media/4994/vyhlad-ps-sr-schema-2025.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1026" name="Picture 2" descr="C:\Praca na dochodku\Sposobilost v energetike\Križovany.JPG"/>
          <p:cNvPicPr>
            <a:picLocks noChangeAspect="1" noChangeArrowheads="1"/>
          </p:cNvPicPr>
          <p:nvPr/>
        </p:nvPicPr>
        <p:blipFill>
          <a:blip r:embed="rId2" cstate="print"/>
          <a:srcRect/>
          <a:stretch>
            <a:fillRect/>
          </a:stretch>
        </p:blipFill>
        <p:spPr bwMode="auto">
          <a:xfrm>
            <a:off x="285720" y="619105"/>
            <a:ext cx="8715436" cy="5810291"/>
          </a:xfrm>
          <a:prstGeom prst="rect">
            <a:avLst/>
          </a:prstGeom>
          <a:noFill/>
        </p:spPr>
      </p:pic>
    </p:spTree>
    <p:extLst>
      <p:ext uri="{BB962C8B-B14F-4D97-AF65-F5344CB8AC3E}">
        <p14:creationId xmlns:p14="http://schemas.microsoft.com/office/powerpoint/2010/main" val="1875744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BAF07F0F-B0BD-59AF-CE82-286F2047A6E1}"/>
              </a:ext>
            </a:extLst>
          </p:cNvPr>
          <p:cNvSpPr>
            <a:spLocks noGrp="1"/>
          </p:cNvSpPr>
          <p:nvPr>
            <p:ph type="sldNum" sz="quarter" idx="12"/>
          </p:nvPr>
        </p:nvSpPr>
        <p:spPr>
          <a:xfrm>
            <a:off x="5234016" y="5092233"/>
            <a:ext cx="2133600" cy="365125"/>
          </a:xfrm>
        </p:spPr>
        <p:txBody>
          <a:bodyPr/>
          <a:lstStyle/>
          <a:p>
            <a:fld id="{5380D079-4C3E-464C-B773-28A28016DD07}" type="slidenum">
              <a:rPr lang="sk-SK" smtClean="0"/>
              <a:pPr/>
              <a:t>18</a:t>
            </a:fld>
            <a:endParaRPr lang="sk-SK"/>
          </a:p>
        </p:txBody>
      </p:sp>
      <p:graphicFrame>
        <p:nvGraphicFramePr>
          <p:cNvPr id="59" name="Tabuľka 58">
            <a:extLst>
              <a:ext uri="{FF2B5EF4-FFF2-40B4-BE49-F238E27FC236}">
                <a16:creationId xmlns:a16="http://schemas.microsoft.com/office/drawing/2014/main" id="{671900C1-423E-E49C-A7D4-0FAC797BF57B}"/>
              </a:ext>
            </a:extLst>
          </p:cNvPr>
          <p:cNvGraphicFramePr>
            <a:graphicFrameLocks noGrp="1"/>
          </p:cNvGraphicFramePr>
          <p:nvPr>
            <p:extLst>
              <p:ext uri="{D42A27DB-BD31-4B8C-83A1-F6EECF244321}">
                <p14:modId xmlns:p14="http://schemas.microsoft.com/office/powerpoint/2010/main" val="1787170655"/>
              </p:ext>
            </p:extLst>
          </p:nvPr>
        </p:nvGraphicFramePr>
        <p:xfrm>
          <a:off x="35494" y="126747"/>
          <a:ext cx="8948169" cy="4686548"/>
        </p:xfrm>
        <a:graphic>
          <a:graphicData uri="http://schemas.openxmlformats.org/drawingml/2006/table">
            <a:tbl>
              <a:tblPr/>
              <a:tblGrid>
                <a:gridCol w="317575">
                  <a:extLst>
                    <a:ext uri="{9D8B030D-6E8A-4147-A177-3AD203B41FA5}">
                      <a16:colId xmlns:a16="http://schemas.microsoft.com/office/drawing/2014/main" val="1923029961"/>
                    </a:ext>
                  </a:extLst>
                </a:gridCol>
                <a:gridCol w="616471">
                  <a:extLst>
                    <a:ext uri="{9D8B030D-6E8A-4147-A177-3AD203B41FA5}">
                      <a16:colId xmlns:a16="http://schemas.microsoft.com/office/drawing/2014/main" val="671433150"/>
                    </a:ext>
                  </a:extLst>
                </a:gridCol>
                <a:gridCol w="616471">
                  <a:extLst>
                    <a:ext uri="{9D8B030D-6E8A-4147-A177-3AD203B41FA5}">
                      <a16:colId xmlns:a16="http://schemas.microsoft.com/office/drawing/2014/main" val="1941331479"/>
                    </a:ext>
                  </a:extLst>
                </a:gridCol>
                <a:gridCol w="616471">
                  <a:extLst>
                    <a:ext uri="{9D8B030D-6E8A-4147-A177-3AD203B41FA5}">
                      <a16:colId xmlns:a16="http://schemas.microsoft.com/office/drawing/2014/main" val="4231159413"/>
                    </a:ext>
                  </a:extLst>
                </a:gridCol>
                <a:gridCol w="616471">
                  <a:extLst>
                    <a:ext uri="{9D8B030D-6E8A-4147-A177-3AD203B41FA5}">
                      <a16:colId xmlns:a16="http://schemas.microsoft.com/office/drawing/2014/main" val="2343517254"/>
                    </a:ext>
                  </a:extLst>
                </a:gridCol>
                <a:gridCol w="616471">
                  <a:extLst>
                    <a:ext uri="{9D8B030D-6E8A-4147-A177-3AD203B41FA5}">
                      <a16:colId xmlns:a16="http://schemas.microsoft.com/office/drawing/2014/main" val="1154060710"/>
                    </a:ext>
                  </a:extLst>
                </a:gridCol>
                <a:gridCol w="616471">
                  <a:extLst>
                    <a:ext uri="{9D8B030D-6E8A-4147-A177-3AD203B41FA5}">
                      <a16:colId xmlns:a16="http://schemas.microsoft.com/office/drawing/2014/main" val="3005838421"/>
                    </a:ext>
                  </a:extLst>
                </a:gridCol>
                <a:gridCol w="616471">
                  <a:extLst>
                    <a:ext uri="{9D8B030D-6E8A-4147-A177-3AD203B41FA5}">
                      <a16:colId xmlns:a16="http://schemas.microsoft.com/office/drawing/2014/main" val="2722326015"/>
                    </a:ext>
                  </a:extLst>
                </a:gridCol>
                <a:gridCol w="616471">
                  <a:extLst>
                    <a:ext uri="{9D8B030D-6E8A-4147-A177-3AD203B41FA5}">
                      <a16:colId xmlns:a16="http://schemas.microsoft.com/office/drawing/2014/main" val="2714835936"/>
                    </a:ext>
                  </a:extLst>
                </a:gridCol>
                <a:gridCol w="616471">
                  <a:extLst>
                    <a:ext uri="{9D8B030D-6E8A-4147-A177-3AD203B41FA5}">
                      <a16:colId xmlns:a16="http://schemas.microsoft.com/office/drawing/2014/main" val="690100666"/>
                    </a:ext>
                  </a:extLst>
                </a:gridCol>
                <a:gridCol w="616471">
                  <a:extLst>
                    <a:ext uri="{9D8B030D-6E8A-4147-A177-3AD203B41FA5}">
                      <a16:colId xmlns:a16="http://schemas.microsoft.com/office/drawing/2014/main" val="1951410307"/>
                    </a:ext>
                  </a:extLst>
                </a:gridCol>
                <a:gridCol w="616471">
                  <a:extLst>
                    <a:ext uri="{9D8B030D-6E8A-4147-A177-3AD203B41FA5}">
                      <a16:colId xmlns:a16="http://schemas.microsoft.com/office/drawing/2014/main" val="4220054321"/>
                    </a:ext>
                  </a:extLst>
                </a:gridCol>
                <a:gridCol w="616471">
                  <a:extLst>
                    <a:ext uri="{9D8B030D-6E8A-4147-A177-3AD203B41FA5}">
                      <a16:colId xmlns:a16="http://schemas.microsoft.com/office/drawing/2014/main" val="1257551294"/>
                    </a:ext>
                  </a:extLst>
                </a:gridCol>
                <a:gridCol w="616471">
                  <a:extLst>
                    <a:ext uri="{9D8B030D-6E8A-4147-A177-3AD203B41FA5}">
                      <a16:colId xmlns:a16="http://schemas.microsoft.com/office/drawing/2014/main" val="83633141"/>
                    </a:ext>
                  </a:extLst>
                </a:gridCol>
                <a:gridCol w="616471">
                  <a:extLst>
                    <a:ext uri="{9D8B030D-6E8A-4147-A177-3AD203B41FA5}">
                      <a16:colId xmlns:a16="http://schemas.microsoft.com/office/drawing/2014/main" val="1768989882"/>
                    </a:ext>
                  </a:extLst>
                </a:gridCol>
              </a:tblGrid>
              <a:tr h="157472">
                <a:tc gridSpan="15">
                  <a:txBody>
                    <a:bodyPr/>
                    <a:lstStyle/>
                    <a:p>
                      <a:pPr algn="ctr" fontAlgn="b"/>
                      <a:r>
                        <a:rPr lang="sk-SK" sz="1600" b="1" i="0" u="none" strike="noStrike" dirty="0">
                          <a:solidFill>
                            <a:srgbClr val="000080"/>
                          </a:solidFill>
                          <a:effectLst/>
                          <a:latin typeface="Arial CE" panose="020B0604020202020204" pitchFamily="34" charset="0"/>
                        </a:rPr>
                        <a:t>NAMERANÉ CEZHRANIČNÉ TOKY ELEKTRINY ES SR ZA ROK 2022 v GWh</a:t>
                      </a:r>
                    </a:p>
                  </a:txBody>
                  <a:tcPr marL="0" marR="0" marT="0" marB="0" anchor="b">
                    <a:lnL>
                      <a:noFill/>
                    </a:lnL>
                    <a:lnR>
                      <a:noFill/>
                    </a:lnR>
                    <a:lnT>
                      <a:noFill/>
                    </a:lnT>
                    <a:lnB>
                      <a:noFill/>
                    </a:lnB>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extLst>
                  <a:ext uri="{0D108BD9-81ED-4DB2-BD59-A6C34878D82A}">
                    <a16:rowId xmlns:a16="http://schemas.microsoft.com/office/drawing/2014/main" val="2582838523"/>
                  </a:ext>
                </a:extLst>
              </a:tr>
              <a:tr h="176477">
                <a:tc gridSpan="15">
                  <a:txBody>
                    <a:bodyPr/>
                    <a:lstStyle/>
                    <a:p>
                      <a:pPr algn="ctr" fontAlgn="b"/>
                      <a:r>
                        <a:rPr lang="en-US" sz="1600" b="1" i="0" u="none" strike="noStrike" dirty="0">
                          <a:solidFill>
                            <a:srgbClr val="000080"/>
                          </a:solidFill>
                          <a:effectLst/>
                          <a:latin typeface="Arial CE" panose="020B0604020202020204" pitchFamily="34" charset="0"/>
                        </a:rPr>
                        <a:t>Metered (physical) Cross-Border Flows of Electricity in the year 2022 in GWh</a:t>
                      </a:r>
                      <a:endParaRPr lang="en-US" sz="1100" b="0" i="0" u="none" strike="noStrike" dirty="0">
                        <a:effectLst/>
                        <a:latin typeface="Arial CE" panose="020B0604020202020204" pitchFamily="34" charset="0"/>
                      </a:endParaRPr>
                    </a:p>
                  </a:txBody>
                  <a:tcPr marL="0" marR="0" marT="0" marB="0">
                    <a:lnL>
                      <a:noFill/>
                    </a:lnL>
                    <a:lnR>
                      <a:noFill/>
                    </a:lnR>
                    <a:lnT>
                      <a:noFill/>
                    </a:lnT>
                    <a:lnB>
                      <a:noFill/>
                    </a:lnB>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tc hMerge="1">
                  <a:txBody>
                    <a:bodyPr/>
                    <a:lstStyle/>
                    <a:p>
                      <a:endParaRPr lang="sk-SK"/>
                    </a:p>
                  </a:txBody>
                  <a:tcPr/>
                </a:tc>
                <a:extLst>
                  <a:ext uri="{0D108BD9-81ED-4DB2-BD59-A6C34878D82A}">
                    <a16:rowId xmlns:a16="http://schemas.microsoft.com/office/drawing/2014/main" val="421212947"/>
                  </a:ext>
                </a:extLst>
              </a:tr>
              <a:tr h="13032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dirty="0">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dirty="0">
                        <a:effectLst/>
                        <a:latin typeface="Arial CE" panose="020B0604020202020204" pitchFamily="34" charset="0"/>
                      </a:endParaRPr>
                    </a:p>
                  </a:txBody>
                  <a:tcPr marL="0" marR="0" marT="0" marB="0" anchor="b">
                    <a:lnL>
                      <a:noFill/>
                    </a:lnL>
                    <a:lnR>
                      <a:noFill/>
                    </a:lnR>
                    <a:lnT>
                      <a:noFill/>
                    </a:lnT>
                    <a:lnB>
                      <a:noFill/>
                    </a:lnB>
                  </a:tcPr>
                </a:tc>
                <a:tc>
                  <a:txBody>
                    <a:bodyPr/>
                    <a:lstStyle/>
                    <a:p>
                      <a:pPr algn="ctr" fontAlgn="b"/>
                      <a:endParaRPr lang="sk-SK" sz="9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876730154"/>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495313713"/>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760874584"/>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817661542"/>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093662657"/>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940202442"/>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280919314"/>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341547467"/>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751247914"/>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01073104"/>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68930229"/>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056279124"/>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109190517"/>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850180141"/>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485441384"/>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417341140"/>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594808740"/>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492996792"/>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15687743"/>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923201344"/>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131042264"/>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288224036"/>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069365577"/>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755906161"/>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227147228"/>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919361853"/>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626869322"/>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417495062"/>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804016029"/>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516023633"/>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717169158"/>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507893245"/>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2819081035"/>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587067566"/>
                  </a:ext>
                </a:extLst>
              </a:tr>
              <a:tr h="119462">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a:effectLst/>
                        <a:latin typeface="Arial CE" panose="020B0604020202020204" pitchFamily="34" charset="0"/>
                      </a:endParaRPr>
                    </a:p>
                  </a:txBody>
                  <a:tcPr marL="0" marR="0" marT="0" marB="0" anchor="b">
                    <a:lnL>
                      <a:noFill/>
                    </a:lnL>
                    <a:lnR>
                      <a:noFill/>
                    </a:lnR>
                    <a:lnT>
                      <a:noFill/>
                    </a:lnT>
                    <a:lnB>
                      <a:noFill/>
                    </a:lnB>
                  </a:tcPr>
                </a:tc>
                <a:tc>
                  <a:txBody>
                    <a:bodyPr/>
                    <a:lstStyle/>
                    <a:p>
                      <a:pPr algn="l" fontAlgn="b"/>
                      <a:endParaRPr lang="sk-SK" sz="700" b="0" i="0" u="none" strike="noStrike" dirty="0">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648320827"/>
                  </a:ext>
                </a:extLst>
              </a:tr>
            </a:tbl>
          </a:graphicData>
        </a:graphic>
      </p:graphicFrame>
      <p:pic>
        <p:nvPicPr>
          <p:cNvPr id="60" name="Picture 1">
            <a:extLst>
              <a:ext uri="{FF2B5EF4-FFF2-40B4-BE49-F238E27FC236}">
                <a16:creationId xmlns:a16="http://schemas.microsoft.com/office/drawing/2014/main" id="{00000000-0008-0000-0200-0000B37F0100}"/>
              </a:ext>
            </a:extLst>
          </p:cNvPr>
          <p:cNvPicPr>
            <a:picLocks noChangeArrowheads="1"/>
          </p:cNvPicPr>
          <p:nvPr/>
        </p:nvPicPr>
        <p:blipFill>
          <a:blip r:embed="rId2" cstate="print"/>
          <a:srcRect t="14999" b="7500"/>
          <a:stretch>
            <a:fillRect/>
          </a:stretch>
        </p:blipFill>
        <p:spPr bwMode="auto">
          <a:xfrm>
            <a:off x="460404" y="1545758"/>
            <a:ext cx="7381875" cy="4371975"/>
          </a:xfrm>
          <a:prstGeom prst="rect">
            <a:avLst/>
          </a:prstGeom>
          <a:blipFill dpi="0" rotWithShape="1">
            <a:blip r:embed="rId3" cstate="print"/>
            <a:srcRect t="14999" b="7500"/>
            <a:tile tx="0" ty="0" sx="100000" sy="100000" flip="none" algn="tl"/>
          </a:blipFill>
          <a:ln w="9525">
            <a:noFill/>
            <a:miter lim="800000"/>
            <a:headEnd/>
            <a:tailEnd/>
          </a:ln>
        </p:spPr>
      </p:pic>
      <p:sp>
        <p:nvSpPr>
          <p:cNvPr id="61" name="Line 2">
            <a:extLst>
              <a:ext uri="{FF2B5EF4-FFF2-40B4-BE49-F238E27FC236}">
                <a16:creationId xmlns:a16="http://schemas.microsoft.com/office/drawing/2014/main" id="{00000000-0008-0000-0200-0000B47F0100}"/>
              </a:ext>
            </a:extLst>
          </p:cNvPr>
          <p:cNvSpPr>
            <a:spLocks noChangeShapeType="1"/>
          </p:cNvSpPr>
          <p:nvPr/>
        </p:nvSpPr>
        <p:spPr bwMode="auto">
          <a:xfrm flipH="1">
            <a:off x="5203854" y="902821"/>
            <a:ext cx="696912" cy="1881187"/>
          </a:xfrm>
          <a:prstGeom prst="line">
            <a:avLst/>
          </a:prstGeom>
          <a:noFill/>
          <a:ln w="381000">
            <a:solidFill>
              <a:srgbClr val="336666"/>
            </a:solidFill>
            <a:round/>
            <a:headEnd/>
            <a:tailEnd type="stealth" w="med" len="med"/>
          </a:ln>
          <a:effectLst>
            <a:outerShdw blurRad="50800" dist="38100" algn="l" rotWithShape="0">
              <a:prstClr val="black">
                <a:alpha val="40000"/>
              </a:prstClr>
            </a:outerShdw>
          </a:effectLst>
        </p:spPr>
        <p:txBody>
          <a:bodyPr/>
          <a:lstStyle/>
          <a:p>
            <a:endParaRPr lang="sk-SK"/>
          </a:p>
        </p:txBody>
      </p:sp>
      <p:sp>
        <p:nvSpPr>
          <p:cNvPr id="62" name="Line 3">
            <a:extLst>
              <a:ext uri="{FF2B5EF4-FFF2-40B4-BE49-F238E27FC236}">
                <a16:creationId xmlns:a16="http://schemas.microsoft.com/office/drawing/2014/main" id="{00000000-0008-0000-0200-0000B57F0100}"/>
              </a:ext>
            </a:extLst>
          </p:cNvPr>
          <p:cNvSpPr>
            <a:spLocks noChangeShapeType="1"/>
          </p:cNvSpPr>
          <p:nvPr/>
        </p:nvSpPr>
        <p:spPr bwMode="auto">
          <a:xfrm>
            <a:off x="927129" y="2139483"/>
            <a:ext cx="1876425" cy="2192338"/>
          </a:xfrm>
          <a:prstGeom prst="line">
            <a:avLst/>
          </a:prstGeom>
          <a:noFill/>
          <a:ln w="668020">
            <a:solidFill>
              <a:srgbClr val="336666"/>
            </a:solidFill>
            <a:round/>
            <a:headEnd/>
            <a:tailEnd type="stealth" w="sm" len="med"/>
          </a:ln>
          <a:effectLst>
            <a:outerShdw blurRad="50800" dist="38100" algn="l" rotWithShape="0">
              <a:prstClr val="black">
                <a:alpha val="40000"/>
              </a:prstClr>
            </a:outerShdw>
          </a:effectLst>
        </p:spPr>
        <p:txBody>
          <a:bodyPr/>
          <a:lstStyle/>
          <a:p>
            <a:endParaRPr lang="sk-SK"/>
          </a:p>
        </p:txBody>
      </p:sp>
      <p:sp>
        <p:nvSpPr>
          <p:cNvPr id="63" name="Line 5">
            <a:extLst>
              <a:ext uri="{FF2B5EF4-FFF2-40B4-BE49-F238E27FC236}">
                <a16:creationId xmlns:a16="http://schemas.microsoft.com/office/drawing/2014/main" id="{00000000-0008-0000-0200-0000B67F0100}"/>
              </a:ext>
            </a:extLst>
          </p:cNvPr>
          <p:cNvSpPr>
            <a:spLocks noChangeShapeType="1"/>
          </p:cNvSpPr>
          <p:nvPr/>
        </p:nvSpPr>
        <p:spPr bwMode="auto">
          <a:xfrm flipH="1" flipV="1">
            <a:off x="6880254" y="3112621"/>
            <a:ext cx="1152525" cy="409575"/>
          </a:xfrm>
          <a:prstGeom prst="line">
            <a:avLst/>
          </a:prstGeom>
          <a:noFill/>
          <a:ln w="34925">
            <a:solidFill>
              <a:srgbClr val="336666"/>
            </a:solidFill>
            <a:round/>
            <a:headEnd/>
            <a:tailEnd type="stealth" w="med" len="lg"/>
          </a:ln>
          <a:effectLst>
            <a:outerShdw blurRad="50800" dist="38100" algn="l" rotWithShape="0">
              <a:prstClr val="black">
                <a:alpha val="40000"/>
              </a:prstClr>
            </a:outerShdw>
          </a:effectLst>
        </p:spPr>
        <p:txBody>
          <a:bodyPr/>
          <a:lstStyle/>
          <a:p>
            <a:endParaRPr lang="sk-SK"/>
          </a:p>
        </p:txBody>
      </p:sp>
      <p:sp>
        <p:nvSpPr>
          <p:cNvPr id="64" name="Line 7">
            <a:extLst>
              <a:ext uri="{FF2B5EF4-FFF2-40B4-BE49-F238E27FC236}">
                <a16:creationId xmlns:a16="http://schemas.microsoft.com/office/drawing/2014/main" id="{00000000-0008-0000-0200-0000B87F0100}"/>
              </a:ext>
            </a:extLst>
          </p:cNvPr>
          <p:cNvSpPr>
            <a:spLocks noChangeShapeType="1"/>
          </p:cNvSpPr>
          <p:nvPr/>
        </p:nvSpPr>
        <p:spPr bwMode="auto">
          <a:xfrm flipH="1" flipV="1">
            <a:off x="2333654" y="2131546"/>
            <a:ext cx="666750" cy="1066800"/>
          </a:xfrm>
          <a:prstGeom prst="line">
            <a:avLst/>
          </a:prstGeom>
          <a:noFill/>
          <a:ln w="31750">
            <a:solidFill>
              <a:srgbClr val="C00000"/>
            </a:solidFill>
            <a:round/>
            <a:headEnd/>
            <a:tailEnd type="stealth" w="med" len="lg"/>
          </a:ln>
          <a:effectLst>
            <a:outerShdw blurRad="50800" dist="38100" algn="l" rotWithShape="0">
              <a:prstClr val="black">
                <a:alpha val="40000"/>
              </a:prstClr>
            </a:outerShdw>
          </a:effectLst>
        </p:spPr>
        <p:txBody>
          <a:bodyPr/>
          <a:lstStyle/>
          <a:p>
            <a:endParaRPr lang="sk-SK"/>
          </a:p>
        </p:txBody>
      </p:sp>
      <p:sp>
        <p:nvSpPr>
          <p:cNvPr id="65" name="Text Box 9">
            <a:extLst>
              <a:ext uri="{FF2B5EF4-FFF2-40B4-BE49-F238E27FC236}">
                <a16:creationId xmlns:a16="http://schemas.microsoft.com/office/drawing/2014/main" id="{00000000-0008-0000-0200-0000097C0100}"/>
              </a:ext>
            </a:extLst>
          </p:cNvPr>
          <p:cNvSpPr txBox="1">
            <a:spLocks noChangeArrowheads="1"/>
          </p:cNvSpPr>
          <p:nvPr/>
        </p:nvSpPr>
        <p:spPr bwMode="auto">
          <a:xfrm>
            <a:off x="3924329" y="1112371"/>
            <a:ext cx="1190625" cy="304800"/>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36576" tIns="32004"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600" b="0" i="0" strike="noStrike">
                <a:solidFill>
                  <a:srgbClr val="000000"/>
                </a:solidFill>
                <a:latin typeface="Times New Roman CE"/>
              </a:rPr>
              <a:t>Poland</a:t>
            </a:r>
          </a:p>
        </p:txBody>
      </p:sp>
      <p:sp>
        <p:nvSpPr>
          <p:cNvPr id="66" name="Line 10">
            <a:extLst>
              <a:ext uri="{FF2B5EF4-FFF2-40B4-BE49-F238E27FC236}">
                <a16:creationId xmlns:a16="http://schemas.microsoft.com/office/drawing/2014/main" id="{00000000-0008-0000-0200-0000BA7F0100}"/>
              </a:ext>
            </a:extLst>
          </p:cNvPr>
          <p:cNvSpPr>
            <a:spLocks noChangeShapeType="1"/>
          </p:cNvSpPr>
          <p:nvPr/>
        </p:nvSpPr>
        <p:spPr bwMode="auto">
          <a:xfrm>
            <a:off x="6416704" y="3371383"/>
            <a:ext cx="1476375" cy="576263"/>
          </a:xfrm>
          <a:prstGeom prst="line">
            <a:avLst/>
          </a:prstGeom>
          <a:noFill/>
          <a:ln w="127000">
            <a:solidFill>
              <a:srgbClr val="C00000"/>
            </a:solidFill>
            <a:round/>
            <a:headEnd/>
            <a:tailEnd type="stealth" w="sm" len="med"/>
          </a:ln>
          <a:effectLst>
            <a:outerShdw blurRad="50800" dist="38100" algn="l" rotWithShape="0">
              <a:prstClr val="black">
                <a:alpha val="40000"/>
              </a:prstClr>
            </a:outerShdw>
          </a:effectLst>
        </p:spPr>
        <p:txBody>
          <a:bodyPr/>
          <a:lstStyle/>
          <a:p>
            <a:endParaRPr lang="sk-SK"/>
          </a:p>
        </p:txBody>
      </p:sp>
      <p:sp>
        <p:nvSpPr>
          <p:cNvPr id="67" name="Text Box 11">
            <a:extLst>
              <a:ext uri="{FF2B5EF4-FFF2-40B4-BE49-F238E27FC236}">
                <a16:creationId xmlns:a16="http://schemas.microsoft.com/office/drawing/2014/main" id="{00000000-0008-0000-0200-00000B7C0100}"/>
              </a:ext>
            </a:extLst>
          </p:cNvPr>
          <p:cNvSpPr txBox="1">
            <a:spLocks noChangeArrowheads="1"/>
          </p:cNvSpPr>
          <p:nvPr/>
        </p:nvSpPr>
        <p:spPr bwMode="auto">
          <a:xfrm>
            <a:off x="5886479" y="4487396"/>
            <a:ext cx="1162050" cy="31432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36576" tIns="32004"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600" b="0" i="0" strike="noStrike">
                <a:solidFill>
                  <a:srgbClr val="000000"/>
                </a:solidFill>
                <a:latin typeface="Times New Roman CE"/>
              </a:rPr>
              <a:t>Hungary</a:t>
            </a:r>
          </a:p>
        </p:txBody>
      </p:sp>
      <p:sp>
        <p:nvSpPr>
          <p:cNvPr id="68" name="Text Box 12">
            <a:extLst>
              <a:ext uri="{FF2B5EF4-FFF2-40B4-BE49-F238E27FC236}">
                <a16:creationId xmlns:a16="http://schemas.microsoft.com/office/drawing/2014/main" id="{00000000-0008-0000-0200-00000C7C0100}"/>
              </a:ext>
            </a:extLst>
          </p:cNvPr>
          <p:cNvSpPr txBox="1">
            <a:spLocks noChangeArrowheads="1"/>
          </p:cNvSpPr>
          <p:nvPr/>
        </p:nvSpPr>
        <p:spPr bwMode="auto">
          <a:xfrm>
            <a:off x="158779" y="1336208"/>
            <a:ext cx="1657350" cy="33337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36576" tIns="32004"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600" b="0" i="0" strike="noStrike">
                <a:solidFill>
                  <a:srgbClr val="000000"/>
                </a:solidFill>
                <a:latin typeface="Times New Roman CE"/>
              </a:rPr>
              <a:t>Czech Republic</a:t>
            </a:r>
          </a:p>
        </p:txBody>
      </p:sp>
      <p:sp>
        <p:nvSpPr>
          <p:cNvPr id="69" name="Text Box 13">
            <a:extLst>
              <a:ext uri="{FF2B5EF4-FFF2-40B4-BE49-F238E27FC236}">
                <a16:creationId xmlns:a16="http://schemas.microsoft.com/office/drawing/2014/main" id="{00000000-0008-0000-0200-00000D7C0100}"/>
              </a:ext>
            </a:extLst>
          </p:cNvPr>
          <p:cNvSpPr txBox="1">
            <a:spLocks noChangeArrowheads="1"/>
          </p:cNvSpPr>
          <p:nvPr/>
        </p:nvSpPr>
        <p:spPr bwMode="auto">
          <a:xfrm>
            <a:off x="2170141" y="4449296"/>
            <a:ext cx="739775" cy="285750"/>
          </a:xfrm>
          <a:prstGeom prst="rect">
            <a:avLst/>
          </a:prstGeom>
          <a:solidFill>
            <a:srgbClr val="336666"/>
          </a:solidFill>
          <a:ln w="9525">
            <a:noFill/>
            <a:miter lim="800000"/>
            <a:headEnd/>
            <a:tailEnd/>
          </a:ln>
          <a:effectLst>
            <a:outerShdw blurRad="50800" dist="38100" dir="2700000" algn="tl" rotWithShape="0">
              <a:prstClr val="black">
                <a:alpha val="40000"/>
              </a:prstClr>
            </a:outerShdw>
          </a:effectLst>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400" b="1" i="0" strike="noStrike">
                <a:solidFill>
                  <a:srgbClr val="FFFFFF"/>
                </a:solidFill>
                <a:latin typeface="Arial CE"/>
              </a:rPr>
              <a:t>10 528</a:t>
            </a:r>
          </a:p>
        </p:txBody>
      </p:sp>
      <p:sp>
        <p:nvSpPr>
          <p:cNvPr id="70" name="Text Box 14">
            <a:extLst>
              <a:ext uri="{FF2B5EF4-FFF2-40B4-BE49-F238E27FC236}">
                <a16:creationId xmlns:a16="http://schemas.microsoft.com/office/drawing/2014/main" id="{00000000-0008-0000-0200-00000E7C0100}"/>
              </a:ext>
            </a:extLst>
          </p:cNvPr>
          <p:cNvSpPr txBox="1">
            <a:spLocks noChangeArrowheads="1"/>
          </p:cNvSpPr>
          <p:nvPr/>
        </p:nvSpPr>
        <p:spPr bwMode="auto">
          <a:xfrm>
            <a:off x="1957416" y="1841033"/>
            <a:ext cx="423863" cy="260350"/>
          </a:xfrm>
          <a:prstGeom prst="rect">
            <a:avLst/>
          </a:prstGeom>
          <a:solidFill>
            <a:srgbClr val="C00000"/>
          </a:solidFill>
          <a:ln w="9525">
            <a:noFill/>
            <a:miter lim="800000"/>
            <a:headEnd/>
            <a:tailEnd/>
          </a:ln>
          <a:effectLst>
            <a:outerShdw blurRad="50800" dist="38100" dir="2700000" algn="tl" rotWithShape="0">
              <a:prstClr val="black">
                <a:alpha val="40000"/>
              </a:prstClr>
            </a:outerShdw>
          </a:effectLst>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400" b="1" i="0" strike="noStrike">
                <a:solidFill>
                  <a:schemeClr val="bg1"/>
                </a:solidFill>
                <a:latin typeface="Arial CE"/>
              </a:rPr>
              <a:t>71</a:t>
            </a:r>
          </a:p>
        </p:txBody>
      </p:sp>
      <p:sp>
        <p:nvSpPr>
          <p:cNvPr id="71" name="Text Box 22">
            <a:extLst>
              <a:ext uri="{FF2B5EF4-FFF2-40B4-BE49-F238E27FC236}">
                <a16:creationId xmlns:a16="http://schemas.microsoft.com/office/drawing/2014/main" id="{00000000-0008-0000-0200-0000167C0100}"/>
              </a:ext>
            </a:extLst>
          </p:cNvPr>
          <p:cNvSpPr txBox="1">
            <a:spLocks noChangeArrowheads="1"/>
          </p:cNvSpPr>
          <p:nvPr/>
        </p:nvSpPr>
        <p:spPr bwMode="auto">
          <a:xfrm>
            <a:off x="7881966" y="2726858"/>
            <a:ext cx="1041400" cy="352425"/>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36576" tIns="32004"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600" b="0" i="0" strike="noStrike">
                <a:solidFill>
                  <a:srgbClr val="000000"/>
                </a:solidFill>
                <a:latin typeface="Times New Roman CE"/>
              </a:rPr>
              <a:t>Ukraine</a:t>
            </a:r>
          </a:p>
          <a:p>
            <a:pPr algn="ctr" rtl="0">
              <a:defRPr sz="1000"/>
            </a:pPr>
            <a:endParaRPr lang="sk-SK" sz="1600" b="0" i="0" strike="noStrike">
              <a:solidFill>
                <a:srgbClr val="000000"/>
              </a:solidFill>
              <a:latin typeface="Times New Roman CE"/>
            </a:endParaRPr>
          </a:p>
        </p:txBody>
      </p:sp>
      <p:sp>
        <p:nvSpPr>
          <p:cNvPr id="72" name="Text Box 47">
            <a:extLst>
              <a:ext uri="{FF2B5EF4-FFF2-40B4-BE49-F238E27FC236}">
                <a16:creationId xmlns:a16="http://schemas.microsoft.com/office/drawing/2014/main" id="{00000000-0008-0000-0200-00002F7C0100}"/>
              </a:ext>
            </a:extLst>
          </p:cNvPr>
          <p:cNvSpPr txBox="1">
            <a:spLocks noChangeArrowheads="1"/>
          </p:cNvSpPr>
          <p:nvPr/>
        </p:nvSpPr>
        <p:spPr bwMode="auto">
          <a:xfrm>
            <a:off x="4851429" y="2911008"/>
            <a:ext cx="623887" cy="290513"/>
          </a:xfrm>
          <a:prstGeom prst="rect">
            <a:avLst/>
          </a:prstGeom>
          <a:solidFill>
            <a:srgbClr val="336666"/>
          </a:solidFill>
          <a:ln w="9525">
            <a:noFill/>
            <a:miter lim="800000"/>
            <a:headEnd/>
            <a:tailEnd/>
          </a:ln>
          <a:effectLst>
            <a:outerShdw blurRad="50800" dist="38100" dir="2700000" algn="tl" rotWithShape="0">
              <a:prstClr val="black">
                <a:alpha val="40000"/>
              </a:prstClr>
            </a:outerShdw>
          </a:effectLst>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400" b="1" i="0" strike="noStrike">
                <a:solidFill>
                  <a:srgbClr val="FFFFFF"/>
                </a:solidFill>
                <a:latin typeface="Arial CE"/>
              </a:rPr>
              <a:t>6 009</a:t>
            </a:r>
          </a:p>
        </p:txBody>
      </p:sp>
      <p:sp>
        <p:nvSpPr>
          <p:cNvPr id="73" name="Text Box 49">
            <a:extLst>
              <a:ext uri="{FF2B5EF4-FFF2-40B4-BE49-F238E27FC236}">
                <a16:creationId xmlns:a16="http://schemas.microsoft.com/office/drawing/2014/main" id="{00000000-0008-0000-0200-0000317C0100}"/>
              </a:ext>
            </a:extLst>
          </p:cNvPr>
          <p:cNvSpPr txBox="1">
            <a:spLocks noChangeArrowheads="1"/>
          </p:cNvSpPr>
          <p:nvPr/>
        </p:nvSpPr>
        <p:spPr bwMode="auto">
          <a:xfrm>
            <a:off x="5005416" y="6239996"/>
            <a:ext cx="828675" cy="300037"/>
          </a:xfrm>
          <a:prstGeom prst="rect">
            <a:avLst/>
          </a:prstGeom>
          <a:solidFill>
            <a:srgbClr val="C00000"/>
          </a:solidFill>
          <a:ln w="9525">
            <a:noFill/>
            <a:miter lim="800000"/>
            <a:headEnd/>
            <a:tailEnd/>
          </a:ln>
          <a:effectLst>
            <a:outerShdw blurRad="50800" dist="38100" dir="2700000" algn="tl" rotWithShape="0">
              <a:prstClr val="black">
                <a:alpha val="40000"/>
              </a:prstClr>
            </a:outerShdw>
          </a:effectLst>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400" b="1" i="0" strike="noStrike" baseline="0">
                <a:solidFill>
                  <a:srgbClr val="FFFFFF"/>
                </a:solidFill>
                <a:latin typeface="Arial CE"/>
              </a:rPr>
              <a:t>13 169 </a:t>
            </a:r>
            <a:endParaRPr lang="sk-SK" sz="1400" b="1" i="0" strike="noStrike">
              <a:solidFill>
                <a:srgbClr val="000000"/>
              </a:solidFill>
              <a:latin typeface="Arial CE"/>
            </a:endParaRPr>
          </a:p>
        </p:txBody>
      </p:sp>
      <p:sp>
        <p:nvSpPr>
          <p:cNvPr id="74" name="Text Box 50">
            <a:extLst>
              <a:ext uri="{FF2B5EF4-FFF2-40B4-BE49-F238E27FC236}">
                <a16:creationId xmlns:a16="http://schemas.microsoft.com/office/drawing/2014/main" id="{00000000-0008-0000-0200-0000327C0100}"/>
              </a:ext>
            </a:extLst>
          </p:cNvPr>
          <p:cNvSpPr txBox="1">
            <a:spLocks noChangeArrowheads="1"/>
          </p:cNvSpPr>
          <p:nvPr/>
        </p:nvSpPr>
        <p:spPr bwMode="auto">
          <a:xfrm>
            <a:off x="7950229" y="3807946"/>
            <a:ext cx="635000" cy="280987"/>
          </a:xfrm>
          <a:prstGeom prst="rect">
            <a:avLst/>
          </a:prstGeom>
          <a:solidFill>
            <a:srgbClr val="C00000"/>
          </a:solidFill>
          <a:ln w="9525">
            <a:noFill/>
            <a:miter lim="800000"/>
            <a:headEnd/>
            <a:tailEnd/>
          </a:ln>
          <a:effectLst>
            <a:outerShdw blurRad="50800" dist="38100" dir="2700000" algn="tl" rotWithShape="0">
              <a:prstClr val="black">
                <a:alpha val="40000"/>
              </a:prstClr>
            </a:outerShdw>
          </a:effectLst>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400" b="1" i="0" strike="noStrike">
                <a:solidFill>
                  <a:srgbClr val="FFFFFF"/>
                </a:solidFill>
                <a:latin typeface="Arial CE"/>
              </a:rPr>
              <a:t>2 076</a:t>
            </a:r>
          </a:p>
        </p:txBody>
      </p:sp>
      <p:sp>
        <p:nvSpPr>
          <p:cNvPr id="75" name="Text Box 51">
            <a:extLst>
              <a:ext uri="{FF2B5EF4-FFF2-40B4-BE49-F238E27FC236}">
                <a16:creationId xmlns:a16="http://schemas.microsoft.com/office/drawing/2014/main" id="{00000000-0008-0000-0200-0000337C0100}"/>
              </a:ext>
            </a:extLst>
          </p:cNvPr>
          <p:cNvSpPr txBox="1">
            <a:spLocks noChangeArrowheads="1"/>
          </p:cNvSpPr>
          <p:nvPr/>
        </p:nvSpPr>
        <p:spPr bwMode="auto">
          <a:xfrm>
            <a:off x="6473854" y="2830046"/>
            <a:ext cx="428625" cy="257175"/>
          </a:xfrm>
          <a:prstGeom prst="rect">
            <a:avLst/>
          </a:prstGeom>
          <a:solidFill>
            <a:srgbClr val="336666"/>
          </a:solidFill>
          <a:ln w="9525">
            <a:noFill/>
            <a:miter lim="800000"/>
            <a:headEnd/>
            <a:tailEnd/>
          </a:ln>
          <a:effectLst>
            <a:outerShdw blurRad="50800" dist="38100" dir="2700000" algn="tl" rotWithShape="0">
              <a:prstClr val="black">
                <a:alpha val="40000"/>
              </a:prstClr>
            </a:outerShdw>
          </a:effectLst>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400" b="1" i="0" strike="noStrike">
                <a:solidFill>
                  <a:srgbClr val="FFFFFF"/>
                </a:solidFill>
                <a:latin typeface="Arial CE"/>
              </a:rPr>
              <a:t>121</a:t>
            </a:r>
          </a:p>
        </p:txBody>
      </p:sp>
      <p:pic>
        <p:nvPicPr>
          <p:cNvPr id="76" name="Picture 55">
            <a:extLst>
              <a:ext uri="{FF2B5EF4-FFF2-40B4-BE49-F238E27FC236}">
                <a16:creationId xmlns:a16="http://schemas.microsoft.com/office/drawing/2014/main" id="{00000000-0008-0000-0200-0000C57F0100}"/>
              </a:ext>
            </a:extLst>
          </p:cNvPr>
          <p:cNvPicPr>
            <a:picLocks noChangeAspect="1" noChangeArrowheads="1"/>
          </p:cNvPicPr>
          <p:nvPr/>
        </p:nvPicPr>
        <p:blipFill>
          <a:blip r:embed="rId4" cstate="print"/>
          <a:srcRect/>
          <a:stretch>
            <a:fillRect/>
          </a:stretch>
        </p:blipFill>
        <p:spPr bwMode="auto">
          <a:xfrm>
            <a:off x="6157941" y="4849346"/>
            <a:ext cx="576263" cy="382587"/>
          </a:xfrm>
          <a:prstGeom prst="rect">
            <a:avLst/>
          </a:prstGeom>
          <a:noFill/>
          <a:ln w="6350">
            <a:solidFill>
              <a:srgbClr val="000000"/>
            </a:solidFill>
            <a:miter lim="800000"/>
            <a:headEnd/>
            <a:tailEnd/>
          </a:ln>
          <a:effectLst>
            <a:outerShdw blurRad="50800" dist="38100" dir="2700000" algn="tl" rotWithShape="0">
              <a:prstClr val="black">
                <a:alpha val="40000"/>
              </a:prstClr>
            </a:outerShdw>
          </a:effectLst>
        </p:spPr>
      </p:pic>
      <p:pic>
        <p:nvPicPr>
          <p:cNvPr id="77" name="Picture 56">
            <a:extLst>
              <a:ext uri="{FF2B5EF4-FFF2-40B4-BE49-F238E27FC236}">
                <a16:creationId xmlns:a16="http://schemas.microsoft.com/office/drawing/2014/main" id="{00000000-0008-0000-0200-0000C67F0100}"/>
              </a:ext>
            </a:extLst>
          </p:cNvPr>
          <p:cNvPicPr>
            <a:picLocks noChangeAspect="1" noChangeArrowheads="1"/>
          </p:cNvPicPr>
          <p:nvPr/>
        </p:nvPicPr>
        <p:blipFill>
          <a:blip r:embed="rId5" cstate="print"/>
          <a:srcRect/>
          <a:stretch>
            <a:fillRect/>
          </a:stretch>
        </p:blipFill>
        <p:spPr bwMode="auto">
          <a:xfrm>
            <a:off x="8121679" y="3074521"/>
            <a:ext cx="577850" cy="382587"/>
          </a:xfrm>
          <a:prstGeom prst="rect">
            <a:avLst/>
          </a:prstGeom>
          <a:noFill/>
          <a:ln w="6350">
            <a:solidFill>
              <a:srgbClr val="000000"/>
            </a:solidFill>
            <a:miter lim="800000"/>
            <a:headEnd/>
            <a:tailEnd/>
          </a:ln>
          <a:effectLst>
            <a:outerShdw blurRad="50800" dist="38100" dir="2700000" algn="tl" rotWithShape="0">
              <a:prstClr val="black">
                <a:alpha val="40000"/>
              </a:prstClr>
            </a:outerShdw>
          </a:effectLst>
        </p:spPr>
      </p:pic>
      <p:pic>
        <p:nvPicPr>
          <p:cNvPr id="78" name="Picture 57">
            <a:extLst>
              <a:ext uri="{FF2B5EF4-FFF2-40B4-BE49-F238E27FC236}">
                <a16:creationId xmlns:a16="http://schemas.microsoft.com/office/drawing/2014/main" id="{00000000-0008-0000-0200-0000C77F0100}"/>
              </a:ext>
            </a:extLst>
          </p:cNvPr>
          <p:cNvPicPr>
            <a:picLocks noChangeAspect="1" noChangeArrowheads="1"/>
          </p:cNvPicPr>
          <p:nvPr/>
        </p:nvPicPr>
        <p:blipFill>
          <a:blip r:embed="rId6" cstate="print"/>
          <a:srcRect/>
          <a:stretch>
            <a:fillRect/>
          </a:stretch>
        </p:blipFill>
        <p:spPr bwMode="auto">
          <a:xfrm>
            <a:off x="4233891" y="1474321"/>
            <a:ext cx="595313" cy="387350"/>
          </a:xfrm>
          <a:prstGeom prst="rect">
            <a:avLst/>
          </a:prstGeom>
          <a:noFill/>
          <a:ln w="6350">
            <a:solidFill>
              <a:srgbClr val="000000"/>
            </a:solidFill>
            <a:miter lim="800000"/>
            <a:headEnd/>
            <a:tailEnd/>
          </a:ln>
          <a:effectLst>
            <a:outerShdw blurRad="50800" dist="38100" dir="2700000" algn="tl" rotWithShape="0">
              <a:prstClr val="black">
                <a:alpha val="40000"/>
              </a:prstClr>
            </a:outerShdw>
          </a:effectLst>
        </p:spPr>
      </p:pic>
      <p:pic>
        <p:nvPicPr>
          <p:cNvPr id="79" name="Picture 58">
            <a:extLst>
              <a:ext uri="{FF2B5EF4-FFF2-40B4-BE49-F238E27FC236}">
                <a16:creationId xmlns:a16="http://schemas.microsoft.com/office/drawing/2014/main" id="{00000000-0008-0000-0200-0000C87F0100}"/>
              </a:ext>
            </a:extLst>
          </p:cNvPr>
          <p:cNvPicPr>
            <a:picLocks noChangeAspect="1" noChangeArrowheads="1"/>
          </p:cNvPicPr>
          <p:nvPr/>
        </p:nvPicPr>
        <p:blipFill>
          <a:blip r:embed="rId7" cstate="print"/>
          <a:srcRect/>
          <a:stretch>
            <a:fillRect/>
          </a:stretch>
        </p:blipFill>
        <p:spPr bwMode="auto">
          <a:xfrm>
            <a:off x="352454" y="1687046"/>
            <a:ext cx="577850" cy="382587"/>
          </a:xfrm>
          <a:prstGeom prst="rect">
            <a:avLst/>
          </a:prstGeom>
          <a:noFill/>
          <a:ln w="6350">
            <a:solidFill>
              <a:srgbClr val="000000"/>
            </a:solidFill>
            <a:miter lim="800000"/>
            <a:headEnd/>
            <a:tailEnd/>
          </a:ln>
          <a:effectLst>
            <a:outerShdw blurRad="50800" dist="38100" dir="2700000" algn="tl" rotWithShape="0">
              <a:prstClr val="black">
                <a:alpha val="40000"/>
              </a:prstClr>
            </a:outerShdw>
          </a:effectLst>
        </p:spPr>
      </p:pic>
      <p:pic>
        <p:nvPicPr>
          <p:cNvPr id="80" name="Picture 59">
            <a:extLst>
              <a:ext uri="{FF2B5EF4-FFF2-40B4-BE49-F238E27FC236}">
                <a16:creationId xmlns:a16="http://schemas.microsoft.com/office/drawing/2014/main" id="{00000000-0008-0000-0200-0000C97F0100}"/>
              </a:ext>
            </a:extLst>
          </p:cNvPr>
          <p:cNvPicPr>
            <a:picLocks noChangeAspect="1" noChangeArrowheads="1"/>
          </p:cNvPicPr>
          <p:nvPr/>
        </p:nvPicPr>
        <p:blipFill>
          <a:blip r:embed="rId8" cstate="print"/>
          <a:srcRect/>
          <a:stretch>
            <a:fillRect/>
          </a:stretch>
        </p:blipFill>
        <p:spPr bwMode="auto">
          <a:xfrm>
            <a:off x="3643341" y="3084046"/>
            <a:ext cx="561975" cy="371475"/>
          </a:xfrm>
          <a:prstGeom prst="rect">
            <a:avLst/>
          </a:prstGeom>
          <a:noFill/>
          <a:ln w="6350">
            <a:solidFill>
              <a:srgbClr val="000000"/>
            </a:solidFill>
            <a:miter lim="800000"/>
            <a:headEnd/>
            <a:tailEnd/>
          </a:ln>
          <a:effectLst>
            <a:outerShdw blurRad="50800" dist="38100" dir="2700000" algn="tl" rotWithShape="0">
              <a:prstClr val="black">
                <a:alpha val="40000"/>
              </a:prstClr>
            </a:outerShdw>
          </a:effectLst>
        </p:spPr>
      </p:pic>
      <p:sp>
        <p:nvSpPr>
          <p:cNvPr id="81" name="Text Box 51">
            <a:extLst>
              <a:ext uri="{FF2B5EF4-FFF2-40B4-BE49-F238E27FC236}">
                <a16:creationId xmlns:a16="http://schemas.microsoft.com/office/drawing/2014/main" id="{00000000-0008-0000-0200-00001C000000}"/>
              </a:ext>
            </a:extLst>
          </p:cNvPr>
          <p:cNvSpPr txBox="1">
            <a:spLocks noChangeArrowheads="1"/>
          </p:cNvSpPr>
          <p:nvPr/>
        </p:nvSpPr>
        <p:spPr bwMode="auto">
          <a:xfrm>
            <a:off x="4651404" y="3561883"/>
            <a:ext cx="547687" cy="257175"/>
          </a:xfrm>
          <a:prstGeom prst="rect">
            <a:avLst/>
          </a:prstGeom>
          <a:solidFill>
            <a:srgbClr val="336666"/>
          </a:solidFill>
          <a:ln w="9525">
            <a:noFill/>
            <a:miter lim="800000"/>
            <a:headEnd/>
            <a:tailEnd/>
          </a:ln>
          <a:effectLst>
            <a:outerShdw blurRad="50800" dist="38100" dir="2700000" algn="tl" rotWithShape="0">
              <a:prstClr val="black">
                <a:alpha val="40000"/>
              </a:prstClr>
            </a:outerShdw>
          </a:effectLst>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400" b="1" i="0" strike="noStrike">
                <a:solidFill>
                  <a:srgbClr val="FFFFFF"/>
                </a:solidFill>
                <a:latin typeface="Arial CE"/>
              </a:rPr>
              <a:t>85</a:t>
            </a:r>
          </a:p>
        </p:txBody>
      </p:sp>
      <p:sp>
        <p:nvSpPr>
          <p:cNvPr id="82" name="Line 5">
            <a:extLst>
              <a:ext uri="{FF2B5EF4-FFF2-40B4-BE49-F238E27FC236}">
                <a16:creationId xmlns:a16="http://schemas.microsoft.com/office/drawing/2014/main" id="{00000000-0008-0000-0200-0000CE7F0100}"/>
              </a:ext>
            </a:extLst>
          </p:cNvPr>
          <p:cNvSpPr>
            <a:spLocks noChangeShapeType="1"/>
          </p:cNvSpPr>
          <p:nvPr/>
        </p:nvSpPr>
        <p:spPr bwMode="auto">
          <a:xfrm flipH="1" flipV="1">
            <a:off x="5014941" y="3874621"/>
            <a:ext cx="685800" cy="1209675"/>
          </a:xfrm>
          <a:prstGeom prst="line">
            <a:avLst/>
          </a:prstGeom>
          <a:noFill/>
          <a:ln w="31750">
            <a:solidFill>
              <a:srgbClr val="336666"/>
            </a:solidFill>
            <a:round/>
            <a:headEnd/>
            <a:tailEnd type="stealth" w="med" len="lg"/>
          </a:ln>
          <a:effectLst>
            <a:outerShdw blurRad="50800" dist="38100" dir="2700000" algn="tl" rotWithShape="0">
              <a:prstClr val="black">
                <a:alpha val="40000"/>
              </a:prstClr>
            </a:outerShdw>
          </a:effectLst>
        </p:spPr>
        <p:txBody>
          <a:bodyPr/>
          <a:lstStyle/>
          <a:p>
            <a:endParaRPr lang="sk-SK"/>
          </a:p>
        </p:txBody>
      </p:sp>
      <p:sp>
        <p:nvSpPr>
          <p:cNvPr id="83" name="Text Box 9">
            <a:extLst>
              <a:ext uri="{FF2B5EF4-FFF2-40B4-BE49-F238E27FC236}">
                <a16:creationId xmlns:a16="http://schemas.microsoft.com/office/drawing/2014/main" id="{00000000-0008-0000-0200-00001E000000}"/>
              </a:ext>
            </a:extLst>
          </p:cNvPr>
          <p:cNvSpPr txBox="1">
            <a:spLocks noChangeArrowheads="1"/>
          </p:cNvSpPr>
          <p:nvPr/>
        </p:nvSpPr>
        <p:spPr bwMode="auto">
          <a:xfrm>
            <a:off x="3165504" y="2753846"/>
            <a:ext cx="1565275" cy="304800"/>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lIns="36576" tIns="32004" rIns="36576"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600" b="0" i="0" strike="noStrike">
                <a:solidFill>
                  <a:srgbClr val="000000"/>
                </a:solidFill>
                <a:latin typeface="Times New Roman CE"/>
              </a:rPr>
              <a:t>Slovak</a:t>
            </a:r>
            <a:r>
              <a:rPr lang="sk-SK" sz="1600" b="0" i="0" strike="noStrike" baseline="0">
                <a:solidFill>
                  <a:srgbClr val="000000"/>
                </a:solidFill>
                <a:latin typeface="Times New Roman CE"/>
              </a:rPr>
              <a:t> Republic</a:t>
            </a:r>
            <a:endParaRPr lang="sk-SK" sz="1600" b="0" i="0" strike="noStrike">
              <a:solidFill>
                <a:srgbClr val="000000"/>
              </a:solidFill>
              <a:latin typeface="Times New Roman CE"/>
            </a:endParaRPr>
          </a:p>
        </p:txBody>
      </p:sp>
      <p:sp>
        <p:nvSpPr>
          <p:cNvPr id="84" name="BlokTextu 1">
            <a:extLst>
              <a:ext uri="{FF2B5EF4-FFF2-40B4-BE49-F238E27FC236}">
                <a16:creationId xmlns:a16="http://schemas.microsoft.com/office/drawing/2014/main" id="{00000000-0008-0000-0200-000002000000}"/>
              </a:ext>
            </a:extLst>
          </p:cNvPr>
          <p:cNvSpPr txBox="1"/>
          <p:nvPr/>
        </p:nvSpPr>
        <p:spPr>
          <a:xfrm>
            <a:off x="6169054" y="5514508"/>
            <a:ext cx="2692400" cy="1028700"/>
          </a:xfrm>
          <a:prstGeom prst="rect">
            <a:avLst/>
          </a:prstGeom>
          <a:solidFill>
            <a:schemeClr val="bg1"/>
          </a:solidFill>
          <a:ln w="15875" cmpd="sng">
            <a:solidFill>
              <a:schemeClr val="bg1">
                <a:lumMod val="50000"/>
              </a:schemeClr>
            </a:solidFill>
          </a:ln>
          <a:scene3d>
            <a:camera prst="orthographicFront"/>
            <a:lightRig rig="threePt" dir="t"/>
          </a:scene3d>
          <a:sp3d>
            <a:bevelT/>
          </a:sp3d>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sk-SK" sz="1400" b="1" u="sng">
                <a:latin typeface="Times New Roman" panose="02020603050405020304" pitchFamily="18" charset="0"/>
                <a:cs typeface="Times New Roman" panose="02020603050405020304" pitchFamily="18" charset="0"/>
              </a:rPr>
              <a:t>Rok  /</a:t>
            </a:r>
            <a:r>
              <a:rPr lang="sk-SK" sz="1400" b="1" u="sng" baseline="0">
                <a:latin typeface="Times New Roman" panose="02020603050405020304" pitchFamily="18" charset="0"/>
                <a:cs typeface="Times New Roman" panose="02020603050405020304" pitchFamily="18" charset="0"/>
              </a:rPr>
              <a:t> </a:t>
            </a:r>
            <a:r>
              <a:rPr lang="sk-SK" sz="1400" b="1" u="sng">
                <a:latin typeface="Times New Roman" panose="02020603050405020304" pitchFamily="18" charset="0"/>
                <a:cs typeface="Times New Roman" panose="02020603050405020304" pitchFamily="18" charset="0"/>
              </a:rPr>
              <a:t>Year	         </a:t>
            </a:r>
            <a:r>
              <a:rPr lang="sk-SK" sz="1400" b="1" u="sng" baseline="0">
                <a:latin typeface="Times New Roman" panose="02020603050405020304" pitchFamily="18" charset="0"/>
                <a:cs typeface="Times New Roman" panose="02020603050405020304" pitchFamily="18" charset="0"/>
              </a:rPr>
              <a:t> </a:t>
            </a:r>
            <a:r>
              <a:rPr lang="sk-SK" sz="1400" b="1" u="sng">
                <a:latin typeface="Times New Roman" panose="02020603050405020304" pitchFamily="18" charset="0"/>
                <a:cs typeface="Times New Roman" panose="02020603050405020304" pitchFamily="18" charset="0"/>
              </a:rPr>
              <a:t>2021</a:t>
            </a:r>
            <a:r>
              <a:rPr lang="sk-SK" sz="1400" b="1" u="sng" baseline="0">
                <a:latin typeface="Times New Roman" panose="02020603050405020304" pitchFamily="18" charset="0"/>
                <a:cs typeface="Times New Roman" panose="02020603050405020304" pitchFamily="18" charset="0"/>
              </a:rPr>
              <a:t>       2022   </a:t>
            </a:r>
            <a:endParaRPr lang="sk-SK" sz="1400" b="1" u="sng">
              <a:latin typeface="Times New Roman" panose="02020603050405020304" pitchFamily="18" charset="0"/>
              <a:cs typeface="Times New Roman" panose="02020603050405020304" pitchFamily="18" charset="0"/>
            </a:endParaRPr>
          </a:p>
          <a:p>
            <a:r>
              <a:rPr lang="sk-SK" sz="1400" b="1">
                <a:latin typeface="Times New Roman" panose="02020603050405020304" pitchFamily="18" charset="0"/>
                <a:cs typeface="Times New Roman" panose="02020603050405020304" pitchFamily="18" charset="0"/>
              </a:rPr>
              <a:t>Import </a:t>
            </a:r>
            <a:r>
              <a:rPr lang="sk-SK" sz="1200" b="1">
                <a:latin typeface="Times New Roman" panose="02020603050405020304" pitchFamily="18" charset="0"/>
                <a:cs typeface="Times New Roman" panose="02020603050405020304" pitchFamily="18" charset="0"/>
              </a:rPr>
              <a:t>(GWh)     </a:t>
            </a:r>
            <a:r>
              <a:rPr lang="sk-SK" sz="1400" b="1">
                <a:latin typeface="Times New Roman" panose="02020603050405020304" pitchFamily="18" charset="0"/>
                <a:cs typeface="Times New Roman" panose="02020603050405020304" pitchFamily="18" charset="0"/>
              </a:rPr>
              <a:t>13 884    16 743</a:t>
            </a:r>
          </a:p>
          <a:p>
            <a:r>
              <a:rPr lang="sk-SK" sz="1400" b="1" u="sng">
                <a:latin typeface="Times New Roman" panose="02020603050405020304" pitchFamily="18" charset="0"/>
                <a:cs typeface="Times New Roman" panose="02020603050405020304" pitchFamily="18" charset="0"/>
              </a:rPr>
              <a:t>Export </a:t>
            </a:r>
            <a:r>
              <a:rPr lang="sk-SK" sz="1200" b="1" u="sng">
                <a:latin typeface="Times New Roman" panose="02020603050405020304" pitchFamily="18" charset="0"/>
                <a:cs typeface="Times New Roman" panose="02020603050405020304" pitchFamily="18" charset="0"/>
              </a:rPr>
              <a:t>(GWh)     </a:t>
            </a:r>
            <a:r>
              <a:rPr lang="sk-SK" sz="1400" b="1" u="sng">
                <a:latin typeface="Times New Roman" panose="02020603050405020304" pitchFamily="18" charset="0"/>
                <a:cs typeface="Times New Roman" panose="02020603050405020304" pitchFamily="18" charset="0"/>
              </a:rPr>
              <a:t>13 110    15 331</a:t>
            </a:r>
          </a:p>
          <a:p>
            <a:pPr marL="0" marR="0" lvl="0" indent="0" defTabSz="914400" eaLnBrk="1" fontAlgn="auto" latinLnBrk="0" hangingPunct="1">
              <a:lnSpc>
                <a:spcPct val="100000"/>
              </a:lnSpc>
              <a:spcBef>
                <a:spcPts val="0"/>
              </a:spcBef>
              <a:spcAft>
                <a:spcPts val="0"/>
              </a:spcAft>
              <a:buClrTx/>
              <a:buSzTx/>
              <a:buFontTx/>
              <a:buNone/>
              <a:tabLst/>
              <a:defRPr/>
            </a:pPr>
            <a:r>
              <a:rPr lang="sk-SK" sz="1400" b="1">
                <a:solidFill>
                  <a:schemeClr val="dk1"/>
                </a:solidFill>
                <a:effectLst/>
                <a:latin typeface="Times New Roman" panose="02020603050405020304" pitchFamily="18" charset="0"/>
                <a:ea typeface="+mn-ea"/>
                <a:cs typeface="Times New Roman" panose="02020603050405020304" pitchFamily="18" charset="0"/>
              </a:rPr>
              <a:t>Saldo / Balance</a:t>
            </a:r>
            <a:r>
              <a:rPr lang="sk-SK" sz="1400" b="1" baseline="0">
                <a:solidFill>
                  <a:schemeClr val="dk1"/>
                </a:solidFill>
                <a:effectLst/>
                <a:latin typeface="Times New Roman" panose="02020603050405020304" pitchFamily="18" charset="0"/>
                <a:ea typeface="+mn-ea"/>
                <a:cs typeface="Times New Roman" panose="02020603050405020304" pitchFamily="18" charset="0"/>
              </a:rPr>
              <a:t>      774</a:t>
            </a:r>
            <a:r>
              <a:rPr lang="sk-SK" sz="1400" b="1">
                <a:solidFill>
                  <a:schemeClr val="dk1"/>
                </a:solidFill>
                <a:effectLst/>
                <a:latin typeface="Times New Roman" panose="02020603050405020304" pitchFamily="18" charset="0"/>
                <a:ea typeface="+mn-ea"/>
                <a:cs typeface="Times New Roman" panose="02020603050405020304" pitchFamily="18" charset="0"/>
              </a:rPr>
              <a:t>      1</a:t>
            </a:r>
            <a:r>
              <a:rPr lang="sk-SK" sz="1400" b="1" baseline="0">
                <a:solidFill>
                  <a:schemeClr val="dk1"/>
                </a:solidFill>
                <a:effectLst/>
                <a:latin typeface="Times New Roman" panose="02020603050405020304" pitchFamily="18" charset="0"/>
                <a:ea typeface="+mn-ea"/>
                <a:cs typeface="Times New Roman" panose="02020603050405020304" pitchFamily="18" charset="0"/>
              </a:rPr>
              <a:t> </a:t>
            </a:r>
            <a:r>
              <a:rPr lang="sk-SK" sz="1400" b="1">
                <a:solidFill>
                  <a:schemeClr val="dk1"/>
                </a:solidFill>
                <a:effectLst/>
                <a:latin typeface="Times New Roman" panose="02020603050405020304" pitchFamily="18" charset="0"/>
                <a:ea typeface="+mn-ea"/>
                <a:cs typeface="Times New Roman" panose="02020603050405020304" pitchFamily="18" charset="0"/>
              </a:rPr>
              <a:t>412</a:t>
            </a:r>
          </a:p>
          <a:p>
            <a:pPr marL="0" marR="0" lvl="0" indent="0" defTabSz="914400" eaLnBrk="1" fontAlgn="auto" latinLnBrk="0" hangingPunct="1">
              <a:lnSpc>
                <a:spcPct val="100000"/>
              </a:lnSpc>
              <a:spcBef>
                <a:spcPts val="0"/>
              </a:spcBef>
              <a:spcAft>
                <a:spcPts val="0"/>
              </a:spcAft>
              <a:buClrTx/>
              <a:buSzTx/>
              <a:buFontTx/>
              <a:buNone/>
              <a:tabLst/>
              <a:defRPr/>
            </a:pPr>
            <a:r>
              <a:rPr lang="sk-SK" sz="1400" b="1">
                <a:latin typeface="Times New Roman" panose="02020603050405020304" pitchFamily="18" charset="0"/>
                <a:cs typeface="Times New Roman" panose="02020603050405020304" pitchFamily="18" charset="0"/>
              </a:rPr>
              <a:t>	   </a:t>
            </a:r>
          </a:p>
        </p:txBody>
      </p:sp>
      <p:sp>
        <p:nvSpPr>
          <p:cNvPr id="85" name="Line 7">
            <a:extLst>
              <a:ext uri="{FF2B5EF4-FFF2-40B4-BE49-F238E27FC236}">
                <a16:creationId xmlns:a16="http://schemas.microsoft.com/office/drawing/2014/main" id="{00000000-0008-0000-0200-00001D000000}"/>
              </a:ext>
            </a:extLst>
          </p:cNvPr>
          <p:cNvSpPr>
            <a:spLocks noChangeShapeType="1"/>
          </p:cNvSpPr>
          <p:nvPr/>
        </p:nvSpPr>
        <p:spPr bwMode="auto">
          <a:xfrm flipV="1">
            <a:off x="6197629" y="1564808"/>
            <a:ext cx="371475" cy="952500"/>
          </a:xfrm>
          <a:prstGeom prst="line">
            <a:avLst/>
          </a:prstGeom>
          <a:noFill/>
          <a:ln w="15875">
            <a:solidFill>
              <a:srgbClr val="C00000"/>
            </a:solidFill>
            <a:round/>
            <a:headEnd/>
            <a:tailEnd type="stealth" w="med" len="lg"/>
          </a:ln>
          <a:effectLst>
            <a:outerShdw blurRad="50800" dist="38100" algn="l" rotWithShape="0">
              <a:prstClr val="black">
                <a:alpha val="40000"/>
              </a:prstClr>
            </a:outerShdw>
          </a:effectLst>
        </p:spPr>
        <p:txBody>
          <a:bodyPr/>
          <a:lstStyle/>
          <a:p>
            <a:endParaRPr lang="sk-SK"/>
          </a:p>
        </p:txBody>
      </p:sp>
      <p:sp>
        <p:nvSpPr>
          <p:cNvPr id="86" name="Text Box 50">
            <a:extLst>
              <a:ext uri="{FF2B5EF4-FFF2-40B4-BE49-F238E27FC236}">
                <a16:creationId xmlns:a16="http://schemas.microsoft.com/office/drawing/2014/main" id="{00000000-0008-0000-0200-00001F000000}"/>
              </a:ext>
            </a:extLst>
          </p:cNvPr>
          <p:cNvSpPr txBox="1">
            <a:spLocks noChangeArrowheads="1"/>
          </p:cNvSpPr>
          <p:nvPr/>
        </p:nvSpPr>
        <p:spPr bwMode="auto">
          <a:xfrm>
            <a:off x="6357966" y="1209208"/>
            <a:ext cx="477838" cy="276225"/>
          </a:xfrm>
          <a:prstGeom prst="rect">
            <a:avLst/>
          </a:prstGeom>
          <a:solidFill>
            <a:srgbClr val="C00000"/>
          </a:solidFill>
          <a:ln w="9525">
            <a:noFill/>
            <a:miter lim="800000"/>
            <a:headEnd/>
            <a:tailEnd/>
          </a:ln>
          <a:effectLst>
            <a:outerShdw blurRad="50800" dist="38100" dir="2700000" algn="tl" rotWithShape="0">
              <a:prstClr val="black">
                <a:alpha val="40000"/>
              </a:prstClr>
            </a:outerShdw>
          </a:effectLst>
        </p:spPr>
        <p:txBody>
          <a:bodyPr wrap="square" lIns="36576" tIns="27432" rIns="36576" bIns="27432"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r>
              <a:rPr lang="sk-SK" sz="1400" b="1" i="0" strike="noStrike">
                <a:solidFill>
                  <a:srgbClr val="FFFFFF"/>
                </a:solidFill>
                <a:latin typeface="Arial CE"/>
              </a:rPr>
              <a:t>15</a:t>
            </a:r>
          </a:p>
        </p:txBody>
      </p:sp>
      <p:sp>
        <p:nvSpPr>
          <p:cNvPr id="87" name="Line 6">
            <a:extLst>
              <a:ext uri="{FF2B5EF4-FFF2-40B4-BE49-F238E27FC236}">
                <a16:creationId xmlns:a16="http://schemas.microsoft.com/office/drawing/2014/main" id="{00000000-0008-0000-0200-0000B77F0100}"/>
              </a:ext>
            </a:extLst>
          </p:cNvPr>
          <p:cNvSpPr>
            <a:spLocks noChangeShapeType="1"/>
          </p:cNvSpPr>
          <p:nvPr/>
        </p:nvSpPr>
        <p:spPr bwMode="auto">
          <a:xfrm>
            <a:off x="3505905" y="3898115"/>
            <a:ext cx="2103120" cy="2337435"/>
          </a:xfrm>
          <a:prstGeom prst="line">
            <a:avLst/>
          </a:prstGeom>
          <a:noFill/>
          <a:ln w="835660">
            <a:solidFill>
              <a:srgbClr val="C00000"/>
            </a:solidFill>
            <a:round/>
            <a:headEnd/>
            <a:tailEnd type="stealth" w="sm" len="med"/>
          </a:ln>
          <a:effectLst>
            <a:outerShdw blurRad="50800" dist="38100" algn="l" rotWithShape="0">
              <a:prstClr val="black">
                <a:alpha val="40000"/>
              </a:prstClr>
            </a:outerShdw>
          </a:effectLst>
        </p:spPr>
        <p:txBody>
          <a:bodyPr/>
          <a:lstStyle/>
          <a:p>
            <a:endParaRPr lang="sk-SK"/>
          </a:p>
        </p:txBody>
      </p:sp>
    </p:spTree>
    <p:extLst>
      <p:ext uri="{BB962C8B-B14F-4D97-AF65-F5344CB8AC3E}">
        <p14:creationId xmlns:p14="http://schemas.microsoft.com/office/powerpoint/2010/main" val="167624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f 3">
            <a:extLst>
              <a:ext uri="{FF2B5EF4-FFF2-40B4-BE49-F238E27FC236}">
                <a16:creationId xmlns:a16="http://schemas.microsoft.com/office/drawing/2014/main" id="{99730001-C21E-BF03-8AAF-8ED43FCAD5DF}"/>
              </a:ext>
            </a:extLst>
          </p:cNvPr>
          <p:cNvGraphicFramePr>
            <a:graphicFrameLocks/>
          </p:cNvGraphicFramePr>
          <p:nvPr>
            <p:extLst>
              <p:ext uri="{D42A27DB-BD31-4B8C-83A1-F6EECF244321}">
                <p14:modId xmlns:p14="http://schemas.microsoft.com/office/powerpoint/2010/main" val="3549197331"/>
              </p:ext>
            </p:extLst>
          </p:nvPr>
        </p:nvGraphicFramePr>
        <p:xfrm>
          <a:off x="-180528" y="-387424"/>
          <a:ext cx="10009112" cy="7210092"/>
        </p:xfrm>
        <a:graphic>
          <a:graphicData uri="http://schemas.openxmlformats.org/drawingml/2006/chart">
            <c:chart xmlns:c="http://schemas.openxmlformats.org/drawingml/2006/chart" xmlns:r="http://schemas.openxmlformats.org/officeDocument/2006/relationships" r:id="rId2"/>
          </a:graphicData>
        </a:graphic>
      </p:graphicFrame>
      <p:sp>
        <p:nvSpPr>
          <p:cNvPr id="2" name="Zástupný objekt pre číslo snímky 1">
            <a:extLst>
              <a:ext uri="{FF2B5EF4-FFF2-40B4-BE49-F238E27FC236}">
                <a16:creationId xmlns:a16="http://schemas.microsoft.com/office/drawing/2014/main" id="{5AA066AD-5E64-7E77-F4C0-E53F81196DEF}"/>
              </a:ext>
            </a:extLst>
          </p:cNvPr>
          <p:cNvSpPr>
            <a:spLocks noGrp="1"/>
          </p:cNvSpPr>
          <p:nvPr>
            <p:ph type="sldNum" sz="quarter" idx="12"/>
          </p:nvPr>
        </p:nvSpPr>
        <p:spPr/>
        <p:txBody>
          <a:bodyPr/>
          <a:lstStyle/>
          <a:p>
            <a:fld id="{5380D079-4C3E-464C-B773-28A28016DD07}" type="slidenum">
              <a:rPr lang="sk-SK" smtClean="0"/>
              <a:pPr/>
              <a:t>19</a:t>
            </a:fld>
            <a:endParaRPr lang="sk-SK"/>
          </a:p>
        </p:txBody>
      </p:sp>
      <p:sp>
        <p:nvSpPr>
          <p:cNvPr id="5" name="BlokTextu 4">
            <a:extLst>
              <a:ext uri="{FF2B5EF4-FFF2-40B4-BE49-F238E27FC236}">
                <a16:creationId xmlns:a16="http://schemas.microsoft.com/office/drawing/2014/main" id="{846D0814-4F30-9FE6-00A9-A99E418A0089}"/>
              </a:ext>
            </a:extLst>
          </p:cNvPr>
          <p:cNvSpPr txBox="1"/>
          <p:nvPr/>
        </p:nvSpPr>
        <p:spPr>
          <a:xfrm>
            <a:off x="4984578" y="35332"/>
            <a:ext cx="4627982" cy="369332"/>
          </a:xfrm>
          <a:prstGeom prst="rect">
            <a:avLst/>
          </a:prstGeom>
          <a:noFill/>
        </p:spPr>
        <p:txBody>
          <a:bodyPr wrap="square">
            <a:spAutoFit/>
          </a:bodyPr>
          <a:lstStyle/>
          <a:p>
            <a:r>
              <a:rPr lang="sk-SK" b="1" dirty="0">
                <a:solidFill>
                  <a:srgbClr val="000080"/>
                </a:solidFill>
                <a:latin typeface="Arial CE" panose="020B0604020202020204" pitchFamily="34" charset="0"/>
              </a:rPr>
              <a:t>INŠTALOVANÝ VÝKON</a:t>
            </a:r>
            <a:r>
              <a:rPr lang="sk-SK" sz="1800" b="1" i="0" u="none" strike="noStrike" dirty="0">
                <a:solidFill>
                  <a:srgbClr val="000080"/>
                </a:solidFill>
                <a:effectLst/>
                <a:latin typeface="Arial CE" panose="020B0604020202020204" pitchFamily="34" charset="0"/>
              </a:rPr>
              <a:t> ZDROJOV</a:t>
            </a:r>
            <a:endParaRPr lang="sk-SK" dirty="0"/>
          </a:p>
        </p:txBody>
      </p:sp>
      <p:graphicFrame>
        <p:nvGraphicFramePr>
          <p:cNvPr id="3" name="Tabuľka 2">
            <a:extLst>
              <a:ext uri="{FF2B5EF4-FFF2-40B4-BE49-F238E27FC236}">
                <a16:creationId xmlns:a16="http://schemas.microsoft.com/office/drawing/2014/main" id="{34CB0928-10C7-F4D1-17E7-69FA7176F8D2}"/>
              </a:ext>
            </a:extLst>
          </p:cNvPr>
          <p:cNvGraphicFramePr>
            <a:graphicFrameLocks noGrp="1"/>
          </p:cNvGraphicFramePr>
          <p:nvPr>
            <p:extLst>
              <p:ext uri="{D42A27DB-BD31-4B8C-83A1-F6EECF244321}">
                <p14:modId xmlns:p14="http://schemas.microsoft.com/office/powerpoint/2010/main" val="1896042354"/>
              </p:ext>
            </p:extLst>
          </p:nvPr>
        </p:nvGraphicFramePr>
        <p:xfrm>
          <a:off x="5435350" y="4290695"/>
          <a:ext cx="2755900" cy="2430780"/>
        </p:xfrm>
        <a:graphic>
          <a:graphicData uri="http://schemas.openxmlformats.org/drawingml/2006/table">
            <a:tbl>
              <a:tblPr>
                <a:tableStyleId>{5C22544A-7EE6-4342-B048-85BDC9FD1C3A}</a:tableStyleId>
              </a:tblPr>
              <a:tblGrid>
                <a:gridCol w="1512914">
                  <a:extLst>
                    <a:ext uri="{9D8B030D-6E8A-4147-A177-3AD203B41FA5}">
                      <a16:colId xmlns:a16="http://schemas.microsoft.com/office/drawing/2014/main" val="3960386846"/>
                    </a:ext>
                  </a:extLst>
                </a:gridCol>
                <a:gridCol w="1242986">
                  <a:extLst>
                    <a:ext uri="{9D8B030D-6E8A-4147-A177-3AD203B41FA5}">
                      <a16:colId xmlns:a16="http://schemas.microsoft.com/office/drawing/2014/main" val="3195522198"/>
                    </a:ext>
                  </a:extLst>
                </a:gridCol>
              </a:tblGrid>
              <a:tr h="220980">
                <a:tc>
                  <a:txBody>
                    <a:bodyPr/>
                    <a:lstStyle/>
                    <a:p>
                      <a:pPr algn="l" fontAlgn="b"/>
                      <a:r>
                        <a:rPr lang="sk-SK" sz="1400" u="none" strike="noStrike">
                          <a:effectLst/>
                        </a:rPr>
                        <a:t>Biomasa</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a:effectLst/>
                        </a:rPr>
                        <a:t>3,81%</a:t>
                      </a:r>
                      <a:endParaRPr lang="sk-SK" sz="14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529489560"/>
                  </a:ext>
                </a:extLst>
              </a:tr>
              <a:tr h="220980">
                <a:tc>
                  <a:txBody>
                    <a:bodyPr/>
                    <a:lstStyle/>
                    <a:p>
                      <a:pPr algn="l" fontAlgn="b"/>
                      <a:r>
                        <a:rPr lang="sk-SK" sz="1400" u="none" strike="noStrike">
                          <a:effectLst/>
                        </a:rPr>
                        <a:t>Solárne</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a:effectLst/>
                        </a:rPr>
                        <a:t>2,61%</a:t>
                      </a:r>
                      <a:endParaRPr lang="sk-SK" sz="14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362390465"/>
                  </a:ext>
                </a:extLst>
              </a:tr>
              <a:tr h="220980">
                <a:tc>
                  <a:txBody>
                    <a:bodyPr/>
                    <a:lstStyle/>
                    <a:p>
                      <a:pPr algn="l" fontAlgn="b"/>
                      <a:r>
                        <a:rPr lang="sk-SK" sz="1400" u="none" strike="noStrike">
                          <a:effectLst/>
                        </a:rPr>
                        <a:t>Veterné</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a:effectLst/>
                        </a:rPr>
                        <a:t>0,04%</a:t>
                      </a:r>
                      <a:endParaRPr lang="sk-SK" sz="14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718295507"/>
                  </a:ext>
                </a:extLst>
              </a:tr>
              <a:tr h="220980">
                <a:tc>
                  <a:txBody>
                    <a:bodyPr/>
                    <a:lstStyle/>
                    <a:p>
                      <a:pPr algn="l" fontAlgn="b"/>
                      <a:r>
                        <a:rPr lang="sk-SK" sz="1400" u="none" strike="noStrike">
                          <a:effectLst/>
                        </a:rPr>
                        <a:t>Ostatné OZE</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a:effectLst/>
                        </a:rPr>
                        <a:t>0,38%</a:t>
                      </a:r>
                      <a:endParaRPr lang="sk-SK" sz="14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4047606597"/>
                  </a:ext>
                </a:extLst>
              </a:tr>
              <a:tr h="220980">
                <a:tc>
                  <a:txBody>
                    <a:bodyPr/>
                    <a:lstStyle/>
                    <a:p>
                      <a:pPr algn="l" fontAlgn="b"/>
                      <a:r>
                        <a:rPr lang="sk-SK" sz="1400" u="none" strike="noStrike">
                          <a:effectLst/>
                        </a:rPr>
                        <a:t>Vodné</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a:effectLst/>
                        </a:rPr>
                        <a:t>6,60%</a:t>
                      </a:r>
                      <a:endParaRPr lang="sk-SK" sz="14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750999717"/>
                  </a:ext>
                </a:extLst>
              </a:tr>
              <a:tr h="220980">
                <a:tc>
                  <a:txBody>
                    <a:bodyPr/>
                    <a:lstStyle/>
                    <a:p>
                      <a:pPr algn="l" fontAlgn="b"/>
                      <a:r>
                        <a:rPr lang="sk-SK" sz="1400" u="none" strike="noStrike">
                          <a:effectLst/>
                        </a:rPr>
                        <a:t>Jadrové zdroje</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a:effectLst/>
                        </a:rPr>
                        <a:t>58,77%</a:t>
                      </a:r>
                      <a:endParaRPr lang="sk-SK" sz="14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3742691270"/>
                  </a:ext>
                </a:extLst>
              </a:tr>
              <a:tr h="220980">
                <a:tc>
                  <a:txBody>
                    <a:bodyPr/>
                    <a:lstStyle/>
                    <a:p>
                      <a:pPr algn="l" fontAlgn="b"/>
                      <a:r>
                        <a:rPr lang="sk-SK" sz="1400" u="none" strike="noStrike">
                          <a:effectLst/>
                        </a:rPr>
                        <a:t>Čierne uhlie</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a:effectLst/>
                        </a:rPr>
                        <a:t>1,26%</a:t>
                      </a:r>
                      <a:endParaRPr lang="sk-SK" sz="14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16902656"/>
                  </a:ext>
                </a:extLst>
              </a:tr>
              <a:tr h="220980">
                <a:tc>
                  <a:txBody>
                    <a:bodyPr/>
                    <a:lstStyle/>
                    <a:p>
                      <a:pPr algn="l" fontAlgn="b"/>
                      <a:r>
                        <a:rPr lang="sk-SK" sz="1400" u="none" strike="noStrike">
                          <a:effectLst/>
                        </a:rPr>
                        <a:t>Hnedé uhlie</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a:effectLst/>
                        </a:rPr>
                        <a:t>3,10%</a:t>
                      </a:r>
                      <a:endParaRPr lang="sk-SK" sz="14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631956789"/>
                  </a:ext>
                </a:extLst>
              </a:tr>
              <a:tr h="220980">
                <a:tc>
                  <a:txBody>
                    <a:bodyPr/>
                    <a:lstStyle/>
                    <a:p>
                      <a:pPr algn="l" fontAlgn="b"/>
                      <a:r>
                        <a:rPr lang="sk-SK" sz="1400" u="none" strike="noStrike">
                          <a:effectLst/>
                        </a:rPr>
                        <a:t>Ropné produkty</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a:effectLst/>
                        </a:rPr>
                        <a:t>1,29%</a:t>
                      </a:r>
                      <a:endParaRPr lang="sk-SK" sz="14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67380992"/>
                  </a:ext>
                </a:extLst>
              </a:tr>
              <a:tr h="220980">
                <a:tc>
                  <a:txBody>
                    <a:bodyPr/>
                    <a:lstStyle/>
                    <a:p>
                      <a:pPr algn="l" fontAlgn="b"/>
                      <a:r>
                        <a:rPr lang="sk-SK" sz="1400" u="none" strike="noStrike">
                          <a:effectLst/>
                        </a:rPr>
                        <a:t>Plynné palivo</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a:effectLst/>
                        </a:rPr>
                        <a:t>17,26%</a:t>
                      </a:r>
                      <a:endParaRPr lang="sk-SK" sz="1400" b="0" i="0" u="none" strike="noStrike">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4234522316"/>
                  </a:ext>
                </a:extLst>
              </a:tr>
              <a:tr h="220980">
                <a:tc>
                  <a:txBody>
                    <a:bodyPr/>
                    <a:lstStyle/>
                    <a:p>
                      <a:pPr algn="l" fontAlgn="b"/>
                      <a:r>
                        <a:rPr lang="sk-SK" sz="1400" u="none" strike="noStrike">
                          <a:effectLst/>
                        </a:rPr>
                        <a:t>Ostatné fosílne</a:t>
                      </a:r>
                      <a:endParaRPr lang="sk-SK" sz="1400" b="0" i="0" u="none" strike="noStrike">
                        <a:solidFill>
                          <a:srgbClr val="000000"/>
                        </a:solidFill>
                        <a:effectLst/>
                        <a:latin typeface="Arial" panose="020B0604020202020204" pitchFamily="34" charset="0"/>
                      </a:endParaRPr>
                    </a:p>
                  </a:txBody>
                  <a:tcPr marL="7620" marR="7620" marT="7620" marB="0" anchor="b"/>
                </a:tc>
                <a:tc>
                  <a:txBody>
                    <a:bodyPr/>
                    <a:lstStyle/>
                    <a:p>
                      <a:pPr algn="r" fontAlgn="b"/>
                      <a:r>
                        <a:rPr lang="sk-SK" sz="1400" u="none" strike="noStrike" dirty="0">
                          <a:effectLst/>
                        </a:rPr>
                        <a:t>4,88%</a:t>
                      </a:r>
                      <a:endParaRPr lang="sk-SK" sz="1400" b="0" i="0" u="none" strike="noStrike" dirty="0">
                        <a:solidFill>
                          <a:srgbClr val="000000"/>
                        </a:solidFill>
                        <a:effectLst/>
                        <a:latin typeface="Arial" panose="020B0604020202020204" pitchFamily="34" charset="0"/>
                      </a:endParaRPr>
                    </a:p>
                  </a:txBody>
                  <a:tcPr marL="7620" marR="7620" marT="7620" marB="0" anchor="b"/>
                </a:tc>
                <a:extLst>
                  <a:ext uri="{0D108BD9-81ED-4DB2-BD59-A6C34878D82A}">
                    <a16:rowId xmlns:a16="http://schemas.microsoft.com/office/drawing/2014/main" val="2496843142"/>
                  </a:ext>
                </a:extLst>
              </a:tr>
            </a:tbl>
          </a:graphicData>
        </a:graphic>
      </p:graphicFrame>
    </p:spTree>
    <p:extLst>
      <p:ext uri="{BB962C8B-B14F-4D97-AF65-F5344CB8AC3E}">
        <p14:creationId xmlns:p14="http://schemas.microsoft.com/office/powerpoint/2010/main" val="675675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sk-SK" dirty="0"/>
              <a:t>Úvod</a:t>
            </a:r>
          </a:p>
        </p:txBody>
      </p:sp>
      <p:sp>
        <p:nvSpPr>
          <p:cNvPr id="5" name="Zástupný symbol textu 4"/>
          <p:cNvSpPr>
            <a:spLocks noGrp="1"/>
          </p:cNvSpPr>
          <p:nvPr>
            <p:ph type="body" idx="1"/>
          </p:nvPr>
        </p:nvSpPr>
        <p:spPr/>
        <p:txBody>
          <a:bodyPr/>
          <a:lstStyle/>
          <a:p>
            <a:r>
              <a:rPr lang="sk-SK" dirty="0"/>
              <a:t>Pochopenie príčin javov je cesta k ich racionálnemu využitiu</a:t>
            </a:r>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2</a:t>
            </a:fld>
            <a:endParaRPr lang="sk-SK"/>
          </a:p>
        </p:txBody>
      </p:sp>
    </p:spTree>
    <p:extLst>
      <p:ext uri="{BB962C8B-B14F-4D97-AF65-F5344CB8AC3E}">
        <p14:creationId xmlns:p14="http://schemas.microsoft.com/office/powerpoint/2010/main" val="3954772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1C932976-4434-3849-A6F8-E6ECDA734465}"/>
              </a:ext>
            </a:extLst>
          </p:cNvPr>
          <p:cNvSpPr>
            <a:spLocks noGrp="1"/>
          </p:cNvSpPr>
          <p:nvPr>
            <p:ph type="sldNum" sz="quarter" idx="12"/>
          </p:nvPr>
        </p:nvSpPr>
        <p:spPr/>
        <p:txBody>
          <a:bodyPr/>
          <a:lstStyle/>
          <a:p>
            <a:fld id="{5380D079-4C3E-464C-B773-28A28016DD07}" type="slidenum">
              <a:rPr lang="sk-SK" smtClean="0"/>
              <a:pPr/>
              <a:t>20</a:t>
            </a:fld>
            <a:endParaRPr lang="sk-SK"/>
          </a:p>
        </p:txBody>
      </p:sp>
      <p:pic>
        <p:nvPicPr>
          <p:cNvPr id="4" name="Grafický objekt 3">
            <a:extLst>
              <a:ext uri="{FF2B5EF4-FFF2-40B4-BE49-F238E27FC236}">
                <a16:creationId xmlns:a16="http://schemas.microsoft.com/office/drawing/2014/main" id="{CBF3A3BD-EC7A-8D2E-9E1F-671575615A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9856" y="548680"/>
            <a:ext cx="8496944" cy="5943570"/>
          </a:xfrm>
          <a:prstGeom prst="rect">
            <a:avLst/>
          </a:prstGeom>
        </p:spPr>
      </p:pic>
      <p:graphicFrame>
        <p:nvGraphicFramePr>
          <p:cNvPr id="6" name="Tabuľka 5">
            <a:extLst>
              <a:ext uri="{FF2B5EF4-FFF2-40B4-BE49-F238E27FC236}">
                <a16:creationId xmlns:a16="http://schemas.microsoft.com/office/drawing/2014/main" id="{64EBB2D1-8308-AC9A-1191-3C341BD6560E}"/>
              </a:ext>
            </a:extLst>
          </p:cNvPr>
          <p:cNvGraphicFramePr>
            <a:graphicFrameLocks noGrp="1"/>
          </p:cNvGraphicFramePr>
          <p:nvPr>
            <p:extLst>
              <p:ext uri="{D42A27DB-BD31-4B8C-83A1-F6EECF244321}">
                <p14:modId xmlns:p14="http://schemas.microsoft.com/office/powerpoint/2010/main" val="961257138"/>
              </p:ext>
            </p:extLst>
          </p:nvPr>
        </p:nvGraphicFramePr>
        <p:xfrm>
          <a:off x="395536" y="66288"/>
          <a:ext cx="8384570" cy="617220"/>
        </p:xfrm>
        <a:graphic>
          <a:graphicData uri="http://schemas.openxmlformats.org/drawingml/2006/table">
            <a:tbl>
              <a:tblPr/>
              <a:tblGrid>
                <a:gridCol w="8384570">
                  <a:extLst>
                    <a:ext uri="{9D8B030D-6E8A-4147-A177-3AD203B41FA5}">
                      <a16:colId xmlns:a16="http://schemas.microsoft.com/office/drawing/2014/main" val="3886259410"/>
                    </a:ext>
                  </a:extLst>
                </a:gridCol>
              </a:tblGrid>
              <a:tr h="220980">
                <a:tc>
                  <a:txBody>
                    <a:bodyPr/>
                    <a:lstStyle/>
                    <a:p>
                      <a:pPr algn="ctr" fontAlgn="b"/>
                      <a:r>
                        <a:rPr lang="sk-SK" sz="1400" b="1" i="0" u="none" strike="noStrike" dirty="0">
                          <a:solidFill>
                            <a:srgbClr val="000080"/>
                          </a:solidFill>
                          <a:effectLst/>
                          <a:latin typeface="Arial CE" panose="020B0604020202020204" pitchFamily="34" charset="0"/>
                        </a:rPr>
                        <a:t>PODIEL ZDROJOV NA VÝROBE ELEKTRINY V ROKOCH 2021 - 2022</a:t>
                      </a:r>
                    </a:p>
                  </a:txBody>
                  <a:tcPr marL="0" marR="0" marT="0" marB="0" anchor="b">
                    <a:lnL>
                      <a:noFill/>
                    </a:lnL>
                    <a:lnR>
                      <a:noFill/>
                    </a:lnR>
                    <a:lnT>
                      <a:noFill/>
                    </a:lnT>
                    <a:lnB>
                      <a:noFill/>
                    </a:lnB>
                  </a:tcPr>
                </a:tc>
                <a:extLst>
                  <a:ext uri="{0D108BD9-81ED-4DB2-BD59-A6C34878D82A}">
                    <a16:rowId xmlns:a16="http://schemas.microsoft.com/office/drawing/2014/main" val="651461984"/>
                  </a:ext>
                </a:extLst>
              </a:tr>
              <a:tr h="228600">
                <a:tc>
                  <a:txBody>
                    <a:bodyPr/>
                    <a:lstStyle/>
                    <a:p>
                      <a:pPr algn="ctr" fontAlgn="b"/>
                      <a:r>
                        <a:rPr lang="en-US" sz="1400" b="1" i="0" u="none" strike="noStrike">
                          <a:solidFill>
                            <a:srgbClr val="000080"/>
                          </a:solidFill>
                          <a:effectLst/>
                          <a:latin typeface="Arial CE" panose="020B0604020202020204" pitchFamily="34" charset="0"/>
                        </a:rPr>
                        <a:t>Share of Sources in the Electricity Production of Years 2021 - 2022</a:t>
                      </a:r>
                    </a:p>
                  </a:txBody>
                  <a:tcPr marL="0" marR="0" marT="0" marB="0" anchor="b">
                    <a:lnL>
                      <a:noFill/>
                    </a:lnL>
                    <a:lnR>
                      <a:noFill/>
                    </a:lnR>
                    <a:lnT>
                      <a:noFill/>
                    </a:lnT>
                    <a:lnB>
                      <a:noFill/>
                    </a:lnB>
                  </a:tcPr>
                </a:tc>
                <a:extLst>
                  <a:ext uri="{0D108BD9-81ED-4DB2-BD59-A6C34878D82A}">
                    <a16:rowId xmlns:a16="http://schemas.microsoft.com/office/drawing/2014/main" val="3560929560"/>
                  </a:ext>
                </a:extLst>
              </a:tr>
              <a:tr h="167640">
                <a:tc>
                  <a:txBody>
                    <a:bodyPr/>
                    <a:lstStyle/>
                    <a:p>
                      <a:pPr algn="l" fontAlgn="b"/>
                      <a:endParaRPr lang="sk-SK" sz="1000" b="0" i="0" u="none" strike="noStrike" dirty="0">
                        <a:effectLst/>
                        <a:latin typeface="Arial CE"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3477229501"/>
                  </a:ext>
                </a:extLst>
              </a:tr>
            </a:tbl>
          </a:graphicData>
        </a:graphic>
      </p:graphicFrame>
    </p:spTree>
    <p:extLst>
      <p:ext uri="{BB962C8B-B14F-4D97-AF65-F5344CB8AC3E}">
        <p14:creationId xmlns:p14="http://schemas.microsoft.com/office/powerpoint/2010/main" val="1006592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čísla snímky 3"/>
          <p:cNvSpPr>
            <a:spLocks noGrp="1"/>
          </p:cNvSpPr>
          <p:nvPr>
            <p:ph type="sldNum" sz="quarter" idx="12"/>
          </p:nvPr>
        </p:nvSpPr>
        <p:spPr/>
        <p:txBody>
          <a:bodyPr/>
          <a:lstStyle/>
          <a:p>
            <a:fld id="{5380D079-4C3E-464C-B773-28A28016DD07}" type="slidenum">
              <a:rPr lang="sk-SK" smtClean="0"/>
              <a:pPr/>
              <a:t>21</a:t>
            </a:fld>
            <a:endParaRPr lang="sk-SK"/>
          </a:p>
        </p:txBody>
      </p:sp>
      <p:pic>
        <p:nvPicPr>
          <p:cNvPr id="3" name="Grafický objekt 2">
            <a:extLst>
              <a:ext uri="{FF2B5EF4-FFF2-40B4-BE49-F238E27FC236}">
                <a16:creationId xmlns:a16="http://schemas.microsoft.com/office/drawing/2014/main" id="{60D82135-2540-2E7E-99E5-72C95E1A58E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512" y="838200"/>
            <a:ext cx="9145016" cy="5400675"/>
          </a:xfrm>
          <a:prstGeom prst="rect">
            <a:avLst/>
          </a:prstGeom>
        </p:spPr>
      </p:pic>
      <p:graphicFrame>
        <p:nvGraphicFramePr>
          <p:cNvPr id="5" name="Tabuľka 4">
            <a:extLst>
              <a:ext uri="{FF2B5EF4-FFF2-40B4-BE49-F238E27FC236}">
                <a16:creationId xmlns:a16="http://schemas.microsoft.com/office/drawing/2014/main" id="{AE3BAE5F-C83B-E6EF-C99F-644D4B211B75}"/>
              </a:ext>
            </a:extLst>
          </p:cNvPr>
          <p:cNvGraphicFramePr>
            <a:graphicFrameLocks noGrp="1"/>
          </p:cNvGraphicFramePr>
          <p:nvPr>
            <p:extLst>
              <p:ext uri="{D42A27DB-BD31-4B8C-83A1-F6EECF244321}">
                <p14:modId xmlns:p14="http://schemas.microsoft.com/office/powerpoint/2010/main" val="696971961"/>
              </p:ext>
            </p:extLst>
          </p:nvPr>
        </p:nvGraphicFramePr>
        <p:xfrm>
          <a:off x="1708150" y="44624"/>
          <a:ext cx="5727701" cy="548640"/>
        </p:xfrm>
        <a:graphic>
          <a:graphicData uri="http://schemas.openxmlformats.org/drawingml/2006/table">
            <a:tbl>
              <a:tblPr>
                <a:tableStyleId>{5C22544A-7EE6-4342-B048-85BDC9FD1C3A}</a:tableStyleId>
              </a:tblPr>
              <a:tblGrid>
                <a:gridCol w="5727701">
                  <a:extLst>
                    <a:ext uri="{9D8B030D-6E8A-4147-A177-3AD203B41FA5}">
                      <a16:colId xmlns:a16="http://schemas.microsoft.com/office/drawing/2014/main" val="1679290729"/>
                    </a:ext>
                  </a:extLst>
                </a:gridCol>
              </a:tblGrid>
              <a:tr h="220980">
                <a:tc>
                  <a:txBody>
                    <a:bodyPr/>
                    <a:lstStyle/>
                    <a:p>
                      <a:pPr algn="ctr" fontAlgn="b"/>
                      <a:r>
                        <a:rPr lang="sk-SK" sz="1800" b="1" u="none" strike="noStrike" dirty="0">
                          <a:solidFill>
                            <a:srgbClr val="002060"/>
                          </a:solidFill>
                          <a:effectLst/>
                        </a:rPr>
                        <a:t>ROČNÁ VÝROBA A SPOTREBA ELEKTRINY</a:t>
                      </a:r>
                      <a:endParaRPr lang="sk-SK" sz="1800" b="1" i="0" u="none" strike="noStrike" dirty="0">
                        <a:solidFill>
                          <a:srgbClr val="002060"/>
                        </a:solidFill>
                        <a:effectLst/>
                        <a:latin typeface="Arial CE" panose="020B0604020202020204" pitchFamily="34" charset="0"/>
                      </a:endParaRPr>
                    </a:p>
                  </a:txBody>
                  <a:tcPr marL="0" marR="0" marT="0" marB="0" anchor="b"/>
                </a:tc>
                <a:extLst>
                  <a:ext uri="{0D108BD9-81ED-4DB2-BD59-A6C34878D82A}">
                    <a16:rowId xmlns:a16="http://schemas.microsoft.com/office/drawing/2014/main" val="166165120"/>
                  </a:ext>
                </a:extLst>
              </a:tr>
              <a:tr h="220980">
                <a:tc>
                  <a:txBody>
                    <a:bodyPr/>
                    <a:lstStyle/>
                    <a:p>
                      <a:pPr algn="ctr" fontAlgn="b"/>
                      <a:r>
                        <a:rPr lang="en-US" sz="1800" b="1" u="none" strike="noStrike" dirty="0">
                          <a:solidFill>
                            <a:srgbClr val="002060"/>
                          </a:solidFill>
                          <a:effectLst/>
                        </a:rPr>
                        <a:t>Yearly Electricity Production and Consumption</a:t>
                      </a:r>
                      <a:endParaRPr lang="en-US" sz="1800" b="1" i="0" u="none" strike="noStrike" dirty="0">
                        <a:solidFill>
                          <a:srgbClr val="002060"/>
                        </a:solidFill>
                        <a:effectLst/>
                        <a:latin typeface="Arial CE" panose="020B0604020202020204" pitchFamily="34" charset="0"/>
                      </a:endParaRPr>
                    </a:p>
                  </a:txBody>
                  <a:tcPr marL="0" marR="0" marT="0" marB="0" anchor="b"/>
                </a:tc>
                <a:extLst>
                  <a:ext uri="{0D108BD9-81ED-4DB2-BD59-A6C34878D82A}">
                    <a16:rowId xmlns:a16="http://schemas.microsoft.com/office/drawing/2014/main" val="3241421961"/>
                  </a:ext>
                </a:extLst>
              </a:tr>
            </a:tbl>
          </a:graphicData>
        </a:graphic>
      </p:graphicFrame>
    </p:spTree>
    <p:extLst>
      <p:ext uri="{BB962C8B-B14F-4D97-AF65-F5344CB8AC3E}">
        <p14:creationId xmlns:p14="http://schemas.microsoft.com/office/powerpoint/2010/main" val="191820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5380D079-4C3E-464C-B773-28A28016DD07}" type="slidenum">
              <a:rPr lang="sk-SK" smtClean="0"/>
              <a:pPr/>
              <a:t>22</a:t>
            </a:fld>
            <a:endParaRPr lang="sk-SK"/>
          </a:p>
        </p:txBody>
      </p:sp>
      <p:pic>
        <p:nvPicPr>
          <p:cNvPr id="6" name="Grafický objekt 5">
            <a:extLst>
              <a:ext uri="{FF2B5EF4-FFF2-40B4-BE49-F238E27FC236}">
                <a16:creationId xmlns:a16="http://schemas.microsoft.com/office/drawing/2014/main" id="{3C6191CE-9943-0BDC-8FF9-66BFF2D276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516" y="404664"/>
            <a:ext cx="8712968" cy="6267450"/>
          </a:xfrm>
          <a:prstGeom prst="rect">
            <a:avLst/>
          </a:prstGeom>
        </p:spPr>
      </p:pic>
      <p:graphicFrame>
        <p:nvGraphicFramePr>
          <p:cNvPr id="7" name="Tabuľka 6">
            <a:extLst>
              <a:ext uri="{FF2B5EF4-FFF2-40B4-BE49-F238E27FC236}">
                <a16:creationId xmlns:a16="http://schemas.microsoft.com/office/drawing/2014/main" id="{3FD21FB5-F37A-5FB9-801F-E893AF27E3CA}"/>
              </a:ext>
            </a:extLst>
          </p:cNvPr>
          <p:cNvGraphicFramePr>
            <a:graphicFrameLocks noGrp="1"/>
          </p:cNvGraphicFramePr>
          <p:nvPr>
            <p:extLst>
              <p:ext uri="{D42A27DB-BD31-4B8C-83A1-F6EECF244321}">
                <p14:modId xmlns:p14="http://schemas.microsoft.com/office/powerpoint/2010/main" val="2822797396"/>
              </p:ext>
            </p:extLst>
          </p:nvPr>
        </p:nvGraphicFramePr>
        <p:xfrm>
          <a:off x="1868635" y="116632"/>
          <a:ext cx="5727701" cy="441960"/>
        </p:xfrm>
        <a:graphic>
          <a:graphicData uri="http://schemas.openxmlformats.org/drawingml/2006/table">
            <a:tbl>
              <a:tblPr/>
              <a:tblGrid>
                <a:gridCol w="5727701">
                  <a:extLst>
                    <a:ext uri="{9D8B030D-6E8A-4147-A177-3AD203B41FA5}">
                      <a16:colId xmlns:a16="http://schemas.microsoft.com/office/drawing/2014/main" val="2911550406"/>
                    </a:ext>
                  </a:extLst>
                </a:gridCol>
              </a:tblGrid>
              <a:tr h="220980">
                <a:tc>
                  <a:txBody>
                    <a:bodyPr/>
                    <a:lstStyle/>
                    <a:p>
                      <a:pPr algn="ctr" fontAlgn="b"/>
                      <a:r>
                        <a:rPr lang="pl-PL" sz="1400" b="1" i="0" u="none" strike="noStrike" dirty="0">
                          <a:solidFill>
                            <a:srgbClr val="000080"/>
                          </a:solidFill>
                          <a:effectLst/>
                          <a:latin typeface="Arial CE" panose="020B0604020202020204" pitchFamily="34" charset="0"/>
                        </a:rPr>
                        <a:t>PODIEL ZDROJOV NA VÝROBE ELEKTRINY V ROKU 2022</a:t>
                      </a:r>
                    </a:p>
                  </a:txBody>
                  <a:tcPr marL="0" marR="0" marT="0" marB="0" anchor="b">
                    <a:lnL>
                      <a:noFill/>
                    </a:lnL>
                    <a:lnR>
                      <a:noFill/>
                    </a:lnR>
                    <a:lnT>
                      <a:noFill/>
                    </a:lnT>
                    <a:lnB>
                      <a:noFill/>
                    </a:lnB>
                  </a:tcPr>
                </a:tc>
                <a:extLst>
                  <a:ext uri="{0D108BD9-81ED-4DB2-BD59-A6C34878D82A}">
                    <a16:rowId xmlns:a16="http://schemas.microsoft.com/office/drawing/2014/main" val="728760891"/>
                  </a:ext>
                </a:extLst>
              </a:tr>
              <a:tr h="220980">
                <a:tc>
                  <a:txBody>
                    <a:bodyPr/>
                    <a:lstStyle/>
                    <a:p>
                      <a:pPr algn="ctr" fontAlgn="b"/>
                      <a:r>
                        <a:rPr lang="en-US" sz="1400" b="1" i="0" u="none" strike="noStrike" dirty="0">
                          <a:solidFill>
                            <a:srgbClr val="000080"/>
                          </a:solidFill>
                          <a:effectLst/>
                          <a:latin typeface="Arial CE" panose="020B0604020202020204" pitchFamily="34" charset="0"/>
                        </a:rPr>
                        <a:t>Share of Sources in the Electricity Production of the Year 2022</a:t>
                      </a:r>
                    </a:p>
                  </a:txBody>
                  <a:tcPr marL="0" marR="0" marT="0" marB="0" anchor="b">
                    <a:lnL>
                      <a:noFill/>
                    </a:lnL>
                    <a:lnR>
                      <a:noFill/>
                    </a:lnR>
                    <a:lnT>
                      <a:noFill/>
                    </a:lnT>
                    <a:lnB>
                      <a:noFill/>
                    </a:lnB>
                  </a:tcPr>
                </a:tc>
                <a:extLst>
                  <a:ext uri="{0D108BD9-81ED-4DB2-BD59-A6C34878D82A}">
                    <a16:rowId xmlns:a16="http://schemas.microsoft.com/office/drawing/2014/main" val="2428582621"/>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70E71569-FDA9-BC39-E3A0-B00DEED9198C}"/>
              </a:ext>
            </a:extLst>
          </p:cNvPr>
          <p:cNvSpPr>
            <a:spLocks noGrp="1"/>
          </p:cNvSpPr>
          <p:nvPr>
            <p:ph type="sldNum" sz="quarter" idx="12"/>
          </p:nvPr>
        </p:nvSpPr>
        <p:spPr/>
        <p:txBody>
          <a:bodyPr/>
          <a:lstStyle/>
          <a:p>
            <a:fld id="{5380D079-4C3E-464C-B773-28A28016DD07}" type="slidenum">
              <a:rPr lang="sk-SK" smtClean="0"/>
              <a:pPr/>
              <a:t>23</a:t>
            </a:fld>
            <a:endParaRPr lang="sk-SK"/>
          </a:p>
        </p:txBody>
      </p:sp>
      <p:pic>
        <p:nvPicPr>
          <p:cNvPr id="4" name="Grafický objekt 3">
            <a:extLst>
              <a:ext uri="{FF2B5EF4-FFF2-40B4-BE49-F238E27FC236}">
                <a16:creationId xmlns:a16="http://schemas.microsoft.com/office/drawing/2014/main" id="{7E0E8B82-1FD8-A331-1146-A0C401DE78F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496" y="692696"/>
            <a:ext cx="3024336" cy="2575108"/>
          </a:xfrm>
          <a:prstGeom prst="rect">
            <a:avLst/>
          </a:prstGeom>
        </p:spPr>
      </p:pic>
      <p:pic>
        <p:nvPicPr>
          <p:cNvPr id="6" name="Grafický objekt 5">
            <a:extLst>
              <a:ext uri="{FF2B5EF4-FFF2-40B4-BE49-F238E27FC236}">
                <a16:creationId xmlns:a16="http://schemas.microsoft.com/office/drawing/2014/main" id="{7D0840B9-D1A1-BA27-DD9B-CAADA111AA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9832" y="692696"/>
            <a:ext cx="6089442" cy="3438525"/>
          </a:xfrm>
          <a:prstGeom prst="rect">
            <a:avLst/>
          </a:prstGeom>
        </p:spPr>
      </p:pic>
      <p:sp>
        <p:nvSpPr>
          <p:cNvPr id="7" name="Šípka: nahor 6">
            <a:extLst>
              <a:ext uri="{FF2B5EF4-FFF2-40B4-BE49-F238E27FC236}">
                <a16:creationId xmlns:a16="http://schemas.microsoft.com/office/drawing/2014/main" id="{6737711A-F95E-FD37-D631-3FFBE01F4191}"/>
              </a:ext>
            </a:extLst>
          </p:cNvPr>
          <p:cNvSpPr/>
          <p:nvPr/>
        </p:nvSpPr>
        <p:spPr>
          <a:xfrm>
            <a:off x="107504" y="3014811"/>
            <a:ext cx="1296144" cy="653103"/>
          </a:xfrm>
          <a:prstGeom prst="upArrow">
            <a:avLst>
              <a:gd name="adj1" fmla="val 50000"/>
              <a:gd name="adj2" fmla="val 371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Šípka: doprava 7">
            <a:extLst>
              <a:ext uri="{FF2B5EF4-FFF2-40B4-BE49-F238E27FC236}">
                <a16:creationId xmlns:a16="http://schemas.microsoft.com/office/drawing/2014/main" id="{63859AE9-CA90-0E99-7D0B-7D2FAE2CC6BA}"/>
              </a:ext>
            </a:extLst>
          </p:cNvPr>
          <p:cNvSpPr/>
          <p:nvPr/>
        </p:nvSpPr>
        <p:spPr>
          <a:xfrm>
            <a:off x="1976536" y="3429000"/>
            <a:ext cx="939280"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BlokTextu 8">
            <a:extLst>
              <a:ext uri="{FF2B5EF4-FFF2-40B4-BE49-F238E27FC236}">
                <a16:creationId xmlns:a16="http://schemas.microsoft.com/office/drawing/2014/main" id="{071C11AD-904D-CFD9-465D-2E203726C1EC}"/>
              </a:ext>
            </a:extLst>
          </p:cNvPr>
          <p:cNvSpPr txBox="1"/>
          <p:nvPr/>
        </p:nvSpPr>
        <p:spPr>
          <a:xfrm flipH="1">
            <a:off x="395536" y="3267804"/>
            <a:ext cx="746369" cy="400110"/>
          </a:xfrm>
          <a:prstGeom prst="rect">
            <a:avLst/>
          </a:prstGeom>
          <a:noFill/>
        </p:spPr>
        <p:txBody>
          <a:bodyPr wrap="square" rtlCol="0">
            <a:spAutoFit/>
          </a:bodyPr>
          <a:lstStyle/>
          <a:p>
            <a:r>
              <a:rPr lang="sk-SK" sz="2000" b="1" dirty="0">
                <a:solidFill>
                  <a:srgbClr val="FFFF00"/>
                </a:solidFill>
              </a:rPr>
              <a:t>2021</a:t>
            </a:r>
          </a:p>
        </p:txBody>
      </p:sp>
      <p:sp>
        <p:nvSpPr>
          <p:cNvPr id="11" name="BlokTextu 10">
            <a:extLst>
              <a:ext uri="{FF2B5EF4-FFF2-40B4-BE49-F238E27FC236}">
                <a16:creationId xmlns:a16="http://schemas.microsoft.com/office/drawing/2014/main" id="{BC0B40BE-36C4-3E58-D7F0-0A6BD2AF742E}"/>
              </a:ext>
            </a:extLst>
          </p:cNvPr>
          <p:cNvSpPr txBox="1"/>
          <p:nvPr/>
        </p:nvSpPr>
        <p:spPr>
          <a:xfrm>
            <a:off x="1976536" y="3532366"/>
            <a:ext cx="4576664" cy="369332"/>
          </a:xfrm>
          <a:prstGeom prst="rect">
            <a:avLst/>
          </a:prstGeom>
          <a:noFill/>
        </p:spPr>
        <p:txBody>
          <a:bodyPr wrap="square">
            <a:spAutoFit/>
          </a:bodyPr>
          <a:lstStyle/>
          <a:p>
            <a:r>
              <a:rPr lang="sk-SK" sz="1800" b="1" dirty="0">
                <a:solidFill>
                  <a:srgbClr val="FFFF00"/>
                </a:solidFill>
              </a:rPr>
              <a:t>2022</a:t>
            </a:r>
          </a:p>
        </p:txBody>
      </p:sp>
      <p:graphicFrame>
        <p:nvGraphicFramePr>
          <p:cNvPr id="13" name="Tabuľka 12">
            <a:extLst>
              <a:ext uri="{FF2B5EF4-FFF2-40B4-BE49-F238E27FC236}">
                <a16:creationId xmlns:a16="http://schemas.microsoft.com/office/drawing/2014/main" id="{44C930AC-FE02-01E2-059F-EF0589FE0136}"/>
              </a:ext>
            </a:extLst>
          </p:cNvPr>
          <p:cNvGraphicFramePr>
            <a:graphicFrameLocks noGrp="1"/>
          </p:cNvGraphicFramePr>
          <p:nvPr>
            <p:extLst>
              <p:ext uri="{D42A27DB-BD31-4B8C-83A1-F6EECF244321}">
                <p14:modId xmlns:p14="http://schemas.microsoft.com/office/powerpoint/2010/main" val="1921582071"/>
              </p:ext>
            </p:extLst>
          </p:nvPr>
        </p:nvGraphicFramePr>
        <p:xfrm>
          <a:off x="251520" y="4224800"/>
          <a:ext cx="7651808" cy="2444560"/>
        </p:xfrm>
        <a:graphic>
          <a:graphicData uri="http://schemas.openxmlformats.org/drawingml/2006/table">
            <a:tbl>
              <a:tblPr>
                <a:tableStyleId>{5C22544A-7EE6-4342-B048-85BDC9FD1C3A}</a:tableStyleId>
              </a:tblPr>
              <a:tblGrid>
                <a:gridCol w="3302113">
                  <a:extLst>
                    <a:ext uri="{9D8B030D-6E8A-4147-A177-3AD203B41FA5}">
                      <a16:colId xmlns:a16="http://schemas.microsoft.com/office/drawing/2014/main" val="352159132"/>
                    </a:ext>
                  </a:extLst>
                </a:gridCol>
                <a:gridCol w="2048770">
                  <a:extLst>
                    <a:ext uri="{9D8B030D-6E8A-4147-A177-3AD203B41FA5}">
                      <a16:colId xmlns:a16="http://schemas.microsoft.com/office/drawing/2014/main" val="14789074"/>
                    </a:ext>
                  </a:extLst>
                </a:gridCol>
                <a:gridCol w="2300925">
                  <a:extLst>
                    <a:ext uri="{9D8B030D-6E8A-4147-A177-3AD203B41FA5}">
                      <a16:colId xmlns:a16="http://schemas.microsoft.com/office/drawing/2014/main" val="2181110229"/>
                    </a:ext>
                  </a:extLst>
                </a:gridCol>
              </a:tblGrid>
              <a:tr h="305570">
                <a:tc>
                  <a:txBody>
                    <a:bodyPr/>
                    <a:lstStyle/>
                    <a:p>
                      <a:pPr algn="l" fontAlgn="b"/>
                      <a:r>
                        <a:rPr lang="sk-SK" sz="1800" u="none" strike="noStrike" dirty="0">
                          <a:effectLst/>
                        </a:rPr>
                        <a:t>Podiel zdrojov na výrobe (%)</a:t>
                      </a:r>
                      <a:endParaRPr lang="sk-SK" sz="1800" b="1" i="0" u="none" strike="noStrike" dirty="0">
                        <a:effectLst/>
                        <a:latin typeface="Arial CE" panose="020B0604020202020204" pitchFamily="34" charset="0"/>
                      </a:endParaRPr>
                    </a:p>
                  </a:txBody>
                  <a:tcPr marL="7105" marR="7105" marT="7105" marB="0" anchor="b"/>
                </a:tc>
                <a:tc>
                  <a:txBody>
                    <a:bodyPr/>
                    <a:lstStyle/>
                    <a:p>
                      <a:pPr algn="r" fontAlgn="b"/>
                      <a:r>
                        <a:rPr lang="sk-SK" sz="1800" u="none" strike="noStrike" dirty="0">
                          <a:effectLst/>
                        </a:rPr>
                        <a:t>2021 (%)</a:t>
                      </a:r>
                      <a:endParaRPr lang="sk-SK" sz="1800" b="1" i="0" u="none" strike="noStrike" dirty="0">
                        <a:effectLst/>
                        <a:latin typeface="Arial CE" panose="020B0604020202020204" pitchFamily="34" charset="0"/>
                      </a:endParaRPr>
                    </a:p>
                  </a:txBody>
                  <a:tcPr marL="7105" marR="7105" marT="7105" marB="0" anchor="b"/>
                </a:tc>
                <a:tc>
                  <a:txBody>
                    <a:bodyPr/>
                    <a:lstStyle/>
                    <a:p>
                      <a:pPr algn="r" fontAlgn="b"/>
                      <a:r>
                        <a:rPr lang="sk-SK" sz="1800" u="none" strike="noStrike">
                          <a:effectLst/>
                        </a:rPr>
                        <a:t>2022 (%)</a:t>
                      </a:r>
                      <a:endParaRPr lang="sk-SK" sz="1800" b="1" i="0" u="none" strike="noStrike">
                        <a:effectLst/>
                        <a:latin typeface="Arial CE" panose="020B0604020202020204" pitchFamily="34" charset="0"/>
                      </a:endParaRPr>
                    </a:p>
                  </a:txBody>
                  <a:tcPr marL="7105" marR="7105" marT="7105" marB="0" anchor="b"/>
                </a:tc>
                <a:extLst>
                  <a:ext uri="{0D108BD9-81ED-4DB2-BD59-A6C34878D82A}">
                    <a16:rowId xmlns:a16="http://schemas.microsoft.com/office/drawing/2014/main" val="354275105"/>
                  </a:ext>
                </a:extLst>
              </a:tr>
              <a:tr h="305570">
                <a:tc>
                  <a:txBody>
                    <a:bodyPr/>
                    <a:lstStyle/>
                    <a:p>
                      <a:pPr algn="l" fontAlgn="b"/>
                      <a:r>
                        <a:rPr lang="sk-SK" sz="1800" u="none" strike="noStrike">
                          <a:effectLst/>
                        </a:rPr>
                        <a:t>Jadrové</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a:effectLst/>
                        </a:rPr>
                        <a:t>52,3</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dirty="0">
                          <a:effectLst/>
                        </a:rPr>
                        <a:t>59,1</a:t>
                      </a:r>
                      <a:endParaRPr lang="sk-SK" sz="1800" b="0" i="0" u="none" strike="noStrike" dirty="0">
                        <a:effectLst/>
                        <a:latin typeface="Arial CE" panose="020B0604020202020204" pitchFamily="34" charset="0"/>
                      </a:endParaRPr>
                    </a:p>
                  </a:txBody>
                  <a:tcPr marL="7105" marR="7105" marT="7105" marB="0" anchor="b"/>
                </a:tc>
                <a:extLst>
                  <a:ext uri="{0D108BD9-81ED-4DB2-BD59-A6C34878D82A}">
                    <a16:rowId xmlns:a16="http://schemas.microsoft.com/office/drawing/2014/main" val="1400042643"/>
                  </a:ext>
                </a:extLst>
              </a:tr>
              <a:tr h="305570">
                <a:tc>
                  <a:txBody>
                    <a:bodyPr/>
                    <a:lstStyle/>
                    <a:p>
                      <a:pPr algn="l" fontAlgn="b"/>
                      <a:r>
                        <a:rPr lang="sk-SK" sz="1800" u="none" strike="noStrike">
                          <a:effectLst/>
                        </a:rPr>
                        <a:t>Fosílne</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a:effectLst/>
                        </a:rPr>
                        <a:t>24,2</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dirty="0">
                          <a:effectLst/>
                        </a:rPr>
                        <a:t>17,7</a:t>
                      </a:r>
                      <a:endParaRPr lang="sk-SK" sz="1800" b="0" i="0" u="none" strike="noStrike" dirty="0">
                        <a:effectLst/>
                        <a:latin typeface="Arial CE" panose="020B0604020202020204" pitchFamily="34" charset="0"/>
                      </a:endParaRPr>
                    </a:p>
                  </a:txBody>
                  <a:tcPr marL="7105" marR="7105" marT="7105" marB="0" anchor="b"/>
                </a:tc>
                <a:extLst>
                  <a:ext uri="{0D108BD9-81ED-4DB2-BD59-A6C34878D82A}">
                    <a16:rowId xmlns:a16="http://schemas.microsoft.com/office/drawing/2014/main" val="1151598227"/>
                  </a:ext>
                </a:extLst>
              </a:tr>
              <a:tr h="305570">
                <a:tc>
                  <a:txBody>
                    <a:bodyPr/>
                    <a:lstStyle/>
                    <a:p>
                      <a:pPr algn="l" fontAlgn="b"/>
                      <a:r>
                        <a:rPr lang="sk-SK" sz="1800" u="none" strike="noStrike">
                          <a:effectLst/>
                        </a:rPr>
                        <a:t>Vodné</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a:effectLst/>
                        </a:rPr>
                        <a:t>15,3</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dirty="0">
                          <a:effectLst/>
                        </a:rPr>
                        <a:t>14,8</a:t>
                      </a:r>
                      <a:endParaRPr lang="sk-SK" sz="1800" b="0" i="0" u="none" strike="noStrike" dirty="0">
                        <a:effectLst/>
                        <a:latin typeface="Arial CE" panose="020B0604020202020204" pitchFamily="34" charset="0"/>
                      </a:endParaRPr>
                    </a:p>
                  </a:txBody>
                  <a:tcPr marL="7105" marR="7105" marT="7105" marB="0" anchor="b"/>
                </a:tc>
                <a:extLst>
                  <a:ext uri="{0D108BD9-81ED-4DB2-BD59-A6C34878D82A}">
                    <a16:rowId xmlns:a16="http://schemas.microsoft.com/office/drawing/2014/main" val="1538862202"/>
                  </a:ext>
                </a:extLst>
              </a:tr>
              <a:tr h="305570">
                <a:tc>
                  <a:txBody>
                    <a:bodyPr/>
                    <a:lstStyle/>
                    <a:p>
                      <a:pPr algn="l" fontAlgn="b"/>
                      <a:r>
                        <a:rPr lang="sk-SK" sz="1800" u="none" strike="noStrike">
                          <a:effectLst/>
                        </a:rPr>
                        <a:t>Obnoviteľné</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a:effectLst/>
                        </a:rPr>
                        <a:t>7,9</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dirty="0">
                          <a:effectLst/>
                        </a:rPr>
                        <a:t>7,9</a:t>
                      </a:r>
                      <a:endParaRPr lang="sk-SK" sz="1800" b="0" i="0" u="none" strike="noStrike" dirty="0">
                        <a:effectLst/>
                        <a:latin typeface="Arial CE" panose="020B0604020202020204" pitchFamily="34" charset="0"/>
                      </a:endParaRPr>
                    </a:p>
                  </a:txBody>
                  <a:tcPr marL="7105" marR="7105" marT="7105" marB="0" anchor="b"/>
                </a:tc>
                <a:extLst>
                  <a:ext uri="{0D108BD9-81ED-4DB2-BD59-A6C34878D82A}">
                    <a16:rowId xmlns:a16="http://schemas.microsoft.com/office/drawing/2014/main" val="1460824347"/>
                  </a:ext>
                </a:extLst>
              </a:tr>
              <a:tr h="305570">
                <a:tc>
                  <a:txBody>
                    <a:bodyPr/>
                    <a:lstStyle/>
                    <a:p>
                      <a:pPr algn="l" fontAlgn="b"/>
                      <a:r>
                        <a:rPr lang="sk-SK" sz="1800" u="none" strike="noStrike">
                          <a:effectLst/>
                        </a:rPr>
                        <a:t>Ostatné</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a:effectLst/>
                        </a:rPr>
                        <a:t>0,3</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dirty="0">
                          <a:effectLst/>
                        </a:rPr>
                        <a:t>0,4</a:t>
                      </a:r>
                      <a:endParaRPr lang="sk-SK" sz="1800" b="0" i="0" u="none" strike="noStrike" dirty="0">
                        <a:effectLst/>
                        <a:latin typeface="Arial CE" panose="020B0604020202020204" pitchFamily="34" charset="0"/>
                      </a:endParaRPr>
                    </a:p>
                  </a:txBody>
                  <a:tcPr marL="7105" marR="7105" marT="7105" marB="0" anchor="b"/>
                </a:tc>
                <a:extLst>
                  <a:ext uri="{0D108BD9-81ED-4DB2-BD59-A6C34878D82A}">
                    <a16:rowId xmlns:a16="http://schemas.microsoft.com/office/drawing/2014/main" val="1755575820"/>
                  </a:ext>
                </a:extLst>
              </a:tr>
              <a:tr h="305570">
                <a:tc>
                  <a:txBody>
                    <a:bodyPr/>
                    <a:lstStyle/>
                    <a:p>
                      <a:pPr algn="l" fontAlgn="b"/>
                      <a:r>
                        <a:rPr lang="sk-SK" sz="1800" u="none" strike="noStrike">
                          <a:effectLst/>
                        </a:rPr>
                        <a:t>Saldo (podiel na spotrebe)</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a:effectLst/>
                        </a:rPr>
                        <a:t>2,5</a:t>
                      </a:r>
                      <a:endParaRPr lang="sk-SK" sz="1800" b="0" i="0" u="none" strike="noStrike">
                        <a:effectLst/>
                        <a:latin typeface="Arial CE" panose="020B0604020202020204" pitchFamily="34" charset="0"/>
                      </a:endParaRPr>
                    </a:p>
                  </a:txBody>
                  <a:tcPr marL="7105" marR="7105" marT="7105" marB="0" anchor="b"/>
                </a:tc>
                <a:tc>
                  <a:txBody>
                    <a:bodyPr/>
                    <a:lstStyle/>
                    <a:p>
                      <a:pPr algn="r" fontAlgn="b"/>
                      <a:r>
                        <a:rPr lang="sk-SK" sz="1800" u="none" strike="noStrike" dirty="0">
                          <a:effectLst/>
                        </a:rPr>
                        <a:t>5,0</a:t>
                      </a:r>
                      <a:endParaRPr lang="sk-SK" sz="1800" b="0" i="0" u="none" strike="noStrike" dirty="0">
                        <a:effectLst/>
                        <a:latin typeface="Arial CE" panose="020B0604020202020204" pitchFamily="34" charset="0"/>
                      </a:endParaRPr>
                    </a:p>
                  </a:txBody>
                  <a:tcPr marL="7105" marR="7105" marT="7105" marB="0" anchor="b"/>
                </a:tc>
                <a:extLst>
                  <a:ext uri="{0D108BD9-81ED-4DB2-BD59-A6C34878D82A}">
                    <a16:rowId xmlns:a16="http://schemas.microsoft.com/office/drawing/2014/main" val="779600770"/>
                  </a:ext>
                </a:extLst>
              </a:tr>
              <a:tr h="305570">
                <a:tc>
                  <a:txBody>
                    <a:bodyPr/>
                    <a:lstStyle/>
                    <a:p>
                      <a:pPr algn="l" fontAlgn="b"/>
                      <a:r>
                        <a:rPr lang="sk-SK" sz="1800" u="none" strike="noStrike" dirty="0">
                          <a:effectLst/>
                        </a:rPr>
                        <a:t>Výroba (kontrolný súčet)</a:t>
                      </a:r>
                      <a:endParaRPr lang="sk-SK" sz="1800" b="0" i="0" u="none" strike="noStrike" dirty="0">
                        <a:effectLst/>
                        <a:latin typeface="Arial CE" panose="020B0604020202020204" pitchFamily="34" charset="0"/>
                      </a:endParaRPr>
                    </a:p>
                  </a:txBody>
                  <a:tcPr marL="7105" marR="7105" marT="7105" marB="0" anchor="b"/>
                </a:tc>
                <a:tc>
                  <a:txBody>
                    <a:bodyPr/>
                    <a:lstStyle/>
                    <a:p>
                      <a:pPr algn="ctr" fontAlgn="b"/>
                      <a:endParaRPr lang="sk-SK" sz="300" b="0" i="0" u="none" strike="noStrike" dirty="0">
                        <a:effectLst/>
                        <a:latin typeface="Arial CE" panose="020B0604020202020204" pitchFamily="34" charset="0"/>
                      </a:endParaRPr>
                    </a:p>
                  </a:txBody>
                  <a:tcPr marL="7105" marR="7105" marT="7105" marB="0" anchor="b"/>
                </a:tc>
                <a:tc>
                  <a:txBody>
                    <a:bodyPr/>
                    <a:lstStyle/>
                    <a:p>
                      <a:pPr algn="r" fontAlgn="b"/>
                      <a:r>
                        <a:rPr lang="sk-SK" sz="1800" u="none" strike="noStrike" dirty="0">
                          <a:effectLst/>
                        </a:rPr>
                        <a:t>100,0</a:t>
                      </a:r>
                      <a:endParaRPr lang="sk-SK" sz="1800" b="0" i="0" u="none" strike="noStrike" dirty="0">
                        <a:effectLst/>
                        <a:latin typeface="Arial CE" panose="020B0604020202020204" pitchFamily="34" charset="0"/>
                      </a:endParaRPr>
                    </a:p>
                  </a:txBody>
                  <a:tcPr marL="7105" marR="7105" marT="7105" marB="0" anchor="b"/>
                </a:tc>
                <a:extLst>
                  <a:ext uri="{0D108BD9-81ED-4DB2-BD59-A6C34878D82A}">
                    <a16:rowId xmlns:a16="http://schemas.microsoft.com/office/drawing/2014/main" val="1210296739"/>
                  </a:ext>
                </a:extLst>
              </a:tr>
            </a:tbl>
          </a:graphicData>
        </a:graphic>
      </p:graphicFrame>
      <p:graphicFrame>
        <p:nvGraphicFramePr>
          <p:cNvPr id="14" name="Tabuľka 13">
            <a:extLst>
              <a:ext uri="{FF2B5EF4-FFF2-40B4-BE49-F238E27FC236}">
                <a16:creationId xmlns:a16="http://schemas.microsoft.com/office/drawing/2014/main" id="{D34CB665-4915-A4DF-3571-E0BD448FEF00}"/>
              </a:ext>
            </a:extLst>
          </p:cNvPr>
          <p:cNvGraphicFramePr>
            <a:graphicFrameLocks noGrp="1"/>
          </p:cNvGraphicFramePr>
          <p:nvPr>
            <p:extLst>
              <p:ext uri="{D42A27DB-BD31-4B8C-83A1-F6EECF244321}">
                <p14:modId xmlns:p14="http://schemas.microsoft.com/office/powerpoint/2010/main" val="3744038439"/>
              </p:ext>
            </p:extLst>
          </p:nvPr>
        </p:nvGraphicFramePr>
        <p:xfrm>
          <a:off x="1868635" y="116632"/>
          <a:ext cx="5727701" cy="441960"/>
        </p:xfrm>
        <a:graphic>
          <a:graphicData uri="http://schemas.openxmlformats.org/drawingml/2006/table">
            <a:tbl>
              <a:tblPr/>
              <a:tblGrid>
                <a:gridCol w="5727701">
                  <a:extLst>
                    <a:ext uri="{9D8B030D-6E8A-4147-A177-3AD203B41FA5}">
                      <a16:colId xmlns:a16="http://schemas.microsoft.com/office/drawing/2014/main" val="2911550406"/>
                    </a:ext>
                  </a:extLst>
                </a:gridCol>
              </a:tblGrid>
              <a:tr h="220980">
                <a:tc>
                  <a:txBody>
                    <a:bodyPr/>
                    <a:lstStyle/>
                    <a:p>
                      <a:pPr algn="ctr" fontAlgn="b"/>
                      <a:r>
                        <a:rPr lang="pl-PL" sz="1400" b="1" i="0" u="none" strike="noStrike" dirty="0">
                          <a:solidFill>
                            <a:srgbClr val="000080"/>
                          </a:solidFill>
                          <a:effectLst/>
                          <a:latin typeface="Arial CE" panose="020B0604020202020204" pitchFamily="34" charset="0"/>
                        </a:rPr>
                        <a:t>PODIEL ZDROJOV NA VÝROBE ELEKTRINY V ROKU 2022</a:t>
                      </a:r>
                    </a:p>
                  </a:txBody>
                  <a:tcPr marL="0" marR="0" marT="0" marB="0" anchor="b">
                    <a:lnL>
                      <a:noFill/>
                    </a:lnL>
                    <a:lnR>
                      <a:noFill/>
                    </a:lnR>
                    <a:lnT>
                      <a:noFill/>
                    </a:lnT>
                    <a:lnB>
                      <a:noFill/>
                    </a:lnB>
                  </a:tcPr>
                </a:tc>
                <a:extLst>
                  <a:ext uri="{0D108BD9-81ED-4DB2-BD59-A6C34878D82A}">
                    <a16:rowId xmlns:a16="http://schemas.microsoft.com/office/drawing/2014/main" val="728760891"/>
                  </a:ext>
                </a:extLst>
              </a:tr>
              <a:tr h="220980">
                <a:tc>
                  <a:txBody>
                    <a:bodyPr/>
                    <a:lstStyle/>
                    <a:p>
                      <a:pPr algn="ctr" fontAlgn="b"/>
                      <a:r>
                        <a:rPr lang="en-US" sz="1400" b="1" i="0" u="none" strike="noStrike" dirty="0">
                          <a:solidFill>
                            <a:srgbClr val="000080"/>
                          </a:solidFill>
                          <a:effectLst/>
                          <a:latin typeface="Arial CE" panose="020B0604020202020204" pitchFamily="34" charset="0"/>
                        </a:rPr>
                        <a:t>Share of Sources in the Electricity Production of the Year 2022</a:t>
                      </a:r>
                    </a:p>
                  </a:txBody>
                  <a:tcPr marL="0" marR="0" marT="0" marB="0" anchor="b">
                    <a:lnL>
                      <a:noFill/>
                    </a:lnL>
                    <a:lnR>
                      <a:noFill/>
                    </a:lnR>
                    <a:lnT>
                      <a:noFill/>
                    </a:lnT>
                    <a:lnB>
                      <a:noFill/>
                    </a:lnB>
                  </a:tcPr>
                </a:tc>
                <a:extLst>
                  <a:ext uri="{0D108BD9-81ED-4DB2-BD59-A6C34878D82A}">
                    <a16:rowId xmlns:a16="http://schemas.microsoft.com/office/drawing/2014/main" val="2428582621"/>
                  </a:ext>
                </a:extLst>
              </a:tr>
            </a:tbl>
          </a:graphicData>
        </a:graphic>
      </p:graphicFrame>
    </p:spTree>
    <p:extLst>
      <p:ext uri="{BB962C8B-B14F-4D97-AF65-F5344CB8AC3E}">
        <p14:creationId xmlns:p14="http://schemas.microsoft.com/office/powerpoint/2010/main" val="3574674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sk-SK" dirty="0"/>
              <a:t>Meranie elektriny</a:t>
            </a:r>
          </a:p>
        </p:txBody>
      </p:sp>
      <p:sp>
        <p:nvSpPr>
          <p:cNvPr id="5" name="Zástupný symbol textu 4"/>
          <p:cNvSpPr>
            <a:spLocks noGrp="1"/>
          </p:cNvSpPr>
          <p:nvPr>
            <p:ph type="body" idx="1"/>
          </p:nvPr>
        </p:nvSpPr>
        <p:spPr/>
        <p:txBody>
          <a:bodyPr/>
          <a:lstStyle/>
          <a:p>
            <a:r>
              <a:rPr lang="sk-SK" dirty="0"/>
              <a:t>Meracia súprava na meranie elektriny – elektromer, PT, komunikácia, centrála na zber údajov</a:t>
            </a:r>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24</a:t>
            </a:fld>
            <a:endParaRPr lang="sk-SK"/>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lokTextu 15"/>
          <p:cNvSpPr txBox="1"/>
          <p:nvPr/>
        </p:nvSpPr>
        <p:spPr>
          <a:xfrm>
            <a:off x="2267744" y="548680"/>
            <a:ext cx="3998082" cy="1107996"/>
          </a:xfrm>
          <a:prstGeom prst="rect">
            <a:avLst/>
          </a:prstGeom>
          <a:noFill/>
        </p:spPr>
        <p:txBody>
          <a:bodyPr wrap="none" rtlCol="0">
            <a:spAutoFit/>
          </a:bodyPr>
          <a:lstStyle/>
          <a:p>
            <a:r>
              <a:rPr lang="sk-SK" sz="6600" dirty="0"/>
              <a:t>Elektromer</a:t>
            </a:r>
          </a:p>
        </p:txBody>
      </p:sp>
      <p:sp>
        <p:nvSpPr>
          <p:cNvPr id="14" name="Blesk 13"/>
          <p:cNvSpPr/>
          <p:nvPr/>
        </p:nvSpPr>
        <p:spPr>
          <a:xfrm>
            <a:off x="3779912" y="4869160"/>
            <a:ext cx="2232248" cy="720080"/>
          </a:xfrm>
          <a:prstGeom prst="lightningBol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Zástupný symbol čísla snímky 1"/>
          <p:cNvSpPr>
            <a:spLocks noGrp="1"/>
          </p:cNvSpPr>
          <p:nvPr>
            <p:ph type="sldNum" sz="quarter" idx="12"/>
          </p:nvPr>
        </p:nvSpPr>
        <p:spPr/>
        <p:txBody>
          <a:bodyPr/>
          <a:lstStyle/>
          <a:p>
            <a:fld id="{5380D079-4C3E-464C-B773-28A28016DD07}" type="slidenum">
              <a:rPr lang="sk-SK" smtClean="0"/>
              <a:pPr/>
              <a:t>25</a:t>
            </a:fld>
            <a:endParaRPr lang="sk-SK"/>
          </a:p>
        </p:txBody>
      </p:sp>
      <p:sp>
        <p:nvSpPr>
          <p:cNvPr id="3" name="Ovál 2"/>
          <p:cNvSpPr/>
          <p:nvPr/>
        </p:nvSpPr>
        <p:spPr>
          <a:xfrm>
            <a:off x="6948264" y="2708921"/>
            <a:ext cx="1512168" cy="1368152"/>
          </a:xfrm>
          <a:prstGeom prst="ellipse">
            <a:avLst/>
          </a:prstGeom>
          <a:solidFill>
            <a:srgbClr val="FF0000"/>
          </a:solidFill>
          <a:ln w="444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6" name="Picture 7" descr="i9"/>
          <p:cNvPicPr>
            <a:picLocks noChangeAspect="1" noChangeArrowheads="1"/>
          </p:cNvPicPr>
          <p:nvPr/>
        </p:nvPicPr>
        <p:blipFill>
          <a:blip r:embed="rId2" cstate="print"/>
          <a:srcRect/>
          <a:stretch>
            <a:fillRect/>
          </a:stretch>
        </p:blipFill>
        <p:spPr>
          <a:xfrm>
            <a:off x="467544" y="3125411"/>
            <a:ext cx="1656184" cy="2535837"/>
          </a:xfrm>
          <a:prstGeom prst="rect">
            <a:avLst/>
          </a:prstGeom>
          <a:noFill/>
          <a:ln/>
        </p:spPr>
      </p:pic>
      <p:sp>
        <p:nvSpPr>
          <p:cNvPr id="7" name="Obdĺžnik 6"/>
          <p:cNvSpPr/>
          <p:nvPr/>
        </p:nvSpPr>
        <p:spPr>
          <a:xfrm>
            <a:off x="3491880" y="3104728"/>
            <a:ext cx="1800200" cy="190844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70C0"/>
              </a:solidFill>
            </a:endParaRPr>
          </a:p>
          <a:p>
            <a:pPr algn="ctr"/>
            <a:endParaRPr lang="en-US" dirty="0">
              <a:solidFill>
                <a:srgbClr val="0070C0"/>
              </a:solidFill>
            </a:endParaRPr>
          </a:p>
          <a:p>
            <a:pPr algn="ctr"/>
            <a:endParaRPr lang="en-US" dirty="0">
              <a:solidFill>
                <a:srgbClr val="0070C0"/>
              </a:solidFill>
            </a:endParaRPr>
          </a:p>
          <a:p>
            <a:pPr algn="ctr"/>
            <a:endParaRPr lang="en-US" dirty="0">
              <a:solidFill>
                <a:srgbClr val="0070C0"/>
              </a:solidFill>
            </a:endParaRPr>
          </a:p>
          <a:p>
            <a:pPr algn="ctr"/>
            <a:endParaRPr lang="en-US" dirty="0">
              <a:solidFill>
                <a:srgbClr val="0070C0"/>
              </a:solidFill>
            </a:endParaRPr>
          </a:p>
          <a:p>
            <a:pPr algn="ctr"/>
            <a:endParaRPr lang="sk-SK" dirty="0">
              <a:solidFill>
                <a:srgbClr val="0070C0"/>
              </a:solidFill>
            </a:endParaRPr>
          </a:p>
        </p:txBody>
      </p:sp>
      <p:sp>
        <p:nvSpPr>
          <p:cNvPr id="8" name="Obdĺžnik 7"/>
          <p:cNvSpPr/>
          <p:nvPr/>
        </p:nvSpPr>
        <p:spPr>
          <a:xfrm>
            <a:off x="3683496" y="3212976"/>
            <a:ext cx="617984" cy="231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OW</a:t>
            </a:r>
            <a:endParaRPr lang="sk-SK" dirty="0"/>
          </a:p>
        </p:txBody>
      </p:sp>
      <p:sp>
        <p:nvSpPr>
          <p:cNvPr id="9" name="Obdĺžnik 8"/>
          <p:cNvSpPr/>
          <p:nvPr/>
        </p:nvSpPr>
        <p:spPr>
          <a:xfrm>
            <a:off x="4521696" y="3212976"/>
            <a:ext cx="617984" cy="231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OJ</a:t>
            </a:r>
            <a:endParaRPr lang="sk-SK" dirty="0"/>
          </a:p>
        </p:txBody>
      </p:sp>
      <p:sp>
        <p:nvSpPr>
          <p:cNvPr id="10" name="Obdĺžnik 9"/>
          <p:cNvSpPr/>
          <p:nvPr/>
        </p:nvSpPr>
        <p:spPr>
          <a:xfrm>
            <a:off x="4521696" y="3746376"/>
            <a:ext cx="617984" cy="231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DJ</a:t>
            </a:r>
            <a:endParaRPr lang="sk-SK" dirty="0"/>
          </a:p>
        </p:txBody>
      </p:sp>
      <p:sp>
        <p:nvSpPr>
          <p:cNvPr id="11" name="Obdĺžnik 10"/>
          <p:cNvSpPr/>
          <p:nvPr/>
        </p:nvSpPr>
        <p:spPr>
          <a:xfrm>
            <a:off x="3683496" y="3746376"/>
            <a:ext cx="617984" cy="231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DW</a:t>
            </a:r>
            <a:endParaRPr lang="sk-SK" dirty="0"/>
          </a:p>
        </p:txBody>
      </p:sp>
      <p:sp>
        <p:nvSpPr>
          <p:cNvPr id="12" name="Oblak 11"/>
          <p:cNvSpPr/>
          <p:nvPr/>
        </p:nvSpPr>
        <p:spPr>
          <a:xfrm>
            <a:off x="683568" y="-243408"/>
            <a:ext cx="7416824" cy="2636912"/>
          </a:xfrm>
          <a:prstGeom prst="cloud">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5400" dirty="0"/>
              <a:t>Elektrizačná sústava</a:t>
            </a:r>
            <a:endParaRPr lang="sk-SK" sz="1600" dirty="0"/>
          </a:p>
          <a:p>
            <a:pPr algn="ctr"/>
            <a:r>
              <a:rPr lang="sk-SK" sz="2000" dirty="0"/>
              <a:t>400 </a:t>
            </a:r>
            <a:r>
              <a:rPr lang="sk-SK" sz="2000" dirty="0" err="1"/>
              <a:t>kV</a:t>
            </a:r>
            <a:r>
              <a:rPr lang="sk-SK" sz="2000" dirty="0"/>
              <a:t>, 220 </a:t>
            </a:r>
            <a:r>
              <a:rPr lang="sk-SK" sz="2000" dirty="0" err="1"/>
              <a:t>kV</a:t>
            </a:r>
            <a:r>
              <a:rPr lang="sk-SK" sz="2000" dirty="0"/>
              <a:t>, 110 </a:t>
            </a:r>
            <a:r>
              <a:rPr lang="sk-SK" sz="2000" dirty="0" err="1"/>
              <a:t>kV</a:t>
            </a:r>
            <a:r>
              <a:rPr lang="sk-SK" sz="2000" dirty="0"/>
              <a:t>, 22 </a:t>
            </a:r>
            <a:r>
              <a:rPr lang="sk-SK" sz="2000" dirty="0" err="1"/>
              <a:t>kV</a:t>
            </a:r>
            <a:endParaRPr lang="sk-SK" sz="6600" dirty="0"/>
          </a:p>
        </p:txBody>
      </p:sp>
      <p:sp>
        <p:nvSpPr>
          <p:cNvPr id="13" name="Šípka dolu 12"/>
          <p:cNvSpPr/>
          <p:nvPr/>
        </p:nvSpPr>
        <p:spPr>
          <a:xfrm>
            <a:off x="4067944" y="2420888"/>
            <a:ext cx="792088" cy="648072"/>
          </a:xfrm>
          <a:prstGeom prst="downArrow">
            <a:avLst>
              <a:gd name="adj1" fmla="val 22183"/>
              <a:gd name="adj2" fmla="val 364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5" name="Kocka 14"/>
          <p:cNvSpPr/>
          <p:nvPr/>
        </p:nvSpPr>
        <p:spPr>
          <a:xfrm>
            <a:off x="6012160" y="5301208"/>
            <a:ext cx="2016224" cy="720080"/>
          </a:xfrm>
          <a:prstGeom prst="cub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b="1" dirty="0">
                <a:solidFill>
                  <a:srgbClr val="0070C0"/>
                </a:solidFill>
              </a:rPr>
              <a:t>Zber údajov do centrály</a:t>
            </a:r>
          </a:p>
        </p:txBody>
      </p:sp>
      <p:sp>
        <p:nvSpPr>
          <p:cNvPr id="17" name="BlokTextu 16"/>
          <p:cNvSpPr txBox="1"/>
          <p:nvPr/>
        </p:nvSpPr>
        <p:spPr>
          <a:xfrm>
            <a:off x="827584" y="5733256"/>
            <a:ext cx="889987" cy="369332"/>
          </a:xfrm>
          <a:prstGeom prst="rect">
            <a:avLst/>
          </a:prstGeom>
          <a:noFill/>
        </p:spPr>
        <p:txBody>
          <a:bodyPr wrap="none" rtlCol="0">
            <a:spAutoFit/>
          </a:bodyPr>
          <a:lstStyle/>
          <a:p>
            <a:r>
              <a:rPr lang="sk-SK" dirty="0"/>
              <a:t>prístroj</a:t>
            </a:r>
          </a:p>
        </p:txBody>
      </p:sp>
      <p:sp>
        <p:nvSpPr>
          <p:cNvPr id="18" name="BlokTextu 17"/>
          <p:cNvSpPr txBox="1"/>
          <p:nvPr/>
        </p:nvSpPr>
        <p:spPr>
          <a:xfrm>
            <a:off x="4042053" y="5733256"/>
            <a:ext cx="697627" cy="369332"/>
          </a:xfrm>
          <a:prstGeom prst="rect">
            <a:avLst/>
          </a:prstGeom>
          <a:noFill/>
        </p:spPr>
        <p:txBody>
          <a:bodyPr wrap="none" rtlCol="0">
            <a:spAutoFit/>
          </a:bodyPr>
          <a:lstStyle/>
          <a:p>
            <a:r>
              <a:rPr lang="sk-SK" dirty="0"/>
              <a:t>náčrt</a:t>
            </a:r>
          </a:p>
        </p:txBody>
      </p:sp>
      <p:sp>
        <p:nvSpPr>
          <p:cNvPr id="19" name="Koláč 18"/>
          <p:cNvSpPr/>
          <p:nvPr/>
        </p:nvSpPr>
        <p:spPr>
          <a:xfrm rot="16200000">
            <a:off x="7020272" y="2636913"/>
            <a:ext cx="1368152" cy="1512168"/>
          </a:xfrm>
          <a:prstGeom prst="pie">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solidFill>
                <a:schemeClr val="tx1"/>
              </a:solidFill>
            </a:endParaRPr>
          </a:p>
        </p:txBody>
      </p:sp>
      <p:cxnSp>
        <p:nvCxnSpPr>
          <p:cNvPr id="4" name="Rovná spojnica 3"/>
          <p:cNvCxnSpPr/>
          <p:nvPr/>
        </p:nvCxnSpPr>
        <p:spPr>
          <a:xfrm>
            <a:off x="6948264" y="3392997"/>
            <a:ext cx="1512168"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 name="Rovná spojnica 4"/>
          <p:cNvCxnSpPr/>
          <p:nvPr/>
        </p:nvCxnSpPr>
        <p:spPr>
          <a:xfrm>
            <a:off x="7704348" y="2708921"/>
            <a:ext cx="0" cy="1368152"/>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BlokTextu 19"/>
          <p:cNvSpPr txBox="1"/>
          <p:nvPr/>
        </p:nvSpPr>
        <p:spPr>
          <a:xfrm>
            <a:off x="7001252" y="4149081"/>
            <a:ext cx="1531188" cy="646331"/>
          </a:xfrm>
          <a:prstGeom prst="rect">
            <a:avLst/>
          </a:prstGeom>
          <a:noFill/>
        </p:spPr>
        <p:txBody>
          <a:bodyPr wrap="none" rtlCol="0">
            <a:spAutoFit/>
          </a:bodyPr>
          <a:lstStyle/>
          <a:p>
            <a:r>
              <a:rPr lang="sk-SK" dirty="0" err="1"/>
              <a:t>schématická</a:t>
            </a:r>
            <a:r>
              <a:rPr lang="sk-SK" dirty="0"/>
              <a:t> </a:t>
            </a:r>
          </a:p>
          <a:p>
            <a:r>
              <a:rPr lang="sk-SK" dirty="0"/>
              <a:t>značka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159C407-5816-E4C3-9663-7E2935E2D271}"/>
              </a:ext>
            </a:extLst>
          </p:cNvPr>
          <p:cNvSpPr>
            <a:spLocks noGrp="1"/>
          </p:cNvSpPr>
          <p:nvPr>
            <p:ph type="title"/>
          </p:nvPr>
        </p:nvSpPr>
        <p:spPr>
          <a:xfrm>
            <a:off x="457200" y="0"/>
            <a:ext cx="8229600" cy="1143000"/>
          </a:xfrm>
        </p:spPr>
        <p:txBody>
          <a:bodyPr>
            <a:normAutofit/>
          </a:bodyPr>
          <a:lstStyle/>
          <a:p>
            <a:r>
              <a:rPr lang="sk-SK" sz="3600" dirty="0"/>
              <a:t>Priame a nepriame meranie</a:t>
            </a:r>
          </a:p>
        </p:txBody>
      </p:sp>
      <p:sp>
        <p:nvSpPr>
          <p:cNvPr id="6" name="Zástupný objekt pre obsah 5">
            <a:extLst>
              <a:ext uri="{FF2B5EF4-FFF2-40B4-BE49-F238E27FC236}">
                <a16:creationId xmlns:a16="http://schemas.microsoft.com/office/drawing/2014/main" id="{856DE9B6-EC7B-C299-B737-0C30C971FA61}"/>
              </a:ext>
            </a:extLst>
          </p:cNvPr>
          <p:cNvSpPr>
            <a:spLocks noGrp="1"/>
          </p:cNvSpPr>
          <p:nvPr>
            <p:ph idx="1"/>
          </p:nvPr>
        </p:nvSpPr>
        <p:spPr>
          <a:xfrm>
            <a:off x="487017" y="1052736"/>
            <a:ext cx="8229600" cy="5256584"/>
          </a:xfrm>
        </p:spPr>
        <p:txBody>
          <a:bodyPr>
            <a:normAutofit fontScale="85000" lnSpcReduction="10000"/>
          </a:bodyPr>
          <a:lstStyle/>
          <a:p>
            <a:r>
              <a:rPr lang="sk-SK" dirty="0"/>
              <a:t>Odbery elektriny z napäťovej hladiny 0,4 kV pre trojfázový systém a 230 V pre jednofázový systém sa merajú </a:t>
            </a:r>
            <a:r>
              <a:rPr lang="sk-SK" dirty="0">
                <a:solidFill>
                  <a:srgbClr val="C00000"/>
                </a:solidFill>
              </a:rPr>
              <a:t>priamo</a:t>
            </a:r>
          </a:p>
          <a:p>
            <a:r>
              <a:rPr lang="sk-SK" dirty="0"/>
              <a:t>Vyššie napäťové hladiny sa merajú </a:t>
            </a:r>
            <a:r>
              <a:rPr lang="sk-SK" dirty="0">
                <a:solidFill>
                  <a:srgbClr val="C00000"/>
                </a:solidFill>
              </a:rPr>
              <a:t>polopriamo</a:t>
            </a:r>
            <a:r>
              <a:rPr lang="sk-SK" dirty="0"/>
              <a:t>, alebo </a:t>
            </a:r>
            <a:r>
              <a:rPr lang="sk-SK" dirty="0">
                <a:solidFill>
                  <a:srgbClr val="C00000"/>
                </a:solidFill>
              </a:rPr>
              <a:t>nepriamo</a:t>
            </a:r>
            <a:r>
              <a:rPr lang="sk-SK" dirty="0"/>
              <a:t>, pričom sa používajú prístrojové transformátory (PTN a PTP)</a:t>
            </a:r>
          </a:p>
          <a:p>
            <a:r>
              <a:rPr lang="sk-SK" dirty="0">
                <a:solidFill>
                  <a:srgbClr val="C00000"/>
                </a:solidFill>
              </a:rPr>
              <a:t>Určené meradlá </a:t>
            </a:r>
            <a:r>
              <a:rPr lang="sk-SK" dirty="0"/>
              <a:t>sú povinné pri obchodnom vzťahu, v súvislosti so zdravím a bezpečnosťou</a:t>
            </a:r>
          </a:p>
          <a:p>
            <a:r>
              <a:rPr lang="sk-SK" dirty="0"/>
              <a:t>Majú legislatívne stanovené pravidlá ako napríklad povinnosť periodickej kalibrácie, plombovania a pod.</a:t>
            </a:r>
          </a:p>
          <a:p>
            <a:r>
              <a:rPr lang="sk-SK" dirty="0"/>
              <a:t>Ostatné meradlá nemajú prísne pravidlá a sú určené pre informatívne a podružné merania tokov elektriny</a:t>
            </a:r>
          </a:p>
        </p:txBody>
      </p:sp>
      <p:sp>
        <p:nvSpPr>
          <p:cNvPr id="4" name="Zástupný objekt pre číslo snímky 3">
            <a:extLst>
              <a:ext uri="{FF2B5EF4-FFF2-40B4-BE49-F238E27FC236}">
                <a16:creationId xmlns:a16="http://schemas.microsoft.com/office/drawing/2014/main" id="{68763A26-7C0B-A071-87C5-6E884CEC0AC7}"/>
              </a:ext>
            </a:extLst>
          </p:cNvPr>
          <p:cNvSpPr>
            <a:spLocks noGrp="1"/>
          </p:cNvSpPr>
          <p:nvPr>
            <p:ph type="sldNum" sz="quarter" idx="12"/>
          </p:nvPr>
        </p:nvSpPr>
        <p:spPr/>
        <p:txBody>
          <a:bodyPr/>
          <a:lstStyle/>
          <a:p>
            <a:fld id="{5380D079-4C3E-464C-B773-28A28016DD07}" type="slidenum">
              <a:rPr lang="sk-SK" smtClean="0"/>
              <a:pPr/>
              <a:t>26</a:t>
            </a:fld>
            <a:endParaRPr lang="sk-SK"/>
          </a:p>
        </p:txBody>
      </p:sp>
    </p:spTree>
    <p:extLst>
      <p:ext uri="{BB962C8B-B14F-4D97-AF65-F5344CB8AC3E}">
        <p14:creationId xmlns:p14="http://schemas.microsoft.com/office/powerpoint/2010/main" val="226696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a:xfrm>
            <a:off x="457200" y="928670"/>
            <a:ext cx="8229600" cy="5197493"/>
          </a:xfrm>
        </p:spPr>
        <p:txBody>
          <a:bodyPr>
            <a:normAutofit/>
          </a:bodyPr>
          <a:lstStyle/>
          <a:p>
            <a:pPr marL="0" indent="0">
              <a:buNone/>
            </a:pPr>
            <a:r>
              <a:rPr lang="sk-SK" sz="2800" dirty="0"/>
              <a:t>Dôvodom  je to, že napäťové hladiny niekoľko kV a prúdy v desiatkach až stovkách ampér nemožno pripojiť na meracie prístroje priamo</a:t>
            </a:r>
          </a:p>
          <a:p>
            <a:pPr marL="0" indent="0">
              <a:buNone/>
            </a:pPr>
            <a:r>
              <a:rPr lang="sk-SK" sz="2800" dirty="0"/>
              <a:t>Preto sa používajú </a:t>
            </a:r>
            <a:r>
              <a:rPr lang="sk-SK" sz="2800" dirty="0">
                <a:solidFill>
                  <a:srgbClr val="C00000"/>
                </a:solidFill>
              </a:rPr>
              <a:t>prístrojové transformátory prúdu (PTP) a napätia (PTN)</a:t>
            </a:r>
            <a:r>
              <a:rPr lang="sk-SK" sz="2800" dirty="0"/>
              <a:t>, ktoré znižujú prúd a napätie na úroveň, na ktorej pracujú meracie prístroje</a:t>
            </a:r>
          </a:p>
        </p:txBody>
      </p:sp>
      <p:sp>
        <p:nvSpPr>
          <p:cNvPr id="2" name="Zástupný symbol pro číslo snímku 1"/>
          <p:cNvSpPr>
            <a:spLocks noGrp="1"/>
          </p:cNvSpPr>
          <p:nvPr>
            <p:ph type="sldNum" sz="quarter" idx="12"/>
          </p:nvPr>
        </p:nvSpPr>
        <p:spPr/>
        <p:txBody>
          <a:bodyPr/>
          <a:lstStyle/>
          <a:p>
            <a:fld id="{5380D079-4C3E-464C-B773-28A28016DD07}" type="slidenum">
              <a:rPr lang="sk-SK" smtClean="0"/>
              <a:pPr/>
              <a:t>27</a:t>
            </a:fld>
            <a:endParaRPr lang="sk-SK"/>
          </a:p>
        </p:txBody>
      </p:sp>
      <p:sp>
        <p:nvSpPr>
          <p:cNvPr id="3" name="Nadpis 3"/>
          <p:cNvSpPr txBox="1">
            <a:spLocks/>
          </p:cNvSpPr>
          <p:nvPr/>
        </p:nvSpPr>
        <p:spPr>
          <a:xfrm>
            <a:off x="495300" y="179924"/>
            <a:ext cx="8153400" cy="61277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3600" dirty="0"/>
              <a:t>Nepriame pripojenie meradiel</a:t>
            </a:r>
          </a:p>
        </p:txBody>
      </p:sp>
      <p:sp>
        <p:nvSpPr>
          <p:cNvPr id="6" name="Voľná forma 16"/>
          <p:cNvSpPr/>
          <p:nvPr/>
        </p:nvSpPr>
        <p:spPr>
          <a:xfrm>
            <a:off x="1544515" y="3971940"/>
            <a:ext cx="131885" cy="76200"/>
          </a:xfrm>
          <a:custGeom>
            <a:avLst/>
            <a:gdLst>
              <a:gd name="connsiteX0" fmla="*/ 0 w 175847"/>
              <a:gd name="connsiteY0" fmla="*/ 212480 h 212480"/>
              <a:gd name="connsiteX1" fmla="*/ 87923 w 175847"/>
              <a:gd name="connsiteY1" fmla="*/ 1465 h 212480"/>
              <a:gd name="connsiteX2" fmla="*/ 175847 w 175847"/>
              <a:gd name="connsiteY2" fmla="*/ 203688 h 212480"/>
            </a:gdLst>
            <a:ahLst/>
            <a:cxnLst>
              <a:cxn ang="0">
                <a:pos x="connsiteX0" y="connsiteY0"/>
              </a:cxn>
              <a:cxn ang="0">
                <a:pos x="connsiteX1" y="connsiteY1"/>
              </a:cxn>
              <a:cxn ang="0">
                <a:pos x="connsiteX2" y="connsiteY2"/>
              </a:cxn>
            </a:cxnLst>
            <a:rect l="l" t="t" r="r" b="b"/>
            <a:pathLst>
              <a:path w="175847" h="212480">
                <a:moveTo>
                  <a:pt x="0" y="212480"/>
                </a:moveTo>
                <a:cubicBezTo>
                  <a:pt x="29307" y="107705"/>
                  <a:pt x="58615" y="2930"/>
                  <a:pt x="87923" y="1465"/>
                </a:cubicBezTo>
                <a:cubicBezTo>
                  <a:pt x="117231" y="0"/>
                  <a:pt x="146539" y="101844"/>
                  <a:pt x="175847" y="203688"/>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7" name="Voľná forma 17"/>
          <p:cNvSpPr/>
          <p:nvPr/>
        </p:nvSpPr>
        <p:spPr>
          <a:xfrm>
            <a:off x="1676400" y="3971940"/>
            <a:ext cx="131885" cy="76200"/>
          </a:xfrm>
          <a:custGeom>
            <a:avLst/>
            <a:gdLst>
              <a:gd name="connsiteX0" fmla="*/ 0 w 175847"/>
              <a:gd name="connsiteY0" fmla="*/ 212480 h 212480"/>
              <a:gd name="connsiteX1" fmla="*/ 87923 w 175847"/>
              <a:gd name="connsiteY1" fmla="*/ 1465 h 212480"/>
              <a:gd name="connsiteX2" fmla="*/ 175847 w 175847"/>
              <a:gd name="connsiteY2" fmla="*/ 203688 h 212480"/>
            </a:gdLst>
            <a:ahLst/>
            <a:cxnLst>
              <a:cxn ang="0">
                <a:pos x="connsiteX0" y="connsiteY0"/>
              </a:cxn>
              <a:cxn ang="0">
                <a:pos x="connsiteX1" y="connsiteY1"/>
              </a:cxn>
              <a:cxn ang="0">
                <a:pos x="connsiteX2" y="connsiteY2"/>
              </a:cxn>
            </a:cxnLst>
            <a:rect l="l" t="t" r="r" b="b"/>
            <a:pathLst>
              <a:path w="175847" h="212480">
                <a:moveTo>
                  <a:pt x="0" y="212480"/>
                </a:moveTo>
                <a:cubicBezTo>
                  <a:pt x="29307" y="107705"/>
                  <a:pt x="58615" y="2930"/>
                  <a:pt x="87923" y="1465"/>
                </a:cubicBezTo>
                <a:cubicBezTo>
                  <a:pt x="117231" y="0"/>
                  <a:pt x="146539" y="101844"/>
                  <a:pt x="175847" y="203688"/>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8" name="Voľná forma 18"/>
          <p:cNvSpPr/>
          <p:nvPr/>
        </p:nvSpPr>
        <p:spPr>
          <a:xfrm>
            <a:off x="1808285" y="3971940"/>
            <a:ext cx="131885" cy="76200"/>
          </a:xfrm>
          <a:custGeom>
            <a:avLst/>
            <a:gdLst>
              <a:gd name="connsiteX0" fmla="*/ 0 w 175847"/>
              <a:gd name="connsiteY0" fmla="*/ 212480 h 212480"/>
              <a:gd name="connsiteX1" fmla="*/ 87923 w 175847"/>
              <a:gd name="connsiteY1" fmla="*/ 1465 h 212480"/>
              <a:gd name="connsiteX2" fmla="*/ 175847 w 175847"/>
              <a:gd name="connsiteY2" fmla="*/ 203688 h 212480"/>
            </a:gdLst>
            <a:ahLst/>
            <a:cxnLst>
              <a:cxn ang="0">
                <a:pos x="connsiteX0" y="connsiteY0"/>
              </a:cxn>
              <a:cxn ang="0">
                <a:pos x="connsiteX1" y="connsiteY1"/>
              </a:cxn>
              <a:cxn ang="0">
                <a:pos x="connsiteX2" y="connsiteY2"/>
              </a:cxn>
            </a:cxnLst>
            <a:rect l="l" t="t" r="r" b="b"/>
            <a:pathLst>
              <a:path w="175847" h="212480">
                <a:moveTo>
                  <a:pt x="0" y="212480"/>
                </a:moveTo>
                <a:cubicBezTo>
                  <a:pt x="29307" y="107705"/>
                  <a:pt x="58615" y="2930"/>
                  <a:pt x="87923" y="1465"/>
                </a:cubicBezTo>
                <a:cubicBezTo>
                  <a:pt x="117231" y="0"/>
                  <a:pt x="146539" y="101844"/>
                  <a:pt x="175847" y="203688"/>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9" name="Voľná forma 19"/>
          <p:cNvSpPr/>
          <p:nvPr/>
        </p:nvSpPr>
        <p:spPr>
          <a:xfrm>
            <a:off x="1940170" y="3971940"/>
            <a:ext cx="131885" cy="76200"/>
          </a:xfrm>
          <a:custGeom>
            <a:avLst/>
            <a:gdLst>
              <a:gd name="connsiteX0" fmla="*/ 0 w 175847"/>
              <a:gd name="connsiteY0" fmla="*/ 212480 h 212480"/>
              <a:gd name="connsiteX1" fmla="*/ 87923 w 175847"/>
              <a:gd name="connsiteY1" fmla="*/ 1465 h 212480"/>
              <a:gd name="connsiteX2" fmla="*/ 175847 w 175847"/>
              <a:gd name="connsiteY2" fmla="*/ 203688 h 212480"/>
            </a:gdLst>
            <a:ahLst/>
            <a:cxnLst>
              <a:cxn ang="0">
                <a:pos x="connsiteX0" y="connsiteY0"/>
              </a:cxn>
              <a:cxn ang="0">
                <a:pos x="connsiteX1" y="connsiteY1"/>
              </a:cxn>
              <a:cxn ang="0">
                <a:pos x="connsiteX2" y="connsiteY2"/>
              </a:cxn>
            </a:cxnLst>
            <a:rect l="l" t="t" r="r" b="b"/>
            <a:pathLst>
              <a:path w="175847" h="212480">
                <a:moveTo>
                  <a:pt x="0" y="212480"/>
                </a:moveTo>
                <a:cubicBezTo>
                  <a:pt x="29307" y="107705"/>
                  <a:pt x="58615" y="2930"/>
                  <a:pt x="87923" y="1465"/>
                </a:cubicBezTo>
                <a:cubicBezTo>
                  <a:pt x="117231" y="0"/>
                  <a:pt x="146539" y="101844"/>
                  <a:pt x="175847" y="203688"/>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10" name="Voľná forma 20"/>
          <p:cNvSpPr/>
          <p:nvPr/>
        </p:nvSpPr>
        <p:spPr>
          <a:xfrm>
            <a:off x="2072055" y="3971940"/>
            <a:ext cx="131885" cy="76200"/>
          </a:xfrm>
          <a:custGeom>
            <a:avLst/>
            <a:gdLst>
              <a:gd name="connsiteX0" fmla="*/ 0 w 175847"/>
              <a:gd name="connsiteY0" fmla="*/ 212480 h 212480"/>
              <a:gd name="connsiteX1" fmla="*/ 87923 w 175847"/>
              <a:gd name="connsiteY1" fmla="*/ 1465 h 212480"/>
              <a:gd name="connsiteX2" fmla="*/ 175847 w 175847"/>
              <a:gd name="connsiteY2" fmla="*/ 203688 h 212480"/>
            </a:gdLst>
            <a:ahLst/>
            <a:cxnLst>
              <a:cxn ang="0">
                <a:pos x="connsiteX0" y="connsiteY0"/>
              </a:cxn>
              <a:cxn ang="0">
                <a:pos x="connsiteX1" y="connsiteY1"/>
              </a:cxn>
              <a:cxn ang="0">
                <a:pos x="connsiteX2" y="connsiteY2"/>
              </a:cxn>
            </a:cxnLst>
            <a:rect l="l" t="t" r="r" b="b"/>
            <a:pathLst>
              <a:path w="175847" h="212480">
                <a:moveTo>
                  <a:pt x="0" y="212480"/>
                </a:moveTo>
                <a:cubicBezTo>
                  <a:pt x="29307" y="107705"/>
                  <a:pt x="58615" y="2930"/>
                  <a:pt x="87923" y="1465"/>
                </a:cubicBezTo>
                <a:cubicBezTo>
                  <a:pt x="117231" y="0"/>
                  <a:pt x="146539" y="101844"/>
                  <a:pt x="175847" y="203688"/>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11" name="Voľná forma 21"/>
          <p:cNvSpPr/>
          <p:nvPr/>
        </p:nvSpPr>
        <p:spPr>
          <a:xfrm rot="10800000">
            <a:off x="1717430" y="3819541"/>
            <a:ext cx="131885" cy="76200"/>
          </a:xfrm>
          <a:custGeom>
            <a:avLst/>
            <a:gdLst>
              <a:gd name="connsiteX0" fmla="*/ 0 w 175847"/>
              <a:gd name="connsiteY0" fmla="*/ 212480 h 212480"/>
              <a:gd name="connsiteX1" fmla="*/ 87923 w 175847"/>
              <a:gd name="connsiteY1" fmla="*/ 1465 h 212480"/>
              <a:gd name="connsiteX2" fmla="*/ 175847 w 175847"/>
              <a:gd name="connsiteY2" fmla="*/ 203688 h 212480"/>
            </a:gdLst>
            <a:ahLst/>
            <a:cxnLst>
              <a:cxn ang="0">
                <a:pos x="connsiteX0" y="connsiteY0"/>
              </a:cxn>
              <a:cxn ang="0">
                <a:pos x="connsiteX1" y="connsiteY1"/>
              </a:cxn>
              <a:cxn ang="0">
                <a:pos x="connsiteX2" y="connsiteY2"/>
              </a:cxn>
            </a:cxnLst>
            <a:rect l="l" t="t" r="r" b="b"/>
            <a:pathLst>
              <a:path w="175847" h="212480">
                <a:moveTo>
                  <a:pt x="0" y="212480"/>
                </a:moveTo>
                <a:cubicBezTo>
                  <a:pt x="29307" y="107705"/>
                  <a:pt x="58615" y="2930"/>
                  <a:pt x="87923" y="1465"/>
                </a:cubicBezTo>
                <a:cubicBezTo>
                  <a:pt x="117231" y="0"/>
                  <a:pt x="146539" y="101844"/>
                  <a:pt x="175847" y="203688"/>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sp>
        <p:nvSpPr>
          <p:cNvPr id="12" name="Voľná forma 22"/>
          <p:cNvSpPr/>
          <p:nvPr/>
        </p:nvSpPr>
        <p:spPr>
          <a:xfrm rot="10800000">
            <a:off x="1849315" y="3819541"/>
            <a:ext cx="131885" cy="76200"/>
          </a:xfrm>
          <a:custGeom>
            <a:avLst/>
            <a:gdLst>
              <a:gd name="connsiteX0" fmla="*/ 0 w 175847"/>
              <a:gd name="connsiteY0" fmla="*/ 212480 h 212480"/>
              <a:gd name="connsiteX1" fmla="*/ 87923 w 175847"/>
              <a:gd name="connsiteY1" fmla="*/ 1465 h 212480"/>
              <a:gd name="connsiteX2" fmla="*/ 175847 w 175847"/>
              <a:gd name="connsiteY2" fmla="*/ 203688 h 212480"/>
            </a:gdLst>
            <a:ahLst/>
            <a:cxnLst>
              <a:cxn ang="0">
                <a:pos x="connsiteX0" y="connsiteY0"/>
              </a:cxn>
              <a:cxn ang="0">
                <a:pos x="connsiteX1" y="connsiteY1"/>
              </a:cxn>
              <a:cxn ang="0">
                <a:pos x="connsiteX2" y="connsiteY2"/>
              </a:cxn>
            </a:cxnLst>
            <a:rect l="l" t="t" r="r" b="b"/>
            <a:pathLst>
              <a:path w="175847" h="212480">
                <a:moveTo>
                  <a:pt x="0" y="212480"/>
                </a:moveTo>
                <a:cubicBezTo>
                  <a:pt x="29307" y="107705"/>
                  <a:pt x="58615" y="2930"/>
                  <a:pt x="87923" y="1465"/>
                </a:cubicBezTo>
                <a:cubicBezTo>
                  <a:pt x="117231" y="0"/>
                  <a:pt x="146539" y="101844"/>
                  <a:pt x="175847" y="203688"/>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k-SK"/>
          </a:p>
        </p:txBody>
      </p:sp>
      <p:cxnSp>
        <p:nvCxnSpPr>
          <p:cNvPr id="13" name="Rovná spojnica 24"/>
          <p:cNvCxnSpPr>
            <a:stCxn id="11" idx="2"/>
          </p:cNvCxnSpPr>
          <p:nvPr/>
        </p:nvCxnSpPr>
        <p:spPr>
          <a:xfrm flipH="1" flipV="1">
            <a:off x="685800" y="3819540"/>
            <a:ext cx="1031630" cy="31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ovná spojnica 25"/>
          <p:cNvCxnSpPr/>
          <p:nvPr/>
        </p:nvCxnSpPr>
        <p:spPr>
          <a:xfrm flipH="1">
            <a:off x="1981200" y="3819540"/>
            <a:ext cx="1066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ovná spojnica 26"/>
          <p:cNvCxnSpPr>
            <a:stCxn id="6" idx="0"/>
          </p:cNvCxnSpPr>
          <p:nvPr/>
        </p:nvCxnSpPr>
        <p:spPr>
          <a:xfrm flipH="1">
            <a:off x="1447800" y="4048140"/>
            <a:ext cx="96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ovná spojnica 29"/>
          <p:cNvCxnSpPr/>
          <p:nvPr/>
        </p:nvCxnSpPr>
        <p:spPr>
          <a:xfrm flipH="1">
            <a:off x="2209800" y="4048140"/>
            <a:ext cx="9671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ovná spojovacia šípka 36"/>
          <p:cNvCxnSpPr/>
          <p:nvPr/>
        </p:nvCxnSpPr>
        <p:spPr>
          <a:xfrm>
            <a:off x="1447800" y="4048140"/>
            <a:ext cx="0" cy="457200"/>
          </a:xfrm>
          <a:prstGeom prst="straightConnector1">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8" name="Rovná spojovacia šípka 37"/>
          <p:cNvCxnSpPr/>
          <p:nvPr/>
        </p:nvCxnSpPr>
        <p:spPr>
          <a:xfrm>
            <a:off x="2286000" y="4048140"/>
            <a:ext cx="0" cy="457200"/>
          </a:xfrm>
          <a:prstGeom prst="straightConnector1">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9" name="Rovná spojovacia šípka 39"/>
          <p:cNvCxnSpPr>
            <a:endCxn id="21" idx="2"/>
          </p:cNvCxnSpPr>
          <p:nvPr/>
        </p:nvCxnSpPr>
        <p:spPr>
          <a:xfrm>
            <a:off x="1447800" y="4505340"/>
            <a:ext cx="228600" cy="0"/>
          </a:xfrm>
          <a:prstGeom prst="straightConnector1">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0" name="Rovná spojovacia šípka 40"/>
          <p:cNvCxnSpPr>
            <a:endCxn id="21" idx="6"/>
          </p:cNvCxnSpPr>
          <p:nvPr/>
        </p:nvCxnSpPr>
        <p:spPr>
          <a:xfrm flipH="1">
            <a:off x="2133600" y="4505340"/>
            <a:ext cx="152400" cy="0"/>
          </a:xfrm>
          <a:prstGeom prst="straightConnector1">
            <a:avLst/>
          </a:prstGeom>
          <a:ln>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21" name="Ovál 48"/>
          <p:cNvSpPr/>
          <p:nvPr/>
        </p:nvSpPr>
        <p:spPr>
          <a:xfrm>
            <a:off x="1676400" y="4276740"/>
            <a:ext cx="457200" cy="45720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22" name="Rovná spojnica 52"/>
          <p:cNvCxnSpPr/>
          <p:nvPr/>
        </p:nvCxnSpPr>
        <p:spPr>
          <a:xfrm flipH="1">
            <a:off x="914400" y="4048140"/>
            <a:ext cx="53340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Rovná spojnica 54"/>
          <p:cNvCxnSpPr/>
          <p:nvPr/>
        </p:nvCxnSpPr>
        <p:spPr>
          <a:xfrm>
            <a:off x="914400" y="4352940"/>
            <a:ext cx="0"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Rovná spojnica 56"/>
          <p:cNvCxnSpPr/>
          <p:nvPr/>
        </p:nvCxnSpPr>
        <p:spPr>
          <a:xfrm>
            <a:off x="762000" y="4581540"/>
            <a:ext cx="381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Rovná spojnica 57"/>
          <p:cNvCxnSpPr/>
          <p:nvPr/>
        </p:nvCxnSpPr>
        <p:spPr>
          <a:xfrm flipH="1">
            <a:off x="838200" y="465774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Rovná spojnica 66"/>
          <p:cNvCxnSpPr/>
          <p:nvPr/>
        </p:nvCxnSpPr>
        <p:spPr>
          <a:xfrm>
            <a:off x="914400" y="4733940"/>
            <a:ext cx="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BlokTextu 68"/>
          <p:cNvSpPr txBox="1"/>
          <p:nvPr/>
        </p:nvSpPr>
        <p:spPr>
          <a:xfrm>
            <a:off x="1752600" y="4288408"/>
            <a:ext cx="324128" cy="369332"/>
          </a:xfrm>
          <a:prstGeom prst="rect">
            <a:avLst/>
          </a:prstGeom>
          <a:noFill/>
          <a:ln>
            <a:noFill/>
          </a:ln>
        </p:spPr>
        <p:txBody>
          <a:bodyPr wrap="none" rtlCol="0">
            <a:spAutoFit/>
          </a:bodyPr>
          <a:lstStyle/>
          <a:p>
            <a:r>
              <a:rPr lang="sk-SK" dirty="0"/>
              <a:t>A</a:t>
            </a:r>
          </a:p>
        </p:txBody>
      </p:sp>
      <p:cxnSp>
        <p:nvCxnSpPr>
          <p:cNvPr id="28" name="Rovná spojnica 70"/>
          <p:cNvCxnSpPr/>
          <p:nvPr/>
        </p:nvCxnSpPr>
        <p:spPr>
          <a:xfrm>
            <a:off x="1447800" y="450534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ovná spojnica 71"/>
          <p:cNvCxnSpPr/>
          <p:nvPr/>
        </p:nvCxnSpPr>
        <p:spPr>
          <a:xfrm>
            <a:off x="2286000" y="4505340"/>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ovná spojnica 73"/>
          <p:cNvCxnSpPr/>
          <p:nvPr/>
        </p:nvCxnSpPr>
        <p:spPr>
          <a:xfrm>
            <a:off x="1447800" y="496254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ovná spojnica 74"/>
          <p:cNvCxnSpPr/>
          <p:nvPr/>
        </p:nvCxnSpPr>
        <p:spPr>
          <a:xfrm>
            <a:off x="1981200" y="496254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Rovná spojnica 76"/>
          <p:cNvCxnSpPr/>
          <p:nvPr/>
        </p:nvCxnSpPr>
        <p:spPr>
          <a:xfrm flipV="1">
            <a:off x="1752600" y="4886340"/>
            <a:ext cx="2286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BlokTextu 98"/>
          <p:cNvSpPr txBox="1"/>
          <p:nvPr/>
        </p:nvSpPr>
        <p:spPr>
          <a:xfrm>
            <a:off x="381000" y="3667140"/>
            <a:ext cx="351378" cy="307777"/>
          </a:xfrm>
          <a:prstGeom prst="rect">
            <a:avLst/>
          </a:prstGeom>
          <a:noFill/>
        </p:spPr>
        <p:txBody>
          <a:bodyPr wrap="none" rtlCol="0">
            <a:spAutoFit/>
          </a:bodyPr>
          <a:lstStyle/>
          <a:p>
            <a:r>
              <a:rPr lang="sk-SK" sz="1400" dirty="0"/>
              <a:t>L1</a:t>
            </a:r>
          </a:p>
        </p:txBody>
      </p:sp>
      <p:sp>
        <p:nvSpPr>
          <p:cNvPr id="35" name="BlokTextu 101"/>
          <p:cNvSpPr txBox="1"/>
          <p:nvPr/>
        </p:nvSpPr>
        <p:spPr>
          <a:xfrm>
            <a:off x="228600" y="5202808"/>
            <a:ext cx="3739485" cy="369332"/>
          </a:xfrm>
          <a:prstGeom prst="rect">
            <a:avLst/>
          </a:prstGeom>
          <a:noFill/>
        </p:spPr>
        <p:txBody>
          <a:bodyPr wrap="none" rtlCol="0">
            <a:spAutoFit/>
          </a:bodyPr>
          <a:lstStyle/>
          <a:p>
            <a:r>
              <a:rPr lang="sk-SK" dirty="0"/>
              <a:t>PTP – prístrojový transformátor prúdu</a:t>
            </a:r>
          </a:p>
        </p:txBody>
      </p:sp>
      <p:sp>
        <p:nvSpPr>
          <p:cNvPr id="36" name="BlokTextu 111"/>
          <p:cNvSpPr txBox="1"/>
          <p:nvPr/>
        </p:nvSpPr>
        <p:spPr>
          <a:xfrm>
            <a:off x="1447800" y="4962540"/>
            <a:ext cx="775212" cy="276999"/>
          </a:xfrm>
          <a:prstGeom prst="rect">
            <a:avLst/>
          </a:prstGeom>
          <a:noFill/>
        </p:spPr>
        <p:txBody>
          <a:bodyPr wrap="none" rtlCol="0">
            <a:spAutoFit/>
          </a:bodyPr>
          <a:lstStyle/>
          <a:p>
            <a:r>
              <a:rPr lang="sk-SK" sz="1200" dirty="0" err="1"/>
              <a:t>skratovač</a:t>
            </a:r>
            <a:endParaRPr lang="sk-SK" sz="1200" dirty="0"/>
          </a:p>
        </p:txBody>
      </p:sp>
      <p:cxnSp>
        <p:nvCxnSpPr>
          <p:cNvPr id="37" name="Rovná spojnica 115"/>
          <p:cNvCxnSpPr/>
          <p:nvPr/>
        </p:nvCxnSpPr>
        <p:spPr>
          <a:xfrm>
            <a:off x="2895600" y="5038740"/>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Rovná spojnica 117"/>
          <p:cNvCxnSpPr/>
          <p:nvPr/>
        </p:nvCxnSpPr>
        <p:spPr>
          <a:xfrm>
            <a:off x="914400" y="4733940"/>
            <a:ext cx="76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2"/>
          <a:srcRect/>
          <a:stretch>
            <a:fillRect/>
          </a:stretch>
        </p:blipFill>
        <p:spPr bwMode="auto">
          <a:xfrm>
            <a:off x="4857752" y="3786190"/>
            <a:ext cx="1386111" cy="1175562"/>
          </a:xfrm>
          <a:prstGeom prst="rect">
            <a:avLst/>
          </a:prstGeom>
          <a:noFill/>
          <a:ln w="9525">
            <a:noFill/>
            <a:miter lim="800000"/>
            <a:headEnd/>
            <a:tailEnd/>
          </a:ln>
          <a:effectLst/>
        </p:spPr>
      </p:pic>
      <p:sp>
        <p:nvSpPr>
          <p:cNvPr id="41" name="BlokTextu 98"/>
          <p:cNvSpPr txBox="1"/>
          <p:nvPr/>
        </p:nvSpPr>
        <p:spPr>
          <a:xfrm>
            <a:off x="4434936" y="3929066"/>
            <a:ext cx="351378" cy="307777"/>
          </a:xfrm>
          <a:prstGeom prst="rect">
            <a:avLst/>
          </a:prstGeom>
          <a:noFill/>
        </p:spPr>
        <p:txBody>
          <a:bodyPr wrap="none" rtlCol="0">
            <a:spAutoFit/>
          </a:bodyPr>
          <a:lstStyle/>
          <a:p>
            <a:r>
              <a:rPr lang="sk-SK" sz="1400" dirty="0"/>
              <a:t>L1</a:t>
            </a:r>
          </a:p>
        </p:txBody>
      </p:sp>
      <p:cxnSp>
        <p:nvCxnSpPr>
          <p:cNvPr id="42" name="Rovná spojnica 52"/>
          <p:cNvCxnSpPr/>
          <p:nvPr/>
        </p:nvCxnSpPr>
        <p:spPr>
          <a:xfrm rot="10800000" flipV="1">
            <a:off x="4324352" y="4714884"/>
            <a:ext cx="533400" cy="3333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ovná spojnica 54"/>
          <p:cNvCxnSpPr/>
          <p:nvPr/>
        </p:nvCxnSpPr>
        <p:spPr>
          <a:xfrm>
            <a:off x="4324352" y="5048264"/>
            <a:ext cx="0" cy="2286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ovná spojnica 56"/>
          <p:cNvCxnSpPr/>
          <p:nvPr/>
        </p:nvCxnSpPr>
        <p:spPr>
          <a:xfrm>
            <a:off x="4171952" y="5276864"/>
            <a:ext cx="381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Rovná spojnica 57"/>
          <p:cNvCxnSpPr/>
          <p:nvPr/>
        </p:nvCxnSpPr>
        <p:spPr>
          <a:xfrm flipH="1">
            <a:off x="4248152" y="5353064"/>
            <a:ext cx="2286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Rovná spojnica 117"/>
          <p:cNvCxnSpPr/>
          <p:nvPr/>
        </p:nvCxnSpPr>
        <p:spPr>
          <a:xfrm>
            <a:off x="4324352" y="5429264"/>
            <a:ext cx="762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Rovná spojnica 52"/>
          <p:cNvCxnSpPr/>
          <p:nvPr/>
        </p:nvCxnSpPr>
        <p:spPr>
          <a:xfrm rot="5400000">
            <a:off x="5750727" y="4393413"/>
            <a:ext cx="928694"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Ovál 48"/>
          <p:cNvSpPr/>
          <p:nvPr/>
        </p:nvSpPr>
        <p:spPr>
          <a:xfrm>
            <a:off x="6015046" y="4143380"/>
            <a:ext cx="457200" cy="4572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65" name="Rovná spojnica 52"/>
          <p:cNvCxnSpPr/>
          <p:nvPr/>
        </p:nvCxnSpPr>
        <p:spPr>
          <a:xfrm rot="10800000">
            <a:off x="5786446" y="4857760"/>
            <a:ext cx="428628"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BlokTextu 68"/>
          <p:cNvSpPr txBox="1"/>
          <p:nvPr/>
        </p:nvSpPr>
        <p:spPr>
          <a:xfrm>
            <a:off x="6000760" y="4214818"/>
            <a:ext cx="428628" cy="369332"/>
          </a:xfrm>
          <a:prstGeom prst="rect">
            <a:avLst/>
          </a:prstGeom>
          <a:noFill/>
          <a:ln>
            <a:noFill/>
          </a:ln>
        </p:spPr>
        <p:txBody>
          <a:bodyPr wrap="square" rtlCol="0">
            <a:spAutoFit/>
          </a:bodyPr>
          <a:lstStyle/>
          <a:p>
            <a:r>
              <a:rPr lang="sk-SK" dirty="0"/>
              <a:t> V</a:t>
            </a:r>
          </a:p>
        </p:txBody>
      </p:sp>
      <p:sp>
        <p:nvSpPr>
          <p:cNvPr id="69" name="BlokTextu 101"/>
          <p:cNvSpPr txBox="1"/>
          <p:nvPr/>
        </p:nvSpPr>
        <p:spPr>
          <a:xfrm>
            <a:off x="4618729" y="5202808"/>
            <a:ext cx="3905685" cy="369332"/>
          </a:xfrm>
          <a:prstGeom prst="rect">
            <a:avLst/>
          </a:prstGeom>
          <a:noFill/>
        </p:spPr>
        <p:txBody>
          <a:bodyPr wrap="none" rtlCol="0">
            <a:spAutoFit/>
          </a:bodyPr>
          <a:lstStyle/>
          <a:p>
            <a:r>
              <a:rPr lang="sk-SK" dirty="0"/>
              <a:t>PTN – prístrojový transformátor napätia</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p:cNvPicPr>
            <a:picLocks noChangeAspect="1"/>
          </p:cNvPicPr>
          <p:nvPr/>
        </p:nvPicPr>
        <p:blipFill rotWithShape="1">
          <a:blip r:embed="rId3"/>
          <a:srcRect l="19666" t="3534" r="13389"/>
          <a:stretch/>
        </p:blipFill>
        <p:spPr>
          <a:xfrm>
            <a:off x="6781800" y="1143000"/>
            <a:ext cx="1420345" cy="4495800"/>
          </a:xfrm>
          <a:prstGeom prst="rect">
            <a:avLst/>
          </a:prstGeom>
        </p:spPr>
      </p:pic>
      <p:pic>
        <p:nvPicPr>
          <p:cNvPr id="11" name="Obrázok 10"/>
          <p:cNvPicPr>
            <a:picLocks noChangeAspect="1"/>
          </p:cNvPicPr>
          <p:nvPr/>
        </p:nvPicPr>
        <p:blipFill>
          <a:blip r:embed="rId4"/>
          <a:stretch>
            <a:fillRect/>
          </a:stretch>
        </p:blipFill>
        <p:spPr>
          <a:xfrm>
            <a:off x="4746625" y="1341719"/>
            <a:ext cx="1854200" cy="4144682"/>
          </a:xfrm>
          <a:prstGeom prst="rect">
            <a:avLst/>
          </a:prstGeom>
        </p:spPr>
      </p:pic>
      <p:sp>
        <p:nvSpPr>
          <p:cNvPr id="4" name="Zástupný symbol čísla snímky 3"/>
          <p:cNvSpPr>
            <a:spLocks noGrp="1"/>
          </p:cNvSpPr>
          <p:nvPr>
            <p:ph type="sldNum" sz="quarter" idx="12"/>
          </p:nvPr>
        </p:nvSpPr>
        <p:spPr/>
        <p:txBody>
          <a:bodyPr/>
          <a:lstStyle/>
          <a:p>
            <a:fld id="{58E463C7-BC33-4964-8D2F-0D1DB6D67D89}" type="slidenum">
              <a:rPr lang="sk-SK" smtClean="0"/>
              <a:pPr/>
              <a:t>28</a:t>
            </a:fld>
            <a:endParaRPr lang="sk-SK" dirty="0"/>
          </a:p>
        </p:txBody>
      </p:sp>
      <p:sp>
        <p:nvSpPr>
          <p:cNvPr id="8" name="Nadpis 1"/>
          <p:cNvSpPr txBox="1">
            <a:spLocks/>
          </p:cNvSpPr>
          <p:nvPr/>
        </p:nvSpPr>
        <p:spPr>
          <a:xfrm>
            <a:off x="0" y="0"/>
            <a:ext cx="9144000" cy="1066800"/>
          </a:xfrm>
          <a:prstGeom prst="rect">
            <a:avLst/>
          </a:prstGeom>
        </p:spPr>
        <p:txBody>
          <a:bodyPr anchor="ctr">
            <a:normAutofit fontScale="97500"/>
          </a:bodyPr>
          <a:lstStyle/>
          <a:p>
            <a:pPr algn="r">
              <a:spcBef>
                <a:spcPct val="0"/>
              </a:spcBef>
              <a:defRPr/>
            </a:pPr>
            <a:endParaRPr lang="en-US" sz="1600" b="1" dirty="0">
              <a:solidFill>
                <a:srgbClr val="007948"/>
              </a:solidFill>
            </a:endParaRPr>
          </a:p>
        </p:txBody>
      </p:sp>
      <p:sp>
        <p:nvSpPr>
          <p:cNvPr id="6" name="Nadpis 3"/>
          <p:cNvSpPr txBox="1">
            <a:spLocks/>
          </p:cNvSpPr>
          <p:nvPr/>
        </p:nvSpPr>
        <p:spPr>
          <a:xfrm>
            <a:off x="-324544" y="428885"/>
            <a:ext cx="8153400" cy="61277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3600" dirty="0"/>
              <a:t>Vonkajšie prístrojové transformátory prúdu (PTP)</a:t>
            </a:r>
          </a:p>
        </p:txBody>
      </p:sp>
      <p:pic>
        <p:nvPicPr>
          <p:cNvPr id="2" name="Obrázok 1"/>
          <p:cNvPicPr>
            <a:picLocks noChangeAspect="1"/>
          </p:cNvPicPr>
          <p:nvPr/>
        </p:nvPicPr>
        <p:blipFill>
          <a:blip r:embed="rId5"/>
          <a:stretch>
            <a:fillRect/>
          </a:stretch>
        </p:blipFill>
        <p:spPr>
          <a:xfrm>
            <a:off x="392506" y="1603373"/>
            <a:ext cx="3514332" cy="3883027"/>
          </a:xfrm>
          <a:prstGeom prst="rect">
            <a:avLst/>
          </a:prstGeom>
        </p:spPr>
      </p:pic>
      <p:sp>
        <p:nvSpPr>
          <p:cNvPr id="13" name="Obdĺžnik 12"/>
          <p:cNvSpPr/>
          <p:nvPr/>
        </p:nvSpPr>
        <p:spPr>
          <a:xfrm>
            <a:off x="201613" y="5486400"/>
            <a:ext cx="3733800" cy="646331"/>
          </a:xfrm>
          <a:prstGeom prst="rect">
            <a:avLst/>
          </a:prstGeom>
          <a:solidFill>
            <a:schemeClr val="bg1">
              <a:lumMod val="95000"/>
            </a:schemeClr>
          </a:solidFill>
        </p:spPr>
        <p:txBody>
          <a:bodyPr wrap="square">
            <a:spAutoFit/>
          </a:bodyPr>
          <a:lstStyle/>
          <a:p>
            <a:pPr marL="285750" indent="-285750" algn="ctr">
              <a:spcAft>
                <a:spcPts val="1200"/>
              </a:spcAft>
              <a:buFont typeface="Wingdings" panose="05000000000000000000" pitchFamily="2" charset="2"/>
              <a:buChar char="Ø"/>
            </a:pPr>
            <a:r>
              <a:rPr lang="sk-SK" b="1" dirty="0"/>
              <a:t>Vonkajšie prúdové transformátory VN</a:t>
            </a:r>
          </a:p>
        </p:txBody>
      </p:sp>
      <p:sp>
        <p:nvSpPr>
          <p:cNvPr id="12" name="Obdĺžnik 11"/>
          <p:cNvSpPr/>
          <p:nvPr/>
        </p:nvSpPr>
        <p:spPr>
          <a:xfrm>
            <a:off x="4746625" y="5486400"/>
            <a:ext cx="3733800" cy="646331"/>
          </a:xfrm>
          <a:prstGeom prst="rect">
            <a:avLst/>
          </a:prstGeom>
          <a:solidFill>
            <a:schemeClr val="bg1">
              <a:lumMod val="95000"/>
            </a:schemeClr>
          </a:solidFill>
        </p:spPr>
        <p:txBody>
          <a:bodyPr wrap="square">
            <a:spAutoFit/>
          </a:bodyPr>
          <a:lstStyle/>
          <a:p>
            <a:pPr marL="285750" indent="-285750" algn="ctr">
              <a:spcAft>
                <a:spcPts val="1200"/>
              </a:spcAft>
              <a:buFont typeface="Wingdings" panose="05000000000000000000" pitchFamily="2" charset="2"/>
              <a:buChar char="Ø"/>
            </a:pPr>
            <a:r>
              <a:rPr lang="sk-SK" b="1" dirty="0"/>
              <a:t>Vonkajšie prúdové transformátory VVN a ZVN</a:t>
            </a:r>
          </a:p>
        </p:txBody>
      </p:sp>
    </p:spTree>
    <p:extLst>
      <p:ext uri="{BB962C8B-B14F-4D97-AF65-F5344CB8AC3E}">
        <p14:creationId xmlns:p14="http://schemas.microsoft.com/office/powerpoint/2010/main" val="1692575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čísla snímky 3"/>
          <p:cNvSpPr>
            <a:spLocks noGrp="1"/>
          </p:cNvSpPr>
          <p:nvPr>
            <p:ph type="sldNum" sz="quarter" idx="12"/>
          </p:nvPr>
        </p:nvSpPr>
        <p:spPr>
          <a:xfrm>
            <a:off x="6498318" y="6259046"/>
            <a:ext cx="2133600" cy="365125"/>
          </a:xfrm>
        </p:spPr>
        <p:txBody>
          <a:bodyPr/>
          <a:lstStyle/>
          <a:p>
            <a:fld id="{58E463C7-BC33-4964-8D2F-0D1DB6D67D89}" type="slidenum">
              <a:rPr lang="sk-SK" smtClean="0"/>
              <a:pPr/>
              <a:t>29</a:t>
            </a:fld>
            <a:endParaRPr lang="sk-SK" dirty="0"/>
          </a:p>
        </p:txBody>
      </p:sp>
      <p:pic>
        <p:nvPicPr>
          <p:cNvPr id="3" name="Obrázok 2"/>
          <p:cNvPicPr>
            <a:picLocks noChangeAspect="1"/>
          </p:cNvPicPr>
          <p:nvPr/>
        </p:nvPicPr>
        <p:blipFill>
          <a:blip r:embed="rId3"/>
          <a:stretch>
            <a:fillRect/>
          </a:stretch>
        </p:blipFill>
        <p:spPr>
          <a:xfrm>
            <a:off x="1000100" y="1758920"/>
            <a:ext cx="2286000" cy="3394072"/>
          </a:xfrm>
          <a:prstGeom prst="rect">
            <a:avLst/>
          </a:prstGeom>
        </p:spPr>
      </p:pic>
      <p:sp>
        <p:nvSpPr>
          <p:cNvPr id="13" name="Obdĺžnik 12"/>
          <p:cNvSpPr/>
          <p:nvPr/>
        </p:nvSpPr>
        <p:spPr>
          <a:xfrm>
            <a:off x="1000146" y="4694552"/>
            <a:ext cx="2286000" cy="369332"/>
          </a:xfrm>
          <a:prstGeom prst="rect">
            <a:avLst/>
          </a:prstGeom>
          <a:solidFill>
            <a:schemeClr val="bg1">
              <a:lumMod val="95000"/>
            </a:schemeClr>
          </a:solidFill>
        </p:spPr>
        <p:txBody>
          <a:bodyPr wrap="square">
            <a:spAutoFit/>
          </a:bodyPr>
          <a:lstStyle/>
          <a:p>
            <a:pPr algn="ctr"/>
            <a:r>
              <a:rPr lang="en-US" dirty="0"/>
              <a:t>12 – 24 kV </a:t>
            </a:r>
            <a:endParaRPr lang="sk-SK" dirty="0"/>
          </a:p>
        </p:txBody>
      </p:sp>
      <p:pic>
        <p:nvPicPr>
          <p:cNvPr id="2" name="Obrázok 1"/>
          <p:cNvPicPr>
            <a:picLocks noChangeAspect="1"/>
          </p:cNvPicPr>
          <p:nvPr/>
        </p:nvPicPr>
        <p:blipFill>
          <a:blip r:embed="rId4"/>
          <a:stretch>
            <a:fillRect/>
          </a:stretch>
        </p:blipFill>
        <p:spPr>
          <a:xfrm>
            <a:off x="3640487" y="1762483"/>
            <a:ext cx="2145913" cy="3284839"/>
          </a:xfrm>
          <a:prstGeom prst="rect">
            <a:avLst/>
          </a:prstGeom>
        </p:spPr>
      </p:pic>
      <p:sp>
        <p:nvSpPr>
          <p:cNvPr id="12" name="Nadpis 3"/>
          <p:cNvSpPr txBox="1">
            <a:spLocks/>
          </p:cNvSpPr>
          <p:nvPr/>
        </p:nvSpPr>
        <p:spPr>
          <a:xfrm>
            <a:off x="478518" y="289044"/>
            <a:ext cx="8153400" cy="61277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3600" dirty="0"/>
              <a:t>Vonkajšie prístrojové transformátory napätia (PTN) </a:t>
            </a:r>
          </a:p>
        </p:txBody>
      </p:sp>
      <p:sp>
        <p:nvSpPr>
          <p:cNvPr id="14" name="Obdĺžnik 13"/>
          <p:cNvSpPr/>
          <p:nvPr/>
        </p:nvSpPr>
        <p:spPr>
          <a:xfrm>
            <a:off x="3633796" y="4699876"/>
            <a:ext cx="2152650" cy="369332"/>
          </a:xfrm>
          <a:prstGeom prst="rect">
            <a:avLst/>
          </a:prstGeom>
          <a:solidFill>
            <a:schemeClr val="bg1">
              <a:lumMod val="95000"/>
            </a:schemeClr>
          </a:solidFill>
        </p:spPr>
        <p:txBody>
          <a:bodyPr wrap="square">
            <a:spAutoFit/>
          </a:bodyPr>
          <a:lstStyle/>
          <a:p>
            <a:pPr algn="ctr"/>
            <a:r>
              <a:rPr lang="en-US" dirty="0"/>
              <a:t>24 – 40,5 kV </a:t>
            </a:r>
            <a:endParaRPr lang="sk-SK" dirty="0"/>
          </a:p>
        </p:txBody>
      </p:sp>
      <p:sp>
        <p:nvSpPr>
          <p:cNvPr id="15" name="Obdĺžnik 14"/>
          <p:cNvSpPr/>
          <p:nvPr/>
        </p:nvSpPr>
        <p:spPr>
          <a:xfrm>
            <a:off x="395536" y="5253007"/>
            <a:ext cx="6496050" cy="1200329"/>
          </a:xfrm>
          <a:prstGeom prst="rect">
            <a:avLst/>
          </a:prstGeom>
        </p:spPr>
        <p:txBody>
          <a:bodyPr wrap="square">
            <a:spAutoFit/>
          </a:bodyPr>
          <a:lstStyle/>
          <a:p>
            <a:pPr algn="just"/>
            <a:r>
              <a:rPr lang="sk-SK" sz="2400" dirty="0"/>
              <a:t>Tieto typy transformátorov sú určené pre vonkajšie prevádzkové podmienky s ohľadom na teplotu okolia, vlhkosť, znečistenie,... </a:t>
            </a:r>
          </a:p>
        </p:txBody>
      </p:sp>
      <p:pic>
        <p:nvPicPr>
          <p:cNvPr id="16" name="Obrázok 15"/>
          <p:cNvPicPr>
            <a:picLocks noChangeAspect="1"/>
          </p:cNvPicPr>
          <p:nvPr/>
        </p:nvPicPr>
        <p:blipFill>
          <a:blip r:embed="rId5"/>
          <a:stretch>
            <a:fillRect/>
          </a:stretch>
        </p:blipFill>
        <p:spPr>
          <a:xfrm>
            <a:off x="7086600" y="1744809"/>
            <a:ext cx="1581150" cy="4023752"/>
          </a:xfrm>
          <a:prstGeom prst="rect">
            <a:avLst/>
          </a:prstGeom>
        </p:spPr>
      </p:pic>
      <p:sp>
        <p:nvSpPr>
          <p:cNvPr id="17" name="Obdĺžnik 16"/>
          <p:cNvSpPr/>
          <p:nvPr/>
        </p:nvSpPr>
        <p:spPr>
          <a:xfrm>
            <a:off x="6870313" y="5583895"/>
            <a:ext cx="2273687" cy="369332"/>
          </a:xfrm>
          <a:prstGeom prst="rect">
            <a:avLst/>
          </a:prstGeom>
          <a:solidFill>
            <a:schemeClr val="bg1">
              <a:lumMod val="95000"/>
            </a:schemeClr>
          </a:solidFill>
        </p:spPr>
        <p:txBody>
          <a:bodyPr wrap="square">
            <a:spAutoFit/>
          </a:bodyPr>
          <a:lstStyle/>
          <a:p>
            <a:pPr algn="ctr"/>
            <a:r>
              <a:rPr lang="sk-SK" dirty="0"/>
              <a:t>123 – 245 kV </a:t>
            </a:r>
          </a:p>
        </p:txBody>
      </p:sp>
    </p:spTree>
    <p:extLst>
      <p:ext uri="{BB962C8B-B14F-4D97-AF65-F5344CB8AC3E}">
        <p14:creationId xmlns:p14="http://schemas.microsoft.com/office/powerpoint/2010/main" val="590940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889BA79-64D1-24F5-082E-A2FF9A7F8654}"/>
              </a:ext>
            </a:extLst>
          </p:cNvPr>
          <p:cNvSpPr>
            <a:spLocks noGrp="1"/>
          </p:cNvSpPr>
          <p:nvPr>
            <p:ph type="title"/>
          </p:nvPr>
        </p:nvSpPr>
        <p:spPr>
          <a:xfrm>
            <a:off x="457200" y="-27384"/>
            <a:ext cx="8229600" cy="1143000"/>
          </a:xfrm>
        </p:spPr>
        <p:txBody>
          <a:bodyPr/>
          <a:lstStyle/>
          <a:p>
            <a:r>
              <a:rPr lang="sk-SK" dirty="0"/>
              <a:t>Elektrina nerešpektuje zmluvy</a:t>
            </a:r>
          </a:p>
        </p:txBody>
      </p:sp>
      <p:sp>
        <p:nvSpPr>
          <p:cNvPr id="6" name="Zástupný objekt pre obsah 5">
            <a:extLst>
              <a:ext uri="{FF2B5EF4-FFF2-40B4-BE49-F238E27FC236}">
                <a16:creationId xmlns:a16="http://schemas.microsoft.com/office/drawing/2014/main" id="{0BD09920-C971-90F9-4EC9-5C76D37D7FE2}"/>
              </a:ext>
            </a:extLst>
          </p:cNvPr>
          <p:cNvSpPr>
            <a:spLocks noGrp="1"/>
          </p:cNvSpPr>
          <p:nvPr>
            <p:ph idx="1"/>
          </p:nvPr>
        </p:nvSpPr>
        <p:spPr>
          <a:xfrm>
            <a:off x="457200" y="908720"/>
            <a:ext cx="8351710" cy="4525963"/>
          </a:xfrm>
        </p:spPr>
        <p:txBody>
          <a:bodyPr>
            <a:noAutofit/>
          </a:bodyPr>
          <a:lstStyle/>
          <a:p>
            <a:pPr marL="0" indent="0">
              <a:buNone/>
            </a:pPr>
            <a:r>
              <a:rPr lang="sk-SK" sz="2400" dirty="0"/>
              <a:t>Elektrinu nik nevidel, ale jej účinky sú obrovské, hovoríme, že koná prácu a len analýza jej účinkov nám pomáha pochopiť podstatu javov</a:t>
            </a:r>
          </a:p>
          <a:p>
            <a:r>
              <a:rPr lang="sk-SK" sz="2000" b="1" dirty="0">
                <a:solidFill>
                  <a:srgbClr val="FF0000"/>
                </a:solidFill>
              </a:rPr>
              <a:t>Fyzikálne toky </a:t>
            </a:r>
            <a:r>
              <a:rPr lang="sk-SK" sz="2000" dirty="0"/>
              <a:t>elektriny sa riadia prírodnými zákonmi, ktoré sú dokonalé a nemenné, nižšie sa vrátime do školských lavíc a budeme sa venovať aspoň </a:t>
            </a:r>
            <a:r>
              <a:rPr lang="sk-SK" sz="2000" dirty="0" err="1"/>
              <a:t>Ohmovmu</a:t>
            </a:r>
            <a:r>
              <a:rPr lang="sk-SK" sz="2000" dirty="0"/>
              <a:t> a dvom </a:t>
            </a:r>
            <a:r>
              <a:rPr lang="sk-SK" sz="2000" dirty="0" err="1"/>
              <a:t>Kirchhoffovým</a:t>
            </a:r>
            <a:r>
              <a:rPr lang="sk-SK" sz="2000" dirty="0"/>
              <a:t> zákonom:</a:t>
            </a:r>
          </a:p>
          <a:p>
            <a:pPr lvl="2"/>
            <a:r>
              <a:rPr lang="sk-SK" sz="2000" dirty="0"/>
              <a:t>Ohmov zákon, okrem iného, prináša objasnenie dôvodov pre snahu o vysokonapäťové prenosy elektriny, teda prečo je </a:t>
            </a:r>
            <a:r>
              <a:rPr lang="sk-SK" sz="2000" dirty="0">
                <a:solidFill>
                  <a:srgbClr val="FF0000"/>
                </a:solidFill>
              </a:rPr>
              <a:t>prenos elektriny pri vyššom napätí efektívnejší</a:t>
            </a:r>
          </a:p>
          <a:p>
            <a:pPr lvl="2"/>
            <a:r>
              <a:rPr lang="sk-SK" sz="2000" dirty="0" err="1"/>
              <a:t>Kirchhoffove</a:t>
            </a:r>
            <a:r>
              <a:rPr lang="sk-SK" sz="2000" dirty="0"/>
              <a:t> zákony vysvetľujú, že elektrina tečie </a:t>
            </a:r>
            <a:r>
              <a:rPr lang="sk-SK" sz="2000" dirty="0">
                <a:solidFill>
                  <a:srgbClr val="FF0000"/>
                </a:solidFill>
              </a:rPr>
              <a:t>z miesta kde jej je prebytok na miesta kde jej je nedostatok</a:t>
            </a:r>
            <a:r>
              <a:rPr lang="sk-SK" sz="2000" dirty="0"/>
              <a:t> delí sa tak, aby tiekla čo najviac cestou menšieho odporu</a:t>
            </a:r>
          </a:p>
          <a:p>
            <a:r>
              <a:rPr lang="sk-SK" sz="2000" b="1" dirty="0">
                <a:solidFill>
                  <a:srgbClr val="FF0000"/>
                </a:solidFill>
              </a:rPr>
              <a:t>Obchodné toky </a:t>
            </a:r>
            <a:r>
              <a:rPr lang="sk-SK" sz="2000" dirty="0"/>
              <a:t>rieši legislatíva a zmluvné vzťahy, no tie sú nedokonalé a neustále sa menia</a:t>
            </a:r>
          </a:p>
          <a:p>
            <a:pPr marL="0" indent="0">
              <a:buNone/>
            </a:pPr>
            <a:r>
              <a:rPr lang="sk-SK" sz="2400" dirty="0"/>
              <a:t>Logicky je </a:t>
            </a:r>
            <a:r>
              <a:rPr lang="sk-SK" sz="2400" dirty="0">
                <a:solidFill>
                  <a:srgbClr val="FF0000"/>
                </a:solidFill>
              </a:rPr>
              <a:t>obchod a fyzika </a:t>
            </a:r>
            <a:r>
              <a:rPr lang="sk-SK" sz="2400" dirty="0"/>
              <a:t>v antagonizme a dôsledkom toho </a:t>
            </a:r>
            <a:r>
              <a:rPr lang="sk-SK" sz="2400" dirty="0">
                <a:solidFill>
                  <a:srgbClr val="FF0000"/>
                </a:solidFill>
              </a:rPr>
              <a:t>sú vždy rozdiely </a:t>
            </a:r>
            <a:r>
              <a:rPr lang="sk-SK" sz="2400" dirty="0"/>
              <a:t>medzi tokmi nastavenými obchodmi a skutočnými fyzikálnymi tokmi elektriny</a:t>
            </a:r>
          </a:p>
        </p:txBody>
      </p:sp>
      <p:sp>
        <p:nvSpPr>
          <p:cNvPr id="4" name="Zástupný objekt pre číslo snímky 3">
            <a:extLst>
              <a:ext uri="{FF2B5EF4-FFF2-40B4-BE49-F238E27FC236}">
                <a16:creationId xmlns:a16="http://schemas.microsoft.com/office/drawing/2014/main" id="{445B2E2B-73FB-5FF3-8A1D-C30D110E5529}"/>
              </a:ext>
            </a:extLst>
          </p:cNvPr>
          <p:cNvSpPr>
            <a:spLocks noGrp="1"/>
          </p:cNvSpPr>
          <p:nvPr>
            <p:ph type="sldNum" sz="quarter" idx="12"/>
          </p:nvPr>
        </p:nvSpPr>
        <p:spPr/>
        <p:txBody>
          <a:bodyPr/>
          <a:lstStyle/>
          <a:p>
            <a:fld id="{5380D079-4C3E-464C-B773-28A28016DD07}" type="slidenum">
              <a:rPr lang="sk-SK" smtClean="0"/>
              <a:pPr/>
              <a:t>3</a:t>
            </a:fld>
            <a:endParaRPr lang="sk-SK" dirty="0"/>
          </a:p>
        </p:txBody>
      </p:sp>
    </p:spTree>
    <p:extLst>
      <p:ext uri="{BB962C8B-B14F-4D97-AF65-F5344CB8AC3E}">
        <p14:creationId xmlns:p14="http://schemas.microsoft.com/office/powerpoint/2010/main" val="1940216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Nadpis 1"/>
          <p:cNvSpPr>
            <a:spLocks noGrp="1"/>
          </p:cNvSpPr>
          <p:nvPr>
            <p:ph type="title"/>
          </p:nvPr>
        </p:nvSpPr>
        <p:spPr>
          <a:xfrm>
            <a:off x="1491005" y="-38100"/>
            <a:ext cx="6094107" cy="1143000"/>
          </a:xfrm>
          <a:solidFill>
            <a:schemeClr val="bg1"/>
          </a:solidFill>
        </p:spPr>
        <p:txBody>
          <a:bodyPr>
            <a:normAutofit fontScale="90000"/>
          </a:bodyPr>
          <a:lstStyle/>
          <a:p>
            <a:r>
              <a:rPr lang="sk-SK" dirty="0"/>
              <a:t>PTP a PTN pre 220 a 400 kV</a:t>
            </a:r>
          </a:p>
        </p:txBody>
      </p:sp>
      <p:pic>
        <p:nvPicPr>
          <p:cNvPr id="9" name="Obrázok 8"/>
          <p:cNvPicPr>
            <a:picLocks noChangeAspect="1"/>
          </p:cNvPicPr>
          <p:nvPr/>
        </p:nvPicPr>
        <p:blipFill>
          <a:blip r:embed="rId3"/>
          <a:stretch>
            <a:fillRect/>
          </a:stretch>
        </p:blipFill>
        <p:spPr>
          <a:xfrm>
            <a:off x="4564200" y="1370281"/>
            <a:ext cx="4503599" cy="5007915"/>
          </a:xfrm>
          <a:prstGeom prst="rect">
            <a:avLst/>
          </a:prstGeom>
        </p:spPr>
      </p:pic>
      <p:pic>
        <p:nvPicPr>
          <p:cNvPr id="5" name="Obrázok 4"/>
          <p:cNvPicPr>
            <a:picLocks noChangeAspect="1"/>
          </p:cNvPicPr>
          <p:nvPr/>
        </p:nvPicPr>
        <p:blipFill>
          <a:blip r:embed="rId4"/>
          <a:stretch>
            <a:fillRect/>
          </a:stretch>
        </p:blipFill>
        <p:spPr>
          <a:xfrm>
            <a:off x="72000" y="1370281"/>
            <a:ext cx="4500000" cy="5011047"/>
          </a:xfrm>
          <a:prstGeom prst="rect">
            <a:avLst/>
          </a:prstGeom>
        </p:spPr>
      </p:pic>
      <p:sp>
        <p:nvSpPr>
          <p:cNvPr id="4" name="Zástupný symbol čísla snímky 3"/>
          <p:cNvSpPr>
            <a:spLocks noGrp="1"/>
          </p:cNvSpPr>
          <p:nvPr>
            <p:ph type="sldNum" sz="quarter" idx="12"/>
          </p:nvPr>
        </p:nvSpPr>
        <p:spPr/>
        <p:txBody>
          <a:bodyPr/>
          <a:lstStyle/>
          <a:p>
            <a:fld id="{58E463C7-BC33-4964-8D2F-0D1DB6D67D89}" type="slidenum">
              <a:rPr lang="sk-SK" smtClean="0"/>
              <a:pPr/>
              <a:t>30</a:t>
            </a:fld>
            <a:endParaRPr lang="sk-SK" dirty="0"/>
          </a:p>
        </p:txBody>
      </p:sp>
      <p:sp>
        <p:nvSpPr>
          <p:cNvPr id="8" name="Nadpis 1"/>
          <p:cNvSpPr txBox="1">
            <a:spLocks/>
          </p:cNvSpPr>
          <p:nvPr/>
        </p:nvSpPr>
        <p:spPr>
          <a:xfrm>
            <a:off x="0" y="0"/>
            <a:ext cx="9144000" cy="1066800"/>
          </a:xfrm>
          <a:prstGeom prst="rect">
            <a:avLst/>
          </a:prstGeom>
        </p:spPr>
        <p:txBody>
          <a:bodyPr anchor="ctr">
            <a:normAutofit fontScale="97500"/>
          </a:bodyPr>
          <a:lstStyle/>
          <a:p>
            <a:pPr algn="r">
              <a:spcBef>
                <a:spcPct val="0"/>
              </a:spcBef>
              <a:defRPr/>
            </a:pPr>
            <a:endParaRPr lang="en-US" sz="1600" b="1" dirty="0">
              <a:solidFill>
                <a:srgbClr val="007948"/>
              </a:solidFill>
            </a:endParaRPr>
          </a:p>
        </p:txBody>
      </p:sp>
      <p:sp>
        <p:nvSpPr>
          <p:cNvPr id="6" name="Nadpis 3"/>
          <p:cNvSpPr txBox="1">
            <a:spLocks/>
          </p:cNvSpPr>
          <p:nvPr/>
        </p:nvSpPr>
        <p:spPr>
          <a:xfrm>
            <a:off x="186159" y="5765423"/>
            <a:ext cx="4271682" cy="612773"/>
          </a:xfrm>
          <a:prstGeom prst="rect">
            <a:avLst/>
          </a:prstGeom>
          <a:solidFill>
            <a:schemeClr val="bg1">
              <a:lumMod val="95000"/>
            </a:schemeClr>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2000" dirty="0"/>
              <a:t>Prístrojové transformátory prúdu </a:t>
            </a:r>
          </a:p>
        </p:txBody>
      </p:sp>
      <p:sp>
        <p:nvSpPr>
          <p:cNvPr id="10" name="Nadpis 3"/>
          <p:cNvSpPr txBox="1">
            <a:spLocks/>
          </p:cNvSpPr>
          <p:nvPr/>
        </p:nvSpPr>
        <p:spPr>
          <a:xfrm>
            <a:off x="4681171" y="5765423"/>
            <a:ext cx="4271682" cy="612773"/>
          </a:xfrm>
          <a:prstGeom prst="rect">
            <a:avLst/>
          </a:prstGeom>
          <a:solidFill>
            <a:schemeClr val="bg1">
              <a:lumMod val="95000"/>
            </a:schemeClr>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2000" dirty="0"/>
              <a:t>Prístrojové transformátory napätia </a:t>
            </a:r>
          </a:p>
        </p:txBody>
      </p:sp>
    </p:spTree>
    <p:extLst>
      <p:ext uri="{BB962C8B-B14F-4D97-AF65-F5344CB8AC3E}">
        <p14:creationId xmlns:p14="http://schemas.microsoft.com/office/powerpoint/2010/main" val="3405663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1CF25F-8303-BF8A-E20A-8F81E8851CA3}"/>
              </a:ext>
            </a:extLst>
          </p:cNvPr>
          <p:cNvSpPr>
            <a:spLocks noGrp="1"/>
          </p:cNvSpPr>
          <p:nvPr>
            <p:ph type="title"/>
          </p:nvPr>
        </p:nvSpPr>
        <p:spPr/>
        <p:txBody>
          <a:bodyPr/>
          <a:lstStyle/>
          <a:p>
            <a:r>
              <a:rPr lang="sk-SK" dirty="0"/>
              <a:t>Metrologická legislatíva</a:t>
            </a:r>
          </a:p>
        </p:txBody>
      </p:sp>
      <p:sp>
        <p:nvSpPr>
          <p:cNvPr id="3" name="Zástupný objekt pre obsah 2">
            <a:extLst>
              <a:ext uri="{FF2B5EF4-FFF2-40B4-BE49-F238E27FC236}">
                <a16:creationId xmlns:a16="http://schemas.microsoft.com/office/drawing/2014/main" id="{3DC8E980-7414-BC3F-ACD8-8F41524D0D1F}"/>
              </a:ext>
            </a:extLst>
          </p:cNvPr>
          <p:cNvSpPr>
            <a:spLocks noGrp="1"/>
          </p:cNvSpPr>
          <p:nvPr>
            <p:ph idx="1"/>
          </p:nvPr>
        </p:nvSpPr>
        <p:spPr/>
        <p:txBody>
          <a:bodyPr>
            <a:normAutofit lnSpcReduction="10000"/>
          </a:bodyPr>
          <a:lstStyle/>
          <a:p>
            <a:r>
              <a:rPr lang="sk-SK" dirty="0"/>
              <a:t>Cez ES SR sa ročne prenesie elektrina v cene asi 50 miliárd eur, čo je dobrý dôvod presne merať.</a:t>
            </a:r>
          </a:p>
          <a:p>
            <a:r>
              <a:rPr lang="sk-SK" dirty="0"/>
              <a:t>Pravidlá určuje:</a:t>
            </a:r>
          </a:p>
          <a:p>
            <a:pPr lvl="1"/>
            <a:r>
              <a:rPr lang="sk-SK" dirty="0"/>
              <a:t>Zákon o metrológii č. 157/2018</a:t>
            </a:r>
          </a:p>
          <a:p>
            <a:pPr lvl="1"/>
            <a:r>
              <a:rPr lang="sk-SK" dirty="0"/>
              <a:t>jeho novela č. 58/2022</a:t>
            </a:r>
          </a:p>
          <a:p>
            <a:pPr lvl="1"/>
            <a:r>
              <a:rPr lang="sk-SK" dirty="0"/>
              <a:t>Vyhláška č. 161/2019</a:t>
            </a:r>
          </a:p>
          <a:p>
            <a:pPr lvl="1"/>
            <a:r>
              <a:rPr lang="sk-SK" dirty="0"/>
              <a:t>Jej novela č. 346/2022 kompletne účinná od 1.4.2023</a:t>
            </a:r>
          </a:p>
        </p:txBody>
      </p:sp>
      <p:sp>
        <p:nvSpPr>
          <p:cNvPr id="4" name="Zástupný objekt pre číslo snímky 3">
            <a:extLst>
              <a:ext uri="{FF2B5EF4-FFF2-40B4-BE49-F238E27FC236}">
                <a16:creationId xmlns:a16="http://schemas.microsoft.com/office/drawing/2014/main" id="{9F33E1DC-0FF0-48B9-156D-8EF4884F2B17}"/>
              </a:ext>
            </a:extLst>
          </p:cNvPr>
          <p:cNvSpPr>
            <a:spLocks noGrp="1"/>
          </p:cNvSpPr>
          <p:nvPr>
            <p:ph type="sldNum" sz="quarter" idx="12"/>
          </p:nvPr>
        </p:nvSpPr>
        <p:spPr/>
        <p:txBody>
          <a:bodyPr/>
          <a:lstStyle/>
          <a:p>
            <a:fld id="{5380D079-4C3E-464C-B773-28A28016DD07}" type="slidenum">
              <a:rPr lang="sk-SK" smtClean="0"/>
              <a:pPr/>
              <a:t>31</a:t>
            </a:fld>
            <a:endParaRPr lang="sk-SK"/>
          </a:p>
        </p:txBody>
      </p:sp>
    </p:spTree>
    <p:extLst>
      <p:ext uri="{BB962C8B-B14F-4D97-AF65-F5344CB8AC3E}">
        <p14:creationId xmlns:p14="http://schemas.microsoft.com/office/powerpoint/2010/main" val="1511864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01074FD4-5D1F-8C97-DE5B-05FE4C64C1E8}"/>
              </a:ext>
            </a:extLst>
          </p:cNvPr>
          <p:cNvSpPr>
            <a:spLocks noGrp="1"/>
          </p:cNvSpPr>
          <p:nvPr>
            <p:ph type="sldNum" sz="quarter" idx="12"/>
          </p:nvPr>
        </p:nvSpPr>
        <p:spPr/>
        <p:txBody>
          <a:bodyPr/>
          <a:lstStyle/>
          <a:p>
            <a:fld id="{5380D079-4C3E-464C-B773-28A28016DD07}" type="slidenum">
              <a:rPr lang="sk-SK" smtClean="0"/>
              <a:pPr/>
              <a:t>32</a:t>
            </a:fld>
            <a:endParaRPr lang="sk-SK" dirty="0"/>
          </a:p>
        </p:txBody>
      </p:sp>
      <p:sp>
        <p:nvSpPr>
          <p:cNvPr id="6" name="BlokTextu 5">
            <a:extLst>
              <a:ext uri="{FF2B5EF4-FFF2-40B4-BE49-F238E27FC236}">
                <a16:creationId xmlns:a16="http://schemas.microsoft.com/office/drawing/2014/main" id="{057F3EE3-A5AC-51DF-19EC-BA0732802023}"/>
              </a:ext>
            </a:extLst>
          </p:cNvPr>
          <p:cNvSpPr txBox="1"/>
          <p:nvPr/>
        </p:nvSpPr>
        <p:spPr>
          <a:xfrm>
            <a:off x="53954" y="2437508"/>
            <a:ext cx="9001000" cy="3785652"/>
          </a:xfrm>
          <a:prstGeom prst="rect">
            <a:avLst/>
          </a:prstGeom>
          <a:noFill/>
        </p:spPr>
        <p:txBody>
          <a:bodyPr wrap="square">
            <a:spAutoFit/>
          </a:bodyPr>
          <a:lstStyle/>
          <a:p>
            <a:pPr algn="ctr"/>
            <a:r>
              <a:rPr lang="sk-SK" sz="2800" b="1" i="0" dirty="0">
                <a:solidFill>
                  <a:srgbClr val="000000"/>
                </a:solidFill>
                <a:effectLst/>
                <a:highlight>
                  <a:srgbClr val="FFFFFF"/>
                </a:highlight>
                <a:latin typeface="Arial" panose="020B0604020202020204" pitchFamily="34" charset="0"/>
                <a:cs typeface="Arial" panose="020B0604020202020204" pitchFamily="34" charset="0"/>
              </a:rPr>
              <a:t>§ 11 </a:t>
            </a:r>
            <a:r>
              <a:rPr lang="sk-SK" sz="2800" b="0" i="0" dirty="0">
                <a:solidFill>
                  <a:srgbClr val="494949"/>
                </a:solidFill>
                <a:effectLst/>
                <a:highlight>
                  <a:srgbClr val="FFFFFF"/>
                </a:highlight>
                <a:latin typeface="Arial" panose="020B0604020202020204" pitchFamily="34" charset="0"/>
                <a:cs typeface="Arial" panose="020B0604020202020204" pitchFamily="34" charset="0"/>
              </a:rPr>
              <a:t> </a:t>
            </a:r>
            <a:r>
              <a:rPr lang="sk-SK" sz="2800" b="1" i="0" dirty="0">
                <a:solidFill>
                  <a:srgbClr val="000000"/>
                </a:solidFill>
                <a:effectLst/>
                <a:highlight>
                  <a:srgbClr val="FFFFFF"/>
                </a:highlight>
                <a:latin typeface="Arial" panose="020B0604020202020204" pitchFamily="34" charset="0"/>
                <a:cs typeface="Arial" panose="020B0604020202020204" pitchFamily="34" charset="0"/>
              </a:rPr>
              <a:t>Určené meradlo</a:t>
            </a:r>
          </a:p>
          <a:p>
            <a:pPr marL="457200" indent="-457200" algn="just">
              <a:buAutoNum type="arabicParenBoth"/>
            </a:pPr>
            <a:r>
              <a:rPr lang="sk-SK" sz="2000" b="0" i="0" dirty="0">
                <a:solidFill>
                  <a:srgbClr val="494949"/>
                </a:solidFill>
                <a:effectLst/>
                <a:highlight>
                  <a:srgbClr val="FFFFFF"/>
                </a:highlight>
                <a:latin typeface="Arial" panose="020B0604020202020204" pitchFamily="34" charset="0"/>
                <a:cs typeface="Arial" panose="020B0604020202020204" pitchFamily="34" charset="0"/>
              </a:rPr>
              <a:t>O zaradení meradla do skupiny určených meradiel </a:t>
            </a:r>
            <a:r>
              <a:rPr lang="sk-SK" sz="2000" b="0" i="0" dirty="0">
                <a:solidFill>
                  <a:srgbClr val="C00000"/>
                </a:solidFill>
                <a:effectLst/>
                <a:highlight>
                  <a:srgbClr val="FFFFFF"/>
                </a:highlight>
                <a:latin typeface="Arial" panose="020B0604020202020204" pitchFamily="34" charset="0"/>
                <a:cs typeface="Arial" panose="020B0604020202020204" pitchFamily="34" charset="0"/>
              </a:rPr>
              <a:t>rozhoduje </a:t>
            </a:r>
          </a:p>
          <a:p>
            <a:pPr algn="just"/>
            <a:r>
              <a:rPr lang="sk-SK" sz="2000" dirty="0">
                <a:solidFill>
                  <a:srgbClr val="C00000"/>
                </a:solidFill>
                <a:highlight>
                  <a:srgbClr val="FFFFFF"/>
                </a:highlight>
                <a:latin typeface="Arial" panose="020B0604020202020204" pitchFamily="34" charset="0"/>
                <a:cs typeface="Arial" panose="020B0604020202020204" pitchFamily="34" charset="0"/>
              </a:rPr>
              <a:t>      </a:t>
            </a:r>
            <a:r>
              <a:rPr lang="sk-SK" sz="2000" b="0" i="0" dirty="0">
                <a:solidFill>
                  <a:srgbClr val="C00000"/>
                </a:solidFill>
                <a:effectLst/>
                <a:highlight>
                  <a:srgbClr val="FFFFFF"/>
                </a:highlight>
                <a:latin typeface="Arial" panose="020B0604020202020204" pitchFamily="34" charset="0"/>
                <a:cs typeface="Arial" panose="020B0604020202020204" pitchFamily="34" charset="0"/>
              </a:rPr>
              <a:t>účel jeho použitia</a:t>
            </a:r>
            <a:r>
              <a:rPr lang="sk-SK" sz="2000" b="0" i="0" dirty="0">
                <a:solidFill>
                  <a:srgbClr val="494949"/>
                </a:solidFill>
                <a:effectLst/>
                <a:highlight>
                  <a:srgbClr val="FFFFFF"/>
                </a:highlight>
                <a:latin typeface="Arial" panose="020B0604020202020204" pitchFamily="34" charset="0"/>
                <a:cs typeface="Arial" panose="020B0604020202020204" pitchFamily="34" charset="0"/>
              </a:rPr>
              <a:t> a používanie:</a:t>
            </a:r>
          </a:p>
          <a:p>
            <a:pPr lvl="1" algn="just"/>
            <a:r>
              <a:rPr lang="sk-SK" b="0" i="0" dirty="0">
                <a:solidFill>
                  <a:srgbClr val="000000"/>
                </a:solidFill>
                <a:effectLst/>
                <a:highlight>
                  <a:srgbClr val="FFFFFF"/>
                </a:highlight>
                <a:latin typeface="Arial" panose="020B0604020202020204" pitchFamily="34" charset="0"/>
                <a:cs typeface="Arial" panose="020B0604020202020204" pitchFamily="34" charset="0"/>
              </a:rPr>
              <a:t>a) </a:t>
            </a:r>
            <a:r>
              <a:rPr lang="sk-SK" b="0" i="0" dirty="0">
                <a:solidFill>
                  <a:srgbClr val="494949"/>
                </a:solidFill>
                <a:effectLst/>
                <a:highlight>
                  <a:srgbClr val="FFFFFF"/>
                </a:highlight>
                <a:latin typeface="Arial" panose="020B0604020202020204" pitchFamily="34" charset="0"/>
                <a:cs typeface="Arial" panose="020B0604020202020204" pitchFamily="34" charset="0"/>
              </a:rPr>
              <a:t>pri meraní, ktoré súvisí s platbami,</a:t>
            </a:r>
          </a:p>
          <a:p>
            <a:pPr lvl="1" algn="just"/>
            <a:r>
              <a:rPr lang="sk-SK" b="0" i="0" dirty="0">
                <a:solidFill>
                  <a:srgbClr val="000000"/>
                </a:solidFill>
                <a:effectLst/>
                <a:highlight>
                  <a:srgbClr val="FFFFFF"/>
                </a:highlight>
                <a:latin typeface="Arial" panose="020B0604020202020204" pitchFamily="34" charset="0"/>
                <a:cs typeface="Arial" panose="020B0604020202020204" pitchFamily="34" charset="0"/>
              </a:rPr>
              <a:t>b) </a:t>
            </a:r>
            <a:r>
              <a:rPr lang="sk-SK" b="0" i="0" dirty="0">
                <a:solidFill>
                  <a:srgbClr val="494949"/>
                </a:solidFill>
                <a:effectLst/>
                <a:highlight>
                  <a:srgbClr val="FFFFFF"/>
                </a:highlight>
                <a:latin typeface="Arial" panose="020B0604020202020204" pitchFamily="34" charset="0"/>
                <a:cs typeface="Arial" panose="020B0604020202020204" pitchFamily="34" charset="0"/>
              </a:rPr>
              <a:t>pri ochrane zdravia, bezpečnosti, majetku alebo životného prostredia,</a:t>
            </a:r>
          </a:p>
          <a:p>
            <a:pPr algn="ctr"/>
            <a:r>
              <a:rPr lang="sk-SK" sz="2000" b="0" i="0" dirty="0">
                <a:solidFill>
                  <a:srgbClr val="000000"/>
                </a:solidFill>
                <a:effectLst/>
                <a:highlight>
                  <a:srgbClr val="FFFFFF"/>
                </a:highlight>
                <a:latin typeface="Arial" panose="020B0604020202020204" pitchFamily="34" charset="0"/>
                <a:cs typeface="Arial" panose="020B0604020202020204" pitchFamily="34" charset="0"/>
              </a:rPr>
              <a:t>.  .  .</a:t>
            </a:r>
            <a:endParaRPr lang="sk-SK" sz="2000" b="0" i="0" dirty="0">
              <a:solidFill>
                <a:srgbClr val="494949"/>
              </a:solidFill>
              <a:effectLst/>
              <a:highlight>
                <a:srgbClr val="FFFFFF"/>
              </a:highlight>
              <a:latin typeface="Arial" panose="020B0604020202020204" pitchFamily="34" charset="0"/>
              <a:cs typeface="Arial" panose="020B0604020202020204" pitchFamily="34" charset="0"/>
            </a:endParaRPr>
          </a:p>
          <a:p>
            <a:pPr algn="just"/>
            <a:r>
              <a:rPr lang="sk-SK" sz="2000" b="0" i="0" dirty="0">
                <a:solidFill>
                  <a:srgbClr val="000000"/>
                </a:solidFill>
                <a:effectLst/>
                <a:highlight>
                  <a:srgbClr val="FFFFFF"/>
                </a:highlight>
                <a:latin typeface="Arial" panose="020B0604020202020204" pitchFamily="34" charset="0"/>
                <a:cs typeface="Arial" panose="020B0604020202020204" pitchFamily="34" charset="0"/>
              </a:rPr>
              <a:t>(2) </a:t>
            </a:r>
            <a:r>
              <a:rPr lang="sk-SK" sz="2000" b="0" i="0" dirty="0">
                <a:solidFill>
                  <a:srgbClr val="494949"/>
                </a:solidFill>
                <a:effectLst/>
                <a:highlight>
                  <a:srgbClr val="FFFFFF"/>
                </a:highlight>
                <a:latin typeface="Arial" panose="020B0604020202020204" pitchFamily="34" charset="0"/>
                <a:cs typeface="Arial" panose="020B0604020202020204" pitchFamily="34" charset="0"/>
              </a:rPr>
              <a:t>Meranie súvisiace s platbami je najmä meranie:</a:t>
            </a:r>
          </a:p>
          <a:p>
            <a:pPr lvl="1" algn="just"/>
            <a:r>
              <a:rPr lang="sk-SK" b="0" i="0" dirty="0">
                <a:solidFill>
                  <a:srgbClr val="000000"/>
                </a:solidFill>
                <a:effectLst/>
                <a:highlight>
                  <a:srgbClr val="FFFFFF"/>
                </a:highlight>
                <a:latin typeface="Arial" panose="020B0604020202020204" pitchFamily="34" charset="0"/>
                <a:cs typeface="Arial" panose="020B0604020202020204" pitchFamily="34" charset="0"/>
              </a:rPr>
              <a:t>a</a:t>
            </a:r>
            <a:r>
              <a:rPr lang="sk-SK" b="1" i="0" dirty="0">
                <a:effectLst/>
                <a:highlight>
                  <a:srgbClr val="FFFFFF"/>
                </a:highlight>
                <a:latin typeface="Arial" panose="020B0604020202020204" pitchFamily="34" charset="0"/>
                <a:cs typeface="Arial" panose="020B0604020202020204" pitchFamily="34" charset="0"/>
              </a:rPr>
              <a:t>) </a:t>
            </a:r>
            <a:r>
              <a:rPr lang="sk-SK" b="1" i="0" dirty="0">
                <a:solidFill>
                  <a:srgbClr val="C00000"/>
                </a:solidFill>
                <a:effectLst/>
                <a:highlight>
                  <a:srgbClr val="FFFFFF"/>
                </a:highlight>
                <a:latin typeface="Arial" panose="020B0604020202020204" pitchFamily="34" charset="0"/>
                <a:cs typeface="Arial" panose="020B0604020202020204" pitchFamily="34" charset="0"/>
              </a:rPr>
              <a:t>v obchodných vzťahoch</a:t>
            </a:r>
            <a:r>
              <a:rPr lang="sk-SK" b="0" i="0" dirty="0">
                <a:solidFill>
                  <a:srgbClr val="494949"/>
                </a:solidFill>
                <a:effectLst/>
                <a:highlight>
                  <a:srgbClr val="FFFFFF"/>
                </a:highlight>
                <a:latin typeface="Arial" panose="020B0604020202020204" pitchFamily="34" charset="0"/>
                <a:cs typeface="Arial" panose="020B0604020202020204" pitchFamily="34" charset="0"/>
              </a:rPr>
              <a:t>,</a:t>
            </a:r>
          </a:p>
          <a:p>
            <a:pPr lvl="1" algn="just"/>
            <a:r>
              <a:rPr lang="sk-SK" b="0" i="0" dirty="0">
                <a:solidFill>
                  <a:srgbClr val="000000"/>
                </a:solidFill>
                <a:effectLst/>
                <a:highlight>
                  <a:srgbClr val="FFFFFF"/>
                </a:highlight>
                <a:latin typeface="Arial" panose="020B0604020202020204" pitchFamily="34" charset="0"/>
                <a:cs typeface="Arial" panose="020B0604020202020204" pitchFamily="34" charset="0"/>
              </a:rPr>
              <a:t>b) </a:t>
            </a:r>
            <a:r>
              <a:rPr lang="sk-SK" b="0" i="0" dirty="0">
                <a:solidFill>
                  <a:srgbClr val="494949"/>
                </a:solidFill>
                <a:effectLst/>
                <a:highlight>
                  <a:srgbClr val="FFFFFF"/>
                </a:highlight>
                <a:latin typeface="Arial" panose="020B0604020202020204" pitchFamily="34" charset="0"/>
                <a:cs typeface="Arial" panose="020B0604020202020204" pitchFamily="34" charset="0"/>
              </a:rPr>
              <a:t>na určovanie ceny pri priamom predaji spotrebiteľovi alebo</a:t>
            </a:r>
          </a:p>
          <a:p>
            <a:pPr lvl="1" algn="just"/>
            <a:r>
              <a:rPr lang="sk-SK" b="0" i="0" dirty="0">
                <a:solidFill>
                  <a:srgbClr val="000000"/>
                </a:solidFill>
                <a:effectLst/>
                <a:highlight>
                  <a:srgbClr val="FFFFFF"/>
                </a:highlight>
                <a:latin typeface="Arial" panose="020B0604020202020204" pitchFamily="34" charset="0"/>
                <a:cs typeface="Arial" panose="020B0604020202020204" pitchFamily="34" charset="0"/>
              </a:rPr>
              <a:t>c) </a:t>
            </a:r>
            <a:r>
              <a:rPr lang="sk-SK" b="0" i="0" dirty="0">
                <a:solidFill>
                  <a:srgbClr val="494949"/>
                </a:solidFill>
                <a:effectLst/>
                <a:highlight>
                  <a:srgbClr val="FFFFFF"/>
                </a:highlight>
                <a:latin typeface="Arial" panose="020B0604020202020204" pitchFamily="34" charset="0"/>
                <a:cs typeface="Arial" panose="020B0604020202020204" pitchFamily="34" charset="0"/>
              </a:rPr>
              <a:t>na účely výpočtu ceny, poplatkov, taríf, cla, daní, zvýhodnení, pokút, náhrad, odškodnenia, poistenia alebo podobných platieb</a:t>
            </a:r>
            <a:endParaRPr lang="sk-SK" dirty="0">
              <a:solidFill>
                <a:srgbClr val="494949"/>
              </a:solidFill>
              <a:highlight>
                <a:srgbClr val="FFFFFF"/>
              </a:highlight>
              <a:latin typeface="Arial" panose="020B0604020202020204" pitchFamily="34" charset="0"/>
              <a:cs typeface="Arial" panose="020B0604020202020204" pitchFamily="34" charset="0"/>
            </a:endParaRPr>
          </a:p>
          <a:p>
            <a:pPr algn="ctr"/>
            <a:r>
              <a:rPr lang="sk-SK" sz="2000" b="0" i="0" dirty="0">
                <a:solidFill>
                  <a:srgbClr val="494949"/>
                </a:solidFill>
                <a:effectLst/>
                <a:highlight>
                  <a:srgbClr val="FFFFFF"/>
                </a:highlight>
                <a:latin typeface="Arial" panose="020B0604020202020204" pitchFamily="34" charset="0"/>
                <a:cs typeface="Arial" panose="020B0604020202020204" pitchFamily="34" charset="0"/>
              </a:rPr>
              <a:t>.  .  .</a:t>
            </a:r>
          </a:p>
        </p:txBody>
      </p:sp>
      <p:sp>
        <p:nvSpPr>
          <p:cNvPr id="8" name="BlokTextu 7">
            <a:extLst>
              <a:ext uri="{FF2B5EF4-FFF2-40B4-BE49-F238E27FC236}">
                <a16:creationId xmlns:a16="http://schemas.microsoft.com/office/drawing/2014/main" id="{86AFC7BA-7140-E33B-069E-8A69A1E4A839}"/>
              </a:ext>
            </a:extLst>
          </p:cNvPr>
          <p:cNvSpPr txBox="1"/>
          <p:nvPr/>
        </p:nvSpPr>
        <p:spPr>
          <a:xfrm>
            <a:off x="66043" y="683182"/>
            <a:ext cx="8749480" cy="1754326"/>
          </a:xfrm>
          <a:prstGeom prst="rect">
            <a:avLst/>
          </a:prstGeom>
          <a:noFill/>
        </p:spPr>
        <p:txBody>
          <a:bodyPr wrap="square">
            <a:spAutoFit/>
          </a:bodyPr>
          <a:lstStyle/>
          <a:p>
            <a:pPr marL="342900" indent="-342900" algn="l">
              <a:buFont typeface="Wingdings" panose="05000000000000000000" pitchFamily="2" charset="2"/>
              <a:buChar char="Ø"/>
            </a:pPr>
            <a:r>
              <a:rPr lang="sk-SK" dirty="0">
                <a:latin typeface="Arial" panose="020B0604020202020204" pitchFamily="34" charset="0"/>
                <a:cs typeface="Arial" panose="020B0604020202020204" pitchFamily="34" charset="0"/>
              </a:rPr>
              <a:t>Metrologická legislatíva bola v posledných rokoch pomerne často novelizovaná najmä z dôvodu zosúladenie s európskou legislatívou</a:t>
            </a:r>
          </a:p>
          <a:p>
            <a:pPr marL="342900" indent="-342900" algn="l">
              <a:buFont typeface="Wingdings" panose="05000000000000000000" pitchFamily="2" charset="2"/>
              <a:buChar char="Ø"/>
            </a:pPr>
            <a:r>
              <a:rPr lang="sk-SK" dirty="0">
                <a:latin typeface="Arial" panose="020B0604020202020204" pitchFamily="34" charset="0"/>
                <a:cs typeface="Arial" panose="020B0604020202020204" pitchFamily="34" charset="0"/>
              </a:rPr>
              <a:t>Okrem zásadných zmien vo </a:t>
            </a:r>
            <a:r>
              <a:rPr lang="sk-SK" dirty="0">
                <a:solidFill>
                  <a:srgbClr val="C00000"/>
                </a:solidFill>
                <a:latin typeface="Arial" panose="020B0604020202020204" pitchFamily="34" charset="0"/>
                <a:cs typeface="Arial" panose="020B0604020202020204" pitchFamily="34" charset="0"/>
              </a:rPr>
              <a:t>Vyhláške 346/2022 </a:t>
            </a:r>
            <a:r>
              <a:rPr lang="sk-SK" dirty="0">
                <a:latin typeface="Arial" panose="020B0604020202020204" pitchFamily="34" charset="0"/>
                <a:cs typeface="Arial" panose="020B0604020202020204" pitchFamily="34" charset="0"/>
              </a:rPr>
              <a:t>nastali zmeny aj v zákone  </a:t>
            </a:r>
          </a:p>
          <a:p>
            <a:pPr marL="342900" indent="-342900" algn="l">
              <a:buFont typeface="Wingdings" panose="05000000000000000000" pitchFamily="2" charset="2"/>
              <a:buChar char="Ø"/>
            </a:pPr>
            <a:r>
              <a:rPr lang="sk-SK" dirty="0">
                <a:latin typeface="Arial" panose="020B0604020202020204" pitchFamily="34" charset="0"/>
                <a:cs typeface="Arial" panose="020B0604020202020204" pitchFamily="34" charset="0"/>
              </a:rPr>
              <a:t>Ide o </a:t>
            </a:r>
            <a:r>
              <a:rPr lang="sk-SK" dirty="0">
                <a:solidFill>
                  <a:srgbClr val="C00000"/>
                </a:solidFill>
                <a:latin typeface="Arial" panose="020B0604020202020204" pitchFamily="34" charset="0"/>
                <a:cs typeface="Arial" panose="020B0604020202020204" pitchFamily="34" charset="0"/>
              </a:rPr>
              <a:t>Zákon 157/2018 </a:t>
            </a:r>
            <a:r>
              <a:rPr lang="sk-SK" dirty="0">
                <a:latin typeface="Arial" panose="020B0604020202020204" pitchFamily="34" charset="0"/>
                <a:cs typeface="Arial" panose="020B0604020202020204" pitchFamily="34" charset="0"/>
              </a:rPr>
              <a:t>a jeho novelu, </a:t>
            </a:r>
            <a:r>
              <a:rPr lang="pl-PL" i="0" dirty="0">
                <a:solidFill>
                  <a:srgbClr val="555555"/>
                </a:solidFill>
                <a:effectLst/>
                <a:highlight>
                  <a:srgbClr val="FFFFFF"/>
                </a:highlight>
                <a:latin typeface="Arial" panose="020B0604020202020204" pitchFamily="34" charset="0"/>
                <a:cs typeface="Arial" panose="020B0604020202020204" pitchFamily="34" charset="0"/>
              </a:rPr>
              <a:t>účinný od 01.04.2022 do 14.03.2023, ktorý definuje po novom  okrem iného aj pojem určené meradlo</a:t>
            </a:r>
            <a:endParaRPr lang="pl-PL" dirty="0">
              <a:solidFill>
                <a:srgbClr val="555555"/>
              </a:solidFill>
              <a:highlight>
                <a:srgbClr val="FFFFFF"/>
              </a:highlight>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Ø"/>
            </a:pPr>
            <a:r>
              <a:rPr lang="pl-PL" i="0" dirty="0">
                <a:solidFill>
                  <a:srgbClr val="555555"/>
                </a:solidFill>
                <a:effectLst/>
                <a:highlight>
                  <a:srgbClr val="FFFFFF"/>
                </a:highlight>
                <a:latin typeface="Arial" panose="020B0604020202020204" pitchFamily="34" charset="0"/>
                <a:cs typeface="Arial" panose="020B0604020202020204" pitchFamily="34" charset="0"/>
              </a:rPr>
              <a:t>Neskorší novelizujúci </a:t>
            </a:r>
            <a:r>
              <a:rPr lang="pl-PL" i="0" dirty="0">
                <a:solidFill>
                  <a:srgbClr val="C00000"/>
                </a:solidFill>
                <a:effectLst/>
                <a:highlight>
                  <a:srgbClr val="FFFFFF"/>
                </a:highlight>
                <a:latin typeface="Arial" panose="020B0604020202020204" pitchFamily="34" charset="0"/>
                <a:cs typeface="Arial" panose="020B0604020202020204" pitchFamily="34" charset="0"/>
              </a:rPr>
              <a:t>Zákon 58/2022</a:t>
            </a:r>
            <a:r>
              <a:rPr lang="pl-PL" i="0" dirty="0">
                <a:solidFill>
                  <a:srgbClr val="3D3D3D"/>
                </a:solidFill>
                <a:effectLst/>
                <a:highlight>
                  <a:srgbClr val="FFFFFF"/>
                </a:highlight>
                <a:latin typeface="Arial" panose="020B0604020202020204" pitchFamily="34" charset="0"/>
                <a:cs typeface="Arial" panose="020B0604020202020204" pitchFamily="34" charset="0"/>
              </a:rPr>
              <a:t> s účinnosťou od 01.04.2023 po súčasnosť</a:t>
            </a:r>
            <a:endParaRPr lang="pl-PL" i="0" dirty="0">
              <a:solidFill>
                <a:srgbClr val="555555"/>
              </a:solidFill>
              <a:effectLst/>
              <a:highlight>
                <a:srgbClr val="FFFFFF"/>
              </a:highlight>
              <a:latin typeface="Arial" panose="020B0604020202020204" pitchFamily="34" charset="0"/>
              <a:cs typeface="Arial" panose="020B0604020202020204" pitchFamily="34" charset="0"/>
            </a:endParaRPr>
          </a:p>
        </p:txBody>
      </p:sp>
      <p:sp>
        <p:nvSpPr>
          <p:cNvPr id="9" name="Nadpis 1">
            <a:extLst>
              <a:ext uri="{FF2B5EF4-FFF2-40B4-BE49-F238E27FC236}">
                <a16:creationId xmlns:a16="http://schemas.microsoft.com/office/drawing/2014/main" id="{19A2683B-6553-CA9D-B68D-81845E5001AB}"/>
              </a:ext>
            </a:extLst>
          </p:cNvPr>
          <p:cNvSpPr txBox="1">
            <a:spLocks/>
          </p:cNvSpPr>
          <p:nvPr/>
        </p:nvSpPr>
        <p:spPr>
          <a:xfrm>
            <a:off x="539552" y="86557"/>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3600" dirty="0"/>
              <a:t>Posledné aktualizácie</a:t>
            </a:r>
          </a:p>
        </p:txBody>
      </p:sp>
    </p:spTree>
    <p:extLst>
      <p:ext uri="{BB962C8B-B14F-4D97-AF65-F5344CB8AC3E}">
        <p14:creationId xmlns:p14="http://schemas.microsoft.com/office/powerpoint/2010/main" val="2013012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017FD092-CAE8-42E1-53DA-AAC017C158AD}"/>
              </a:ext>
            </a:extLst>
          </p:cNvPr>
          <p:cNvSpPr>
            <a:spLocks noGrp="1"/>
          </p:cNvSpPr>
          <p:nvPr>
            <p:ph type="sldNum" sz="quarter" idx="12"/>
          </p:nvPr>
        </p:nvSpPr>
        <p:spPr>
          <a:xfrm>
            <a:off x="6553200" y="6356350"/>
            <a:ext cx="2133600" cy="365125"/>
          </a:xfrm>
        </p:spPr>
        <p:txBody>
          <a:bodyPr/>
          <a:lstStyle/>
          <a:p>
            <a:fld id="{5380D079-4C3E-464C-B773-28A28016DD07}" type="slidenum">
              <a:rPr lang="sk-SK" smtClean="0"/>
              <a:pPr/>
              <a:t>33</a:t>
            </a:fld>
            <a:endParaRPr lang="sk-SK"/>
          </a:p>
        </p:txBody>
      </p:sp>
      <p:cxnSp>
        <p:nvCxnSpPr>
          <p:cNvPr id="9" name="Spojnica: zakrivená 8">
            <a:extLst>
              <a:ext uri="{FF2B5EF4-FFF2-40B4-BE49-F238E27FC236}">
                <a16:creationId xmlns:a16="http://schemas.microsoft.com/office/drawing/2014/main" id="{1B0C2DBC-3154-59AF-4E3D-009C28B332E6}"/>
              </a:ext>
            </a:extLst>
          </p:cNvPr>
          <p:cNvCxnSpPr>
            <a:cxnSpLocks/>
          </p:cNvCxnSpPr>
          <p:nvPr/>
        </p:nvCxnSpPr>
        <p:spPr>
          <a:xfrm flipV="1">
            <a:off x="1331640" y="1412776"/>
            <a:ext cx="4608512" cy="610034"/>
          </a:xfrm>
          <a:prstGeom prst="curvedConnector3">
            <a:avLst>
              <a:gd name="adj1" fmla="val -4868"/>
            </a:avLst>
          </a:prstGeom>
          <a:ln>
            <a:solidFill>
              <a:srgbClr val="D16235"/>
            </a:solidFill>
            <a:tailEnd type="triangle"/>
          </a:ln>
        </p:spPr>
        <p:style>
          <a:lnRef idx="1">
            <a:schemeClr val="accent1"/>
          </a:lnRef>
          <a:fillRef idx="0">
            <a:schemeClr val="accent1"/>
          </a:fillRef>
          <a:effectRef idx="0">
            <a:schemeClr val="accent1"/>
          </a:effectRef>
          <a:fontRef idx="minor">
            <a:schemeClr val="tx1"/>
          </a:fontRef>
        </p:style>
      </p:cxnSp>
      <p:sp>
        <p:nvSpPr>
          <p:cNvPr id="12" name="BlokTextu 11">
            <a:extLst>
              <a:ext uri="{FF2B5EF4-FFF2-40B4-BE49-F238E27FC236}">
                <a16:creationId xmlns:a16="http://schemas.microsoft.com/office/drawing/2014/main" id="{9002CD58-20D6-70A0-7E4C-7E78729D4FBD}"/>
              </a:ext>
            </a:extLst>
          </p:cNvPr>
          <p:cNvSpPr txBox="1"/>
          <p:nvPr/>
        </p:nvSpPr>
        <p:spPr>
          <a:xfrm>
            <a:off x="5940152" y="1052736"/>
            <a:ext cx="2952328" cy="738664"/>
          </a:xfrm>
          <a:prstGeom prst="rect">
            <a:avLst/>
          </a:prstGeom>
          <a:noFill/>
          <a:ln>
            <a:solidFill>
              <a:srgbClr val="D16235"/>
            </a:solidFill>
          </a:ln>
        </p:spPr>
        <p:txBody>
          <a:bodyPr wrap="square" rtlCol="0">
            <a:spAutoFit/>
          </a:bodyPr>
          <a:lstStyle/>
          <a:p>
            <a:r>
              <a:rPr lang="sk-SK" sz="1400" b="1" dirty="0">
                <a:solidFill>
                  <a:srgbClr val="D16235"/>
                </a:solidFill>
              </a:rPr>
              <a:t>Toto sú údaje namerané elektromerom, teda 15 </a:t>
            </a:r>
            <a:r>
              <a:rPr lang="sk-SK" sz="1400" b="1" dirty="0" err="1">
                <a:solidFill>
                  <a:srgbClr val="D16235"/>
                </a:solidFill>
              </a:rPr>
              <a:t>minutové</a:t>
            </a:r>
            <a:r>
              <a:rPr lang="sk-SK" sz="1400" b="1" dirty="0">
                <a:solidFill>
                  <a:srgbClr val="D16235"/>
                </a:solidFill>
              </a:rPr>
              <a:t> priemerné hodnoty</a:t>
            </a:r>
          </a:p>
        </p:txBody>
      </p:sp>
      <p:cxnSp>
        <p:nvCxnSpPr>
          <p:cNvPr id="13" name="Spojnica: zakrivená 12">
            <a:extLst>
              <a:ext uri="{FF2B5EF4-FFF2-40B4-BE49-F238E27FC236}">
                <a16:creationId xmlns:a16="http://schemas.microsoft.com/office/drawing/2014/main" id="{91AD8BC0-5C42-0E45-1AE6-CB7CEAB7AC1F}"/>
              </a:ext>
            </a:extLst>
          </p:cNvPr>
          <p:cNvCxnSpPr>
            <a:cxnSpLocks/>
          </p:cNvCxnSpPr>
          <p:nvPr/>
        </p:nvCxnSpPr>
        <p:spPr>
          <a:xfrm flipV="1">
            <a:off x="4355977" y="1988840"/>
            <a:ext cx="1584175" cy="180020"/>
          </a:xfrm>
          <a:prstGeom prst="curvedConnector3">
            <a:avLst>
              <a:gd name="adj1" fmla="val 87106"/>
            </a:avLst>
          </a:prstGeom>
          <a:ln>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2" name="BlokTextu 21">
            <a:extLst>
              <a:ext uri="{FF2B5EF4-FFF2-40B4-BE49-F238E27FC236}">
                <a16:creationId xmlns:a16="http://schemas.microsoft.com/office/drawing/2014/main" id="{CEDCD79D-1DC6-8199-C276-78C2C0C48DCB}"/>
              </a:ext>
            </a:extLst>
          </p:cNvPr>
          <p:cNvSpPr txBox="1"/>
          <p:nvPr/>
        </p:nvSpPr>
        <p:spPr>
          <a:xfrm>
            <a:off x="5940152" y="1970256"/>
            <a:ext cx="2746648" cy="738664"/>
          </a:xfrm>
          <a:prstGeom prst="rect">
            <a:avLst/>
          </a:prstGeom>
          <a:noFill/>
          <a:ln>
            <a:solidFill>
              <a:srgbClr val="92D050"/>
            </a:solidFill>
          </a:ln>
        </p:spPr>
        <p:txBody>
          <a:bodyPr wrap="square" rtlCol="0">
            <a:spAutoFit/>
          </a:bodyPr>
          <a:lstStyle/>
          <a:p>
            <a:r>
              <a:rPr lang="sk-SK" sz="1400" b="1" dirty="0">
                <a:solidFill>
                  <a:srgbClr val="92D050"/>
                </a:solidFill>
              </a:rPr>
              <a:t>Toto je skutočný priebeh výkonu, ktorý je v skutočnosti neznámy a pre tento príklad nasimulovaný </a:t>
            </a:r>
          </a:p>
        </p:txBody>
      </p:sp>
      <p:cxnSp>
        <p:nvCxnSpPr>
          <p:cNvPr id="23" name="Spojnica: zakrivená 22">
            <a:extLst>
              <a:ext uri="{FF2B5EF4-FFF2-40B4-BE49-F238E27FC236}">
                <a16:creationId xmlns:a16="http://schemas.microsoft.com/office/drawing/2014/main" id="{C25A857D-7719-ABE1-8FEF-BF8826969FF3}"/>
              </a:ext>
            </a:extLst>
          </p:cNvPr>
          <p:cNvCxnSpPr>
            <a:cxnSpLocks/>
          </p:cNvCxnSpPr>
          <p:nvPr/>
        </p:nvCxnSpPr>
        <p:spPr>
          <a:xfrm flipV="1">
            <a:off x="4940424" y="692696"/>
            <a:ext cx="1152128" cy="576064"/>
          </a:xfrm>
          <a:prstGeom prst="curvedConnector3">
            <a:avLst>
              <a:gd name="adj1" fmla="val -25989"/>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BlokTextu 24">
            <a:extLst>
              <a:ext uri="{FF2B5EF4-FFF2-40B4-BE49-F238E27FC236}">
                <a16:creationId xmlns:a16="http://schemas.microsoft.com/office/drawing/2014/main" id="{C2881BCE-9157-9D61-05BB-A861A1EC5CBC}"/>
              </a:ext>
            </a:extLst>
          </p:cNvPr>
          <p:cNvSpPr txBox="1"/>
          <p:nvPr/>
        </p:nvSpPr>
        <p:spPr>
          <a:xfrm>
            <a:off x="6092552" y="476672"/>
            <a:ext cx="2223864" cy="307777"/>
          </a:xfrm>
          <a:prstGeom prst="rect">
            <a:avLst/>
          </a:prstGeom>
          <a:noFill/>
          <a:ln>
            <a:solidFill>
              <a:srgbClr val="7030A0"/>
            </a:solidFill>
          </a:ln>
        </p:spPr>
        <p:txBody>
          <a:bodyPr wrap="square" rtlCol="0">
            <a:spAutoFit/>
          </a:bodyPr>
          <a:lstStyle/>
          <a:p>
            <a:r>
              <a:rPr lang="sk-SK" sz="1400" b="1" dirty="0">
                <a:solidFill>
                  <a:srgbClr val="7030A0"/>
                </a:solidFill>
              </a:rPr>
              <a:t>Horné tolerančné pásmo</a:t>
            </a:r>
          </a:p>
        </p:txBody>
      </p:sp>
      <p:cxnSp>
        <p:nvCxnSpPr>
          <p:cNvPr id="26" name="Spojnica: zakrivená 25">
            <a:extLst>
              <a:ext uri="{FF2B5EF4-FFF2-40B4-BE49-F238E27FC236}">
                <a16:creationId xmlns:a16="http://schemas.microsoft.com/office/drawing/2014/main" id="{83F17C2A-8E39-DE96-B37B-3CF1F7B63C6A}"/>
              </a:ext>
            </a:extLst>
          </p:cNvPr>
          <p:cNvCxnSpPr>
            <a:cxnSpLocks/>
            <a:endCxn id="27" idx="1"/>
          </p:cNvCxnSpPr>
          <p:nvPr/>
        </p:nvCxnSpPr>
        <p:spPr>
          <a:xfrm>
            <a:off x="4940424" y="2670882"/>
            <a:ext cx="1071736" cy="388206"/>
          </a:xfrm>
          <a:prstGeom prst="curvedConnector3">
            <a:avLst>
              <a:gd name="adj1" fmla="val 50000"/>
            </a:avLst>
          </a:prstGeom>
          <a:ln>
            <a:solidFill>
              <a:srgbClr val="3399FF"/>
            </a:solidFill>
            <a:tailEnd type="triangle"/>
          </a:ln>
        </p:spPr>
        <p:style>
          <a:lnRef idx="1">
            <a:schemeClr val="accent1"/>
          </a:lnRef>
          <a:fillRef idx="0">
            <a:schemeClr val="accent1"/>
          </a:fillRef>
          <a:effectRef idx="0">
            <a:schemeClr val="accent1"/>
          </a:effectRef>
          <a:fontRef idx="minor">
            <a:schemeClr val="tx1"/>
          </a:fontRef>
        </p:style>
      </p:cxnSp>
      <p:sp>
        <p:nvSpPr>
          <p:cNvPr id="27" name="BlokTextu 26">
            <a:extLst>
              <a:ext uri="{FF2B5EF4-FFF2-40B4-BE49-F238E27FC236}">
                <a16:creationId xmlns:a16="http://schemas.microsoft.com/office/drawing/2014/main" id="{40FE4273-6F72-1E9E-872E-9C47EBE0CFC7}"/>
              </a:ext>
            </a:extLst>
          </p:cNvPr>
          <p:cNvSpPr txBox="1"/>
          <p:nvPr/>
        </p:nvSpPr>
        <p:spPr>
          <a:xfrm>
            <a:off x="6012160" y="2905199"/>
            <a:ext cx="2223864" cy="307777"/>
          </a:xfrm>
          <a:prstGeom prst="rect">
            <a:avLst/>
          </a:prstGeom>
          <a:noFill/>
          <a:ln>
            <a:solidFill>
              <a:srgbClr val="3399FF"/>
            </a:solidFill>
          </a:ln>
        </p:spPr>
        <p:txBody>
          <a:bodyPr wrap="square" rtlCol="0">
            <a:spAutoFit/>
          </a:bodyPr>
          <a:lstStyle/>
          <a:p>
            <a:r>
              <a:rPr lang="sk-SK" sz="1400" b="1" dirty="0">
                <a:solidFill>
                  <a:srgbClr val="3399FF"/>
                </a:solidFill>
              </a:rPr>
              <a:t>Dolné tolerančné pásmo</a:t>
            </a:r>
          </a:p>
        </p:txBody>
      </p:sp>
      <p:sp>
        <p:nvSpPr>
          <p:cNvPr id="32" name="BlokTextu 31">
            <a:extLst>
              <a:ext uri="{FF2B5EF4-FFF2-40B4-BE49-F238E27FC236}">
                <a16:creationId xmlns:a16="http://schemas.microsoft.com/office/drawing/2014/main" id="{B523BAB0-1CC4-8A02-84F7-0CD22E042ECD}"/>
              </a:ext>
            </a:extLst>
          </p:cNvPr>
          <p:cNvSpPr txBox="1"/>
          <p:nvPr/>
        </p:nvSpPr>
        <p:spPr>
          <a:xfrm>
            <a:off x="107504" y="4217020"/>
            <a:ext cx="8856984" cy="2308324"/>
          </a:xfrm>
          <a:prstGeom prst="rect">
            <a:avLst/>
          </a:prstGeom>
          <a:noFill/>
        </p:spPr>
        <p:txBody>
          <a:bodyPr wrap="square" rtlCol="0">
            <a:spAutoFit/>
          </a:bodyPr>
          <a:lstStyle/>
          <a:p>
            <a:pPr marL="285750" indent="-285750">
              <a:buFont typeface="Arial" panose="020B0604020202020204" pitchFamily="34" charset="0"/>
              <a:buChar char="•"/>
            </a:pPr>
            <a:r>
              <a:rPr lang="sk-SK" sz="2400" dirty="0"/>
              <a:t>Elektromer po kalibrácii musí merať tak aby </a:t>
            </a:r>
            <a:r>
              <a:rPr lang="sk-SK" sz="2400" dirty="0">
                <a:solidFill>
                  <a:srgbClr val="C00000"/>
                </a:solidFill>
              </a:rPr>
              <a:t>skutočná hodnota </a:t>
            </a:r>
            <a:r>
              <a:rPr lang="sk-SK" sz="2400" dirty="0"/>
              <a:t>a </a:t>
            </a:r>
            <a:r>
              <a:rPr lang="sk-SK" sz="2400" dirty="0">
                <a:solidFill>
                  <a:srgbClr val="C00000"/>
                </a:solidFill>
              </a:rPr>
              <a:t>nameraná hodnota </a:t>
            </a:r>
            <a:r>
              <a:rPr lang="sk-SK" sz="2400" dirty="0"/>
              <a:t>boli v tolerancii elektromeru</a:t>
            </a:r>
          </a:p>
          <a:p>
            <a:pPr marL="285750" indent="-285750">
              <a:buFont typeface="Arial" panose="020B0604020202020204" pitchFamily="34" charset="0"/>
              <a:buChar char="•"/>
            </a:pPr>
            <a:r>
              <a:rPr lang="sk-SK" sz="2400" dirty="0"/>
              <a:t>Skutočný priebeh výkonu v praxi </a:t>
            </a:r>
            <a:r>
              <a:rPr lang="sk-SK" sz="2400" dirty="0">
                <a:solidFill>
                  <a:srgbClr val="C00000"/>
                </a:solidFill>
              </a:rPr>
              <a:t>nepoznáme</a:t>
            </a:r>
            <a:r>
              <a:rPr lang="sk-SK" sz="2400" dirty="0"/>
              <a:t>, ale pri kalibrácii sa simuluje pomocou etalónov ktoré sú minimálne o triedu presnejšie</a:t>
            </a:r>
          </a:p>
          <a:p>
            <a:pPr marL="285750" indent="-285750">
              <a:buFont typeface="Arial" panose="020B0604020202020204" pitchFamily="34" charset="0"/>
              <a:buChar char="•"/>
            </a:pPr>
            <a:r>
              <a:rPr lang="sk-SK" sz="2400" dirty="0"/>
              <a:t>Podľa metrologickej legislatívy sú stanovené intervaly pre povinnú kalibráciu určených meradiel, u ostatných meradiel je nepovinná</a:t>
            </a:r>
          </a:p>
        </p:txBody>
      </p:sp>
      <p:graphicFrame>
        <p:nvGraphicFramePr>
          <p:cNvPr id="2" name="Graf 1">
            <a:extLst>
              <a:ext uri="{FF2B5EF4-FFF2-40B4-BE49-F238E27FC236}">
                <a16:creationId xmlns:a16="http://schemas.microsoft.com/office/drawing/2014/main" id="{B3364CD6-86DB-162D-2AF7-721F768447BC}"/>
              </a:ext>
            </a:extLst>
          </p:cNvPr>
          <p:cNvGraphicFramePr>
            <a:graphicFrameLocks/>
          </p:cNvGraphicFramePr>
          <p:nvPr>
            <p:extLst>
              <p:ext uri="{D42A27DB-BD31-4B8C-83A1-F6EECF244321}">
                <p14:modId xmlns:p14="http://schemas.microsoft.com/office/powerpoint/2010/main" val="1041767932"/>
              </p:ext>
            </p:extLst>
          </p:nvPr>
        </p:nvGraphicFramePr>
        <p:xfrm>
          <a:off x="251520" y="292237"/>
          <a:ext cx="5400600" cy="39434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72345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1"/>
          <p:cNvSpPr>
            <a:spLocks noGrp="1"/>
          </p:cNvSpPr>
          <p:nvPr>
            <p:ph type="title"/>
          </p:nvPr>
        </p:nvSpPr>
        <p:spPr>
          <a:xfrm>
            <a:off x="357158" y="-171400"/>
            <a:ext cx="8215370" cy="1143000"/>
          </a:xfrm>
          <a:solidFill>
            <a:schemeClr val="bg1"/>
          </a:solidFill>
        </p:spPr>
        <p:txBody>
          <a:bodyPr>
            <a:normAutofit/>
          </a:bodyPr>
          <a:lstStyle/>
          <a:p>
            <a:r>
              <a:rPr lang="sk-SK" sz="3600" dirty="0"/>
              <a:t>IMS – inteligentné meracie systémy</a:t>
            </a:r>
          </a:p>
        </p:txBody>
      </p:sp>
      <p:pic>
        <p:nvPicPr>
          <p:cNvPr id="5122" name="Picture 2" descr="C:\Praca na dochodku\Sposobilost v energetike\image001 (1).jpg"/>
          <p:cNvPicPr>
            <a:picLocks noChangeAspect="1" noChangeArrowheads="1"/>
          </p:cNvPicPr>
          <p:nvPr/>
        </p:nvPicPr>
        <p:blipFill>
          <a:blip r:embed="rId2"/>
          <a:srcRect/>
          <a:stretch>
            <a:fillRect/>
          </a:stretch>
        </p:blipFill>
        <p:spPr bwMode="auto">
          <a:xfrm>
            <a:off x="480387" y="3212975"/>
            <a:ext cx="8251088" cy="3508499"/>
          </a:xfrm>
          <a:prstGeom prst="rect">
            <a:avLst/>
          </a:prstGeom>
          <a:noFill/>
        </p:spPr>
      </p:pic>
      <p:sp>
        <p:nvSpPr>
          <p:cNvPr id="3" name="Zástupný symbol pro obsah 2"/>
          <p:cNvSpPr>
            <a:spLocks noGrp="1"/>
          </p:cNvSpPr>
          <p:nvPr>
            <p:ph idx="1"/>
          </p:nvPr>
        </p:nvSpPr>
        <p:spPr>
          <a:xfrm>
            <a:off x="178563" y="721669"/>
            <a:ext cx="8786874" cy="2491305"/>
          </a:xfrm>
        </p:spPr>
        <p:txBody>
          <a:bodyPr>
            <a:normAutofit/>
          </a:bodyPr>
          <a:lstStyle/>
          <a:p>
            <a:pPr>
              <a:buFont typeface="Wingdings" panose="05000000000000000000" pitchFamily="2" charset="2"/>
              <a:buChar char="Ø"/>
            </a:pPr>
            <a:r>
              <a:rPr lang="sk-SK" sz="1800" dirty="0">
                <a:latin typeface="Arial" panose="020B0604020202020204" pitchFamily="34" charset="0"/>
                <a:cs typeface="Arial" panose="020B0604020202020204" pitchFamily="34" charset="0"/>
              </a:rPr>
              <a:t>Digitalizácia umožňuje budovať IMS a dáva predpoklady na zber údajov z veľkého počtu lokalít, zároveň umožňuje ich priebežný prenos do centrál</a:t>
            </a:r>
          </a:p>
          <a:p>
            <a:pPr>
              <a:buFont typeface="Wingdings" panose="05000000000000000000" pitchFamily="2" charset="2"/>
              <a:buChar char="Ø"/>
            </a:pPr>
            <a:r>
              <a:rPr lang="sk-SK" sz="1800" dirty="0">
                <a:latin typeface="Arial" panose="020B0604020202020204" pitchFamily="34" charset="0"/>
                <a:cs typeface="Arial" panose="020B0604020202020204" pitchFamily="34" charset="0"/>
              </a:rPr>
              <a:t>Slovensko sa zaradilo medzi krajiny s vysokou koncentráciou IMS</a:t>
            </a:r>
          </a:p>
          <a:p>
            <a:pPr>
              <a:buFont typeface="Wingdings" panose="05000000000000000000" pitchFamily="2" charset="2"/>
              <a:buChar char="Ø"/>
            </a:pPr>
            <a:r>
              <a:rPr lang="sk-SK" sz="1800" dirty="0">
                <a:latin typeface="Arial" panose="020B0604020202020204" pitchFamily="34" charset="0"/>
                <a:cs typeface="Arial" panose="020B0604020202020204" pitchFamily="34" charset="0"/>
              </a:rPr>
              <a:t>Proces sa rozbehol vytvorením legislatívnych predpokladov v roku 2014 kedy bol Vyhláškou MH SR (</a:t>
            </a:r>
            <a:r>
              <a:rPr lang="sk-SK" sz="1600" b="0" i="0" dirty="0">
                <a:solidFill>
                  <a:srgbClr val="454545"/>
                </a:solidFill>
                <a:effectLst/>
                <a:latin typeface="Arial" panose="020B0604020202020204" pitchFamily="34" charset="0"/>
                <a:cs typeface="Arial" panose="020B0604020202020204" pitchFamily="34" charset="0"/>
              </a:rPr>
              <a:t>č. 358/2013 Z. z.</a:t>
            </a:r>
            <a:r>
              <a:rPr lang="sk-SK" sz="1600" dirty="0">
                <a:latin typeface="Arial" panose="020B0604020202020204" pitchFamily="34" charset="0"/>
                <a:cs typeface="Arial" panose="020B0604020202020204" pitchFamily="34" charset="0"/>
              </a:rPr>
              <a:t>) </a:t>
            </a:r>
            <a:r>
              <a:rPr lang="sk-SK" sz="1800" dirty="0">
                <a:latin typeface="Arial" panose="020B0604020202020204" pitchFamily="34" charset="0"/>
                <a:cs typeface="Arial" panose="020B0604020202020204" pitchFamily="34" charset="0"/>
              </a:rPr>
              <a:t>stanovený plán </a:t>
            </a:r>
            <a:r>
              <a:rPr lang="sk-SK" sz="1800" dirty="0">
                <a:solidFill>
                  <a:srgbClr val="C00000"/>
                </a:solidFill>
                <a:latin typeface="Arial" panose="020B0604020202020204" pitchFamily="34" charset="0"/>
                <a:cs typeface="Arial" panose="020B0604020202020204" pitchFamily="34" charset="0"/>
              </a:rPr>
              <a:t>pokryť IMS 80% spotrebiteľov s ročným odberom nad 4 MWh do roku 2020</a:t>
            </a:r>
          </a:p>
          <a:p>
            <a:pPr>
              <a:buFont typeface="Wingdings" panose="05000000000000000000" pitchFamily="2" charset="2"/>
              <a:buChar char="Ø"/>
            </a:pPr>
            <a:r>
              <a:rPr lang="sk-SK" sz="1800" dirty="0">
                <a:latin typeface="Arial" panose="020B0604020202020204" pitchFamily="34" charset="0"/>
                <a:cs typeface="Arial" panose="020B0604020202020204" pitchFamily="34" charset="0"/>
              </a:rPr>
              <a:t>IMS dnes už merajú aj odberné miesta s nižšou spotrebou ako stanovený limit 4 MWh/rok a celkový počet aj počty v DS prekročili stanovené limity</a:t>
            </a:r>
          </a:p>
        </p:txBody>
      </p:sp>
      <p:sp>
        <p:nvSpPr>
          <p:cNvPr id="4" name="Zástupný symbol pro číslo snímku 3"/>
          <p:cNvSpPr>
            <a:spLocks noGrp="1"/>
          </p:cNvSpPr>
          <p:nvPr>
            <p:ph type="sldNum" sz="quarter" idx="12"/>
          </p:nvPr>
        </p:nvSpPr>
        <p:spPr/>
        <p:txBody>
          <a:bodyPr/>
          <a:lstStyle/>
          <a:p>
            <a:fld id="{5380D079-4C3E-464C-B773-28A28016DD07}" type="slidenum">
              <a:rPr lang="sk-SK" smtClean="0"/>
              <a:pPr/>
              <a:t>34</a:t>
            </a:fld>
            <a:endParaRPr lang="sk-SK"/>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a:blip r:embed="rId2"/>
          <a:srcRect/>
          <a:stretch>
            <a:fillRect/>
          </a:stretch>
        </p:blipFill>
        <p:spPr bwMode="auto">
          <a:xfrm>
            <a:off x="214282" y="4794674"/>
            <a:ext cx="8786874" cy="1920474"/>
          </a:xfrm>
          <a:prstGeom prst="rect">
            <a:avLst/>
          </a:prstGeom>
          <a:noFill/>
          <a:ln w="9525">
            <a:noFill/>
            <a:miter lim="800000"/>
            <a:headEnd/>
            <a:tailEnd/>
          </a:ln>
          <a:effectLst/>
        </p:spPr>
      </p:pic>
      <p:sp>
        <p:nvSpPr>
          <p:cNvPr id="2" name="Nadpis 1"/>
          <p:cNvSpPr>
            <a:spLocks noGrp="1"/>
          </p:cNvSpPr>
          <p:nvPr>
            <p:ph type="title"/>
          </p:nvPr>
        </p:nvSpPr>
        <p:spPr>
          <a:xfrm>
            <a:off x="457200" y="-214338"/>
            <a:ext cx="8229600" cy="1143000"/>
          </a:xfrm>
        </p:spPr>
        <p:txBody>
          <a:bodyPr/>
          <a:lstStyle/>
          <a:p>
            <a:r>
              <a:rPr lang="sk-SK" dirty="0"/>
              <a:t>Pokrytie IMS k 12/2021</a:t>
            </a:r>
          </a:p>
        </p:txBody>
      </p:sp>
      <p:sp>
        <p:nvSpPr>
          <p:cNvPr id="4" name="Zástupný symbol pro číslo snímku 3"/>
          <p:cNvSpPr>
            <a:spLocks noGrp="1"/>
          </p:cNvSpPr>
          <p:nvPr>
            <p:ph type="sldNum" sz="quarter" idx="12"/>
          </p:nvPr>
        </p:nvSpPr>
        <p:spPr/>
        <p:txBody>
          <a:bodyPr/>
          <a:lstStyle/>
          <a:p>
            <a:fld id="{5380D079-4C3E-464C-B773-28A28016DD07}" type="slidenum">
              <a:rPr lang="sk-SK" smtClean="0"/>
              <a:pPr/>
              <a:t>35</a:t>
            </a:fld>
            <a:endParaRPr lang="sk-SK"/>
          </a:p>
        </p:txBody>
      </p:sp>
      <p:pic>
        <p:nvPicPr>
          <p:cNvPr id="6151" name="Picture 7"/>
          <p:cNvPicPr>
            <a:picLocks noChangeAspect="1" noChangeArrowheads="1"/>
          </p:cNvPicPr>
          <p:nvPr/>
        </p:nvPicPr>
        <p:blipFill>
          <a:blip r:embed="rId3"/>
          <a:srcRect/>
          <a:stretch>
            <a:fillRect/>
          </a:stretch>
        </p:blipFill>
        <p:spPr bwMode="auto">
          <a:xfrm>
            <a:off x="214282" y="714356"/>
            <a:ext cx="8858312" cy="1643074"/>
          </a:xfrm>
          <a:prstGeom prst="rect">
            <a:avLst/>
          </a:prstGeom>
          <a:noFill/>
          <a:ln w="9525">
            <a:noFill/>
            <a:miter lim="800000"/>
            <a:headEnd/>
            <a:tailEnd/>
          </a:ln>
          <a:effectLst/>
        </p:spPr>
      </p:pic>
      <p:pic>
        <p:nvPicPr>
          <p:cNvPr id="6152" name="Picture 8"/>
          <p:cNvPicPr>
            <a:picLocks noChangeAspect="1" noChangeArrowheads="1"/>
          </p:cNvPicPr>
          <p:nvPr/>
        </p:nvPicPr>
        <p:blipFill>
          <a:blip r:embed="rId4"/>
          <a:srcRect/>
          <a:stretch>
            <a:fillRect/>
          </a:stretch>
        </p:blipFill>
        <p:spPr bwMode="auto">
          <a:xfrm>
            <a:off x="214282" y="2401546"/>
            <a:ext cx="8786874" cy="2384776"/>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A6954D-D612-BCC1-71CA-A8CC7840275B}"/>
              </a:ext>
            </a:extLst>
          </p:cNvPr>
          <p:cNvSpPr>
            <a:spLocks noGrp="1"/>
          </p:cNvSpPr>
          <p:nvPr>
            <p:ph type="title"/>
          </p:nvPr>
        </p:nvSpPr>
        <p:spPr>
          <a:xfrm>
            <a:off x="468640" y="-243408"/>
            <a:ext cx="8229600" cy="864096"/>
          </a:xfrm>
        </p:spPr>
        <p:txBody>
          <a:bodyPr>
            <a:normAutofit/>
          </a:bodyPr>
          <a:lstStyle/>
          <a:p>
            <a:r>
              <a:rPr lang="sk-SK" sz="3600" dirty="0"/>
              <a:t>Agregácia, spoločenstvá, zdieľanie </a:t>
            </a:r>
          </a:p>
        </p:txBody>
      </p:sp>
      <p:sp>
        <p:nvSpPr>
          <p:cNvPr id="3" name="Zástupný objekt pre obsah 2">
            <a:extLst>
              <a:ext uri="{FF2B5EF4-FFF2-40B4-BE49-F238E27FC236}">
                <a16:creationId xmlns:a16="http://schemas.microsoft.com/office/drawing/2014/main" id="{BA9A074E-3843-1AC3-0152-FBC42F48D720}"/>
              </a:ext>
            </a:extLst>
          </p:cNvPr>
          <p:cNvSpPr>
            <a:spLocks noGrp="1"/>
          </p:cNvSpPr>
          <p:nvPr>
            <p:ph idx="1"/>
          </p:nvPr>
        </p:nvSpPr>
        <p:spPr>
          <a:xfrm>
            <a:off x="323528" y="620688"/>
            <a:ext cx="8568952" cy="6237312"/>
          </a:xfrm>
        </p:spPr>
        <p:txBody>
          <a:bodyPr>
            <a:normAutofit lnSpcReduction="10000"/>
          </a:bodyPr>
          <a:lstStyle/>
          <a:p>
            <a:r>
              <a:rPr lang="sk-SK" sz="2000" b="0" i="0" u="none" strike="noStrike" baseline="0" dirty="0">
                <a:solidFill>
                  <a:srgbClr val="000000"/>
                </a:solidFill>
                <a:latin typeface="Arial" panose="020B0604020202020204" pitchFamily="34" charset="0"/>
                <a:cs typeface="Arial" panose="020B0604020202020204" pitchFamily="34" charset="0"/>
              </a:rPr>
              <a:t>Aktívny odberateľ je koncový odberateľ, ktorý predáva vlastnú vyrobenú elektrinu alebo sa podieľa na schéme flexibility alebo energetickej efektívnosti za predpokladu, že to nie je jeho hlavnou obchodnou činnosťou </a:t>
            </a:r>
          </a:p>
          <a:p>
            <a:r>
              <a:rPr lang="sk-SK" sz="2000" dirty="0" err="1">
                <a:latin typeface="Arial" panose="020B0604020202020204" pitchFamily="34" charset="0"/>
                <a:cs typeface="Arial" panose="020B0604020202020204" pitchFamily="34" charset="0"/>
              </a:rPr>
              <a:t>Agregátor</a:t>
            </a:r>
            <a:r>
              <a:rPr lang="sk-SK" sz="2000" dirty="0">
                <a:latin typeface="Arial" panose="020B0604020202020204" pitchFamily="34" charset="0"/>
                <a:cs typeface="Arial" panose="020B0604020202020204" pitchFamily="34" charset="0"/>
              </a:rPr>
              <a:t> využíva </a:t>
            </a:r>
            <a:r>
              <a:rPr lang="sk-SK" sz="2000" dirty="0">
                <a:solidFill>
                  <a:srgbClr val="C00000"/>
                </a:solidFill>
                <a:latin typeface="Arial" panose="020B0604020202020204" pitchFamily="34" charset="0"/>
                <a:cs typeface="Arial" panose="020B0604020202020204" pitchFamily="34" charset="0"/>
              </a:rPr>
              <a:t>flexibility partnerov </a:t>
            </a:r>
            <a:r>
              <a:rPr lang="sk-SK" sz="2000" dirty="0">
                <a:latin typeface="Arial" panose="020B0604020202020204" pitchFamily="34" charset="0"/>
                <a:cs typeface="Arial" panose="020B0604020202020204" pitchFamily="34" charset="0"/>
              </a:rPr>
              <a:t>a je schopný účelne meniť aktuálnu spotrebu alebo dodávku elektriny do elektrizačnej sústavy za úplatu</a:t>
            </a:r>
          </a:p>
          <a:p>
            <a:r>
              <a:rPr lang="sk-SK" sz="2000" dirty="0">
                <a:latin typeface="Arial" panose="020B0604020202020204" pitchFamily="34" charset="0"/>
                <a:cs typeface="Arial" panose="020B0604020202020204" pitchFamily="34" charset="0"/>
              </a:rPr>
              <a:t>Hlavným cieľom je </a:t>
            </a:r>
            <a:r>
              <a:rPr lang="sk-SK" sz="2000" dirty="0">
                <a:solidFill>
                  <a:srgbClr val="C00000"/>
                </a:solidFill>
                <a:latin typeface="Arial" panose="020B0604020202020204" pitchFamily="34" charset="0"/>
                <a:cs typeface="Arial" panose="020B0604020202020204" pitchFamily="34" charset="0"/>
              </a:rPr>
              <a:t>agregáciou zlučovať </a:t>
            </a:r>
            <a:r>
              <a:rPr lang="sk-SK" sz="2000" dirty="0">
                <a:latin typeface="Arial" panose="020B0604020202020204" pitchFamily="34" charset="0"/>
                <a:cs typeface="Arial" panose="020B0604020202020204" pitchFamily="34" charset="0"/>
              </a:rPr>
              <a:t>(agregovať) flexibilitu z viacerých odberných miest a odovzdávacích miest na účel ponuky a predaja na organizovaných trhoch s elektrinou alebo na trhu s podpornými službami</a:t>
            </a:r>
          </a:p>
          <a:p>
            <a:r>
              <a:rPr lang="sk-SK" sz="2000" b="0" i="0" u="none" strike="noStrike" baseline="0" dirty="0">
                <a:solidFill>
                  <a:srgbClr val="000000"/>
                </a:solidFill>
                <a:latin typeface="Arial" panose="020B0604020202020204" pitchFamily="34" charset="0"/>
                <a:cs typeface="Arial" panose="020B0604020202020204" pitchFamily="34" charset="0"/>
              </a:rPr>
              <a:t>Podpora pre vznik občianskych energetických spoločenstiev:</a:t>
            </a:r>
          </a:p>
          <a:p>
            <a:pPr lvl="1"/>
            <a:r>
              <a:rPr lang="sk-SK" sz="1800" b="0" i="0" u="none" strike="noStrike" baseline="0" dirty="0">
                <a:solidFill>
                  <a:srgbClr val="000000"/>
                </a:solidFill>
                <a:latin typeface="Arial" panose="020B0604020202020204" pitchFamily="34" charset="0"/>
                <a:cs typeface="Arial" panose="020B0604020202020204" pitchFamily="34" charset="0"/>
              </a:rPr>
              <a:t>účasť v občianskom energetickom spoločenstve je otvorená a dobrovoľná</a:t>
            </a:r>
          </a:p>
          <a:p>
            <a:pPr lvl="1"/>
            <a:r>
              <a:rPr lang="sk-SK" sz="1800" b="0" i="0" u="none" strike="noStrike" baseline="0" dirty="0">
                <a:solidFill>
                  <a:srgbClr val="000000"/>
                </a:solidFill>
                <a:latin typeface="Arial" panose="020B0604020202020204" pitchFamily="34" charset="0"/>
                <a:cs typeface="Arial" panose="020B0604020202020204" pitchFamily="34" charset="0"/>
              </a:rPr>
              <a:t>členovia sú oprávnení z občianskeho energetického spoločenstva vystúpiť</a:t>
            </a:r>
          </a:p>
          <a:p>
            <a:pPr lvl="1"/>
            <a:r>
              <a:rPr lang="sk-SK" sz="1800" b="0" i="0" u="none" strike="noStrike" baseline="0" dirty="0">
                <a:solidFill>
                  <a:srgbClr val="000000"/>
                </a:solidFill>
                <a:latin typeface="Arial" panose="020B0604020202020204" pitchFamily="34" charset="0"/>
                <a:cs typeface="Arial" panose="020B0604020202020204" pitchFamily="34" charset="0"/>
              </a:rPr>
              <a:t>príslušní prevádzkovatelia distribučnej sústavy sú povinní spolupracovať s občianskymi energetickými spoločenstvami s cieľom uľahčiť transfer elektriny v občianskych energetických spoločenstvách</a:t>
            </a:r>
          </a:p>
          <a:p>
            <a:r>
              <a:rPr lang="sk-SK" sz="2000" dirty="0">
                <a:latin typeface="Arial" panose="020B0604020202020204" pitchFamily="34" charset="0"/>
                <a:cs typeface="Arial" panose="020B0604020202020204" pitchFamily="34" charset="0"/>
              </a:rPr>
              <a:t>Zdieľanie je v podstate proces, kedy elektrinu vyrobenú subjektom spotrebúva iný subjekt</a:t>
            </a:r>
          </a:p>
          <a:p>
            <a:pPr marL="0" indent="0" algn="ctr">
              <a:buNone/>
            </a:pPr>
            <a:r>
              <a:rPr lang="sk-SK" sz="2400" b="1" kern="0" dirty="0">
                <a:solidFill>
                  <a:srgbClr val="3399FF"/>
                </a:solidFill>
                <a:effectLst/>
                <a:latin typeface="Arial" panose="020B0604020202020204" pitchFamily="34" charset="0"/>
                <a:ea typeface="Times New Roman" panose="02020603050405020304" pitchFamily="18" charset="0"/>
              </a:rPr>
              <a:t>Podmienkou je </a:t>
            </a:r>
            <a:r>
              <a:rPr lang="sk-SK" sz="2400" b="1" kern="0" dirty="0" err="1">
                <a:solidFill>
                  <a:srgbClr val="3399FF"/>
                </a:solidFill>
                <a:effectLst/>
                <a:latin typeface="Arial" panose="020B0604020202020204" pitchFamily="34" charset="0"/>
                <a:ea typeface="Times New Roman" panose="02020603050405020304" pitchFamily="18" charset="0"/>
              </a:rPr>
              <a:t>priebehové</a:t>
            </a:r>
            <a:r>
              <a:rPr lang="sk-SK" sz="2400" b="1" kern="0" dirty="0">
                <a:solidFill>
                  <a:srgbClr val="3399FF"/>
                </a:solidFill>
                <a:effectLst/>
                <a:latin typeface="Arial" panose="020B0604020202020204" pitchFamily="34" charset="0"/>
                <a:ea typeface="Times New Roman" panose="02020603050405020304" pitchFamily="18" charset="0"/>
              </a:rPr>
              <a:t> meranie (IMS) u partnerov</a:t>
            </a:r>
            <a:endParaRPr lang="sk-SK" sz="2400" b="1" dirty="0">
              <a:solidFill>
                <a:srgbClr val="3399FF"/>
              </a:solidFill>
              <a:latin typeface="Arial" panose="020B0604020202020204" pitchFamily="34" charset="0"/>
              <a:cs typeface="Arial" panose="020B0604020202020204" pitchFamily="34" charset="0"/>
            </a:endParaRPr>
          </a:p>
        </p:txBody>
      </p:sp>
      <p:sp>
        <p:nvSpPr>
          <p:cNvPr id="4" name="Zástupný objekt pre číslo snímky 3">
            <a:extLst>
              <a:ext uri="{FF2B5EF4-FFF2-40B4-BE49-F238E27FC236}">
                <a16:creationId xmlns:a16="http://schemas.microsoft.com/office/drawing/2014/main" id="{A6E2F73D-6FF4-0784-D33C-00E0CACC0E4F}"/>
              </a:ext>
            </a:extLst>
          </p:cNvPr>
          <p:cNvSpPr>
            <a:spLocks noGrp="1"/>
          </p:cNvSpPr>
          <p:nvPr>
            <p:ph type="sldNum" sz="quarter" idx="12"/>
          </p:nvPr>
        </p:nvSpPr>
        <p:spPr/>
        <p:txBody>
          <a:bodyPr/>
          <a:lstStyle/>
          <a:p>
            <a:fld id="{5380D079-4C3E-464C-B773-28A28016DD07}" type="slidenum">
              <a:rPr lang="sk-SK" smtClean="0"/>
              <a:pPr/>
              <a:t>36</a:t>
            </a:fld>
            <a:endParaRPr lang="sk-SK" dirty="0"/>
          </a:p>
        </p:txBody>
      </p:sp>
    </p:spTree>
    <p:extLst>
      <p:ext uri="{BB962C8B-B14F-4D97-AF65-F5344CB8AC3E}">
        <p14:creationId xmlns:p14="http://schemas.microsoft.com/office/powerpoint/2010/main" val="2664844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sk-SK" dirty="0"/>
              <a:t>Sed – slovenský elektroenergetický dispečing</a:t>
            </a:r>
            <a:br>
              <a:rPr lang="sk-SK" sz="2400" dirty="0"/>
            </a:br>
            <a:r>
              <a:rPr lang="sk-SK" sz="2400" b="0" dirty="0"/>
              <a:t>je organizačnou jednotkou patriacou do SEPS, a. s.</a:t>
            </a:r>
            <a:endParaRPr lang="sk-SK" dirty="0"/>
          </a:p>
        </p:txBody>
      </p:sp>
      <p:sp>
        <p:nvSpPr>
          <p:cNvPr id="5" name="Zástupný symbol textu 4"/>
          <p:cNvSpPr>
            <a:spLocks noGrp="1"/>
          </p:cNvSpPr>
          <p:nvPr>
            <p:ph type="body" idx="1"/>
          </p:nvPr>
        </p:nvSpPr>
        <p:spPr/>
        <p:txBody>
          <a:bodyPr/>
          <a:lstStyle/>
          <a:p>
            <a:r>
              <a:rPr lang="sk-SK" dirty="0"/>
              <a:t>Riadenie národnej elektrizačnej sústavy Slovenska</a:t>
            </a:r>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37</a:t>
            </a:fld>
            <a:endParaRPr lang="sk-SK"/>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433224"/>
            <a:ext cx="8424936" cy="619512"/>
          </a:xfrm>
        </p:spPr>
        <p:txBody>
          <a:bodyPr>
            <a:noAutofit/>
          </a:bodyPr>
          <a:lstStyle/>
          <a:p>
            <a:r>
              <a:rPr lang="sk-SK" sz="3200" dirty="0"/>
              <a:t>Vyrovnaná bilancia </a:t>
            </a:r>
            <a:r>
              <a:rPr lang="sk-SK" sz="4000" b="1" dirty="0">
                <a:solidFill>
                  <a:srgbClr val="FF0000"/>
                </a:solidFill>
              </a:rPr>
              <a:t>spotreba – výroba</a:t>
            </a:r>
            <a:endParaRPr lang="sk-SK" sz="3200" b="1" dirty="0">
              <a:solidFill>
                <a:srgbClr val="FF0000"/>
              </a:solidFill>
            </a:endParaRPr>
          </a:p>
        </p:txBody>
      </p:sp>
      <p:sp>
        <p:nvSpPr>
          <p:cNvPr id="3" name="Zástupný symbol obsahu 2"/>
          <p:cNvSpPr>
            <a:spLocks noGrp="1"/>
          </p:cNvSpPr>
          <p:nvPr>
            <p:ph idx="1"/>
          </p:nvPr>
        </p:nvSpPr>
        <p:spPr>
          <a:xfrm>
            <a:off x="251520" y="1268759"/>
            <a:ext cx="8640960" cy="5452715"/>
          </a:xfrm>
        </p:spPr>
        <p:txBody>
          <a:bodyPr>
            <a:normAutofit fontScale="77500" lnSpcReduction="20000"/>
          </a:bodyPr>
          <a:lstStyle/>
          <a:p>
            <a:pPr marL="0" indent="0">
              <a:buNone/>
            </a:pPr>
            <a:r>
              <a:rPr lang="sk-SK" sz="4100" b="1" dirty="0">
                <a:solidFill>
                  <a:srgbClr val="0070C0"/>
                </a:solidFill>
              </a:rPr>
              <a:t>Jednou z hlavných povinností SED je udržovať vyrovnanú bilanciu spotreba </a:t>
            </a:r>
            <a:r>
              <a:rPr lang="sk-SK" sz="4100" b="1">
                <a:solidFill>
                  <a:srgbClr val="0070C0"/>
                </a:solidFill>
              </a:rPr>
              <a:t>– výroba</a:t>
            </a:r>
          </a:p>
          <a:p>
            <a:pPr marL="0" indent="0">
              <a:buNone/>
            </a:pPr>
            <a:endParaRPr lang="sk-SK" sz="2600" b="1" dirty="0">
              <a:solidFill>
                <a:srgbClr val="0070C0"/>
              </a:solidFill>
            </a:endParaRPr>
          </a:p>
          <a:p>
            <a:pPr marL="447675" lvl="1" indent="-269875">
              <a:buFont typeface="Wingdings" panose="05000000000000000000" pitchFamily="2" charset="2"/>
              <a:buChar char="Ø"/>
            </a:pPr>
            <a:r>
              <a:rPr lang="sk-SK" sz="3400" dirty="0"/>
              <a:t>Každé zapnutie svetla tvorí príspevok k spotrebe elektriny Slovenska</a:t>
            </a:r>
          </a:p>
          <a:p>
            <a:pPr marL="447675" lvl="1" indent="-269875">
              <a:buFont typeface="Wingdings" panose="05000000000000000000" pitchFamily="2" charset="2"/>
              <a:buChar char="Ø"/>
            </a:pPr>
            <a:r>
              <a:rPr lang="sk-SK" sz="3400" dirty="0"/>
              <a:t>Najväčší príspevok prichádza od metalurgie, ťažkej chémie a teda od veľkých odberateľov</a:t>
            </a:r>
          </a:p>
          <a:p>
            <a:pPr marL="447675" lvl="1" indent="-269875">
              <a:buFont typeface="Wingdings" panose="05000000000000000000" pitchFamily="2" charset="2"/>
              <a:buChar char="Ø"/>
            </a:pPr>
            <a:r>
              <a:rPr lang="sk-SK" sz="3400" dirty="0"/>
              <a:t>Spotreba je nevyspytateľná a iba čiastočne </a:t>
            </a:r>
            <a:r>
              <a:rPr lang="sk-SK" sz="3400" dirty="0" err="1"/>
              <a:t>predikovateľná</a:t>
            </a:r>
            <a:endParaRPr lang="sk-SK" sz="3400" dirty="0"/>
          </a:p>
          <a:p>
            <a:pPr marL="447675" lvl="1" indent="-269875">
              <a:buFont typeface="Wingdings" panose="05000000000000000000" pitchFamily="2" charset="2"/>
              <a:buChar char="Ø"/>
            </a:pPr>
            <a:r>
              <a:rPr lang="sk-SK" sz="3400" dirty="0"/>
              <a:t>Výroba sa mení podľa aktuálnej spotreby a úlohou SED je aktivovať/deaktivovať regulačné rezervy elektrární podľa nedostatku/prebytku elektriny v elektrizačnej sústave</a:t>
            </a:r>
          </a:p>
          <a:p>
            <a:pPr marL="447675" lvl="1" indent="-269875">
              <a:buFont typeface="Wingdings" panose="05000000000000000000" pitchFamily="2" charset="2"/>
              <a:buChar char="Ø"/>
            </a:pPr>
            <a:r>
              <a:rPr lang="sk-SK" sz="3400" dirty="0"/>
              <a:t>Na to si SEPS nakupuje podporné služby (</a:t>
            </a:r>
            <a:r>
              <a:rPr lang="sk-SK" sz="3400" dirty="0" err="1"/>
              <a:t>PpS</a:t>
            </a:r>
            <a:r>
              <a:rPr lang="sk-SK" sz="3400" dirty="0"/>
              <a:t>) v aukciách</a:t>
            </a:r>
          </a:p>
          <a:p>
            <a:pPr>
              <a:buNone/>
            </a:pPr>
            <a:endParaRPr lang="sk-SK" dirty="0"/>
          </a:p>
        </p:txBody>
      </p:sp>
      <p:sp>
        <p:nvSpPr>
          <p:cNvPr id="7" name="Zástupný symbol čísla snímky 6"/>
          <p:cNvSpPr>
            <a:spLocks noGrp="1"/>
          </p:cNvSpPr>
          <p:nvPr>
            <p:ph type="sldNum" sz="quarter" idx="12"/>
          </p:nvPr>
        </p:nvSpPr>
        <p:spPr/>
        <p:txBody>
          <a:bodyPr/>
          <a:lstStyle/>
          <a:p>
            <a:fld id="{5380D079-4C3E-464C-B773-28A28016DD07}" type="slidenum">
              <a:rPr lang="sk-SK" smtClean="0"/>
              <a:pPr/>
              <a:t>38</a:t>
            </a:fld>
            <a:endParaRPr lang="sk-SK"/>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827584" y="371709"/>
            <a:ext cx="6994525" cy="720725"/>
          </a:xfrm>
        </p:spPr>
        <p:txBody>
          <a:bodyPr>
            <a:normAutofit fontScale="90000"/>
          </a:bodyPr>
          <a:lstStyle/>
          <a:p>
            <a:r>
              <a:rPr lang="sk-SK" sz="3600" dirty="0"/>
              <a:t>Riadenie rovnováhy spotreba - výroba</a:t>
            </a:r>
            <a:endParaRPr lang="sk-SK" sz="3600" dirty="0">
              <a:latin typeface="Arial" pitchFamily="34" charset="0"/>
              <a:cs typeface="Arial" pitchFamily="34" charset="0"/>
            </a:endParaRPr>
          </a:p>
        </p:txBody>
      </p:sp>
      <p:sp>
        <p:nvSpPr>
          <p:cNvPr id="6" name="Zástupný symbol čísla snímky 5"/>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15B8A6-3040-4DD3-9BAF-99BB799E61E7}" type="slidenum">
              <a:rPr lang="sk-SK" altLang="sk-SK">
                <a:solidFill>
                  <a:srgbClr val="89918C"/>
                </a:solidFill>
              </a:rPr>
              <a:pPr/>
              <a:t>39</a:t>
            </a:fld>
            <a:endParaRPr lang="sk-SK" altLang="sk-SK">
              <a:solidFill>
                <a:srgbClr val="89918C"/>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k-SK"/>
          </a:p>
        </p:txBody>
      </p:sp>
      <p:sp>
        <p:nvSpPr>
          <p:cNvPr id="522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800" b="0" i="0" u="none" strike="noStrike" cap="none" normalizeH="0" baseline="0">
              <a:ln>
                <a:noFill/>
              </a:ln>
              <a:solidFill>
                <a:schemeClr val="tx1"/>
              </a:solidFill>
              <a:effectLst/>
              <a:latin typeface="Arial" pitchFamily="34" charset="0"/>
              <a:cs typeface="Arial" pitchFamily="34" charset="0"/>
            </a:endParaRPr>
          </a:p>
        </p:txBody>
      </p:sp>
      <p:sp>
        <p:nvSpPr>
          <p:cNvPr id="52232" name="Rectangle 8"/>
          <p:cNvSpPr>
            <a:spLocks noChangeArrowheads="1"/>
          </p:cNvSpPr>
          <p:nvPr/>
        </p:nvSpPr>
        <p:spPr bwMode="auto">
          <a:xfrm>
            <a:off x="3844878" y="326395"/>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522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800" b="0" i="0" u="none" strike="noStrike" cap="none" normalizeH="0" baseline="0">
              <a:ln>
                <a:noFill/>
              </a:ln>
              <a:solidFill>
                <a:schemeClr val="tx1"/>
              </a:solidFill>
              <a:effectLst/>
              <a:latin typeface="Arial" pitchFamily="34" charset="0"/>
              <a:cs typeface="Arial" pitchFamily="34" charset="0"/>
            </a:endParaRPr>
          </a:p>
        </p:txBody>
      </p:sp>
      <p:sp>
        <p:nvSpPr>
          <p:cNvPr id="52238" name="Rectangle 14"/>
          <p:cNvSpPr>
            <a:spLocks noChangeArrowheads="1"/>
          </p:cNvSpPr>
          <p:nvPr/>
        </p:nvSpPr>
        <p:spPr bwMode="auto">
          <a:xfrm>
            <a:off x="3844878" y="326395"/>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22" name="Rectangle 14"/>
          <p:cNvSpPr>
            <a:spLocks noChangeArrowheads="1"/>
          </p:cNvSpPr>
          <p:nvPr/>
        </p:nvSpPr>
        <p:spPr bwMode="auto">
          <a:xfrm>
            <a:off x="3844878" y="489883"/>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pic>
        <p:nvPicPr>
          <p:cNvPr id="15" name="Obrázok 14"/>
          <p:cNvPicPr/>
          <p:nvPr/>
        </p:nvPicPr>
        <p:blipFill>
          <a:blip r:embed="rId2"/>
          <a:stretch>
            <a:fillRect/>
          </a:stretch>
        </p:blipFill>
        <p:spPr>
          <a:xfrm>
            <a:off x="843467" y="1340768"/>
            <a:ext cx="8280920" cy="4896544"/>
          </a:xfrm>
          <a:prstGeom prst="rect">
            <a:avLst/>
          </a:prstGeom>
        </p:spPr>
      </p:pic>
    </p:spTree>
    <p:extLst>
      <p:ext uri="{BB962C8B-B14F-4D97-AF65-F5344CB8AC3E}">
        <p14:creationId xmlns:p14="http://schemas.microsoft.com/office/powerpoint/2010/main" val="3950483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5889BA79-64D1-24F5-082E-A2FF9A7F8654}"/>
              </a:ext>
            </a:extLst>
          </p:cNvPr>
          <p:cNvSpPr>
            <a:spLocks noGrp="1"/>
          </p:cNvSpPr>
          <p:nvPr>
            <p:ph type="title"/>
          </p:nvPr>
        </p:nvSpPr>
        <p:spPr>
          <a:xfrm>
            <a:off x="457200" y="-27384"/>
            <a:ext cx="8229600" cy="1143000"/>
          </a:xfrm>
        </p:spPr>
        <p:txBody>
          <a:bodyPr/>
          <a:lstStyle/>
          <a:p>
            <a:r>
              <a:rPr lang="sk-SK" dirty="0"/>
              <a:t>Prírodné zákony</a:t>
            </a:r>
          </a:p>
        </p:txBody>
      </p:sp>
      <p:sp>
        <p:nvSpPr>
          <p:cNvPr id="6" name="Zástupný objekt pre obsah 5">
            <a:extLst>
              <a:ext uri="{FF2B5EF4-FFF2-40B4-BE49-F238E27FC236}">
                <a16:creationId xmlns:a16="http://schemas.microsoft.com/office/drawing/2014/main" id="{0BD09920-C971-90F9-4EC9-5C76D37D7FE2}"/>
              </a:ext>
            </a:extLst>
          </p:cNvPr>
          <p:cNvSpPr>
            <a:spLocks noGrp="1"/>
          </p:cNvSpPr>
          <p:nvPr>
            <p:ph idx="1"/>
          </p:nvPr>
        </p:nvSpPr>
        <p:spPr>
          <a:xfrm>
            <a:off x="3995936" y="1484785"/>
            <a:ext cx="5112568" cy="2736304"/>
          </a:xfrm>
        </p:spPr>
        <p:txBody>
          <a:bodyPr>
            <a:noAutofit/>
          </a:bodyPr>
          <a:lstStyle/>
          <a:p>
            <a:r>
              <a:rPr lang="sk-SK" sz="2400" dirty="0"/>
              <a:t>Účinky elektriny sú pozorovateľné, merateľné a experimenty pri ktorých </a:t>
            </a:r>
            <a:r>
              <a:rPr lang="sk-SK" sz="2400" dirty="0">
                <a:solidFill>
                  <a:srgbClr val="FF0000"/>
                </a:solidFill>
              </a:rPr>
              <a:t>sú analyzované, sú opakovateľné </a:t>
            </a:r>
            <a:r>
              <a:rPr lang="sk-SK" sz="2400" dirty="0"/>
              <a:t>a to vždy s rovnakým výsledkom</a:t>
            </a:r>
          </a:p>
          <a:p>
            <a:r>
              <a:rPr lang="sk-SK" sz="2400" dirty="0"/>
              <a:t>Najlepšie mozgy planéty, ktoré sa elektrickým a magnetickým javom venovali sformulovali fyzikálne zákony na základe pozorovaných účinkov elektriny</a:t>
            </a:r>
          </a:p>
        </p:txBody>
      </p:sp>
      <p:sp>
        <p:nvSpPr>
          <p:cNvPr id="4" name="Zástupný objekt pre číslo snímky 3">
            <a:extLst>
              <a:ext uri="{FF2B5EF4-FFF2-40B4-BE49-F238E27FC236}">
                <a16:creationId xmlns:a16="http://schemas.microsoft.com/office/drawing/2014/main" id="{445B2E2B-73FB-5FF3-8A1D-C30D110E5529}"/>
              </a:ext>
            </a:extLst>
          </p:cNvPr>
          <p:cNvSpPr>
            <a:spLocks noGrp="1"/>
          </p:cNvSpPr>
          <p:nvPr>
            <p:ph type="sldNum" sz="quarter" idx="12"/>
          </p:nvPr>
        </p:nvSpPr>
        <p:spPr/>
        <p:txBody>
          <a:bodyPr/>
          <a:lstStyle/>
          <a:p>
            <a:fld id="{5380D079-4C3E-464C-B773-28A28016DD07}" type="slidenum">
              <a:rPr lang="sk-SK" smtClean="0"/>
              <a:pPr/>
              <a:t>4</a:t>
            </a:fld>
            <a:endParaRPr lang="sk-SK" dirty="0"/>
          </a:p>
        </p:txBody>
      </p:sp>
      <p:pic>
        <p:nvPicPr>
          <p:cNvPr id="3" name="Obrázok 2">
            <a:extLst>
              <a:ext uri="{FF2B5EF4-FFF2-40B4-BE49-F238E27FC236}">
                <a16:creationId xmlns:a16="http://schemas.microsoft.com/office/drawing/2014/main" id="{E25C1D2E-2379-30FB-ABE0-196C7A20C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5" y="1370013"/>
            <a:ext cx="4034903" cy="3499147"/>
          </a:xfrm>
          <a:prstGeom prst="rect">
            <a:avLst/>
          </a:prstGeom>
        </p:spPr>
      </p:pic>
      <p:sp>
        <p:nvSpPr>
          <p:cNvPr id="8" name="BlokTextu 7">
            <a:extLst>
              <a:ext uri="{FF2B5EF4-FFF2-40B4-BE49-F238E27FC236}">
                <a16:creationId xmlns:a16="http://schemas.microsoft.com/office/drawing/2014/main" id="{E202358D-E71D-7CD4-4725-99D3EE730B42}"/>
              </a:ext>
            </a:extLst>
          </p:cNvPr>
          <p:cNvSpPr txBox="1"/>
          <p:nvPr/>
        </p:nvSpPr>
        <p:spPr>
          <a:xfrm>
            <a:off x="310343" y="4936307"/>
            <a:ext cx="8847856" cy="1569660"/>
          </a:xfrm>
          <a:prstGeom prst="rect">
            <a:avLst/>
          </a:prstGeom>
          <a:noFill/>
        </p:spPr>
        <p:txBody>
          <a:bodyPr wrap="square">
            <a:spAutoFit/>
          </a:bodyPr>
          <a:lstStyle/>
          <a:p>
            <a:r>
              <a:rPr lang="sk-SK" sz="2400" dirty="0"/>
              <a:t>Trvalo však </a:t>
            </a:r>
            <a:r>
              <a:rPr lang="sk-SK" sz="2400" dirty="0">
                <a:solidFill>
                  <a:srgbClr val="FF0000"/>
                </a:solidFill>
              </a:rPr>
              <a:t>stáročia </a:t>
            </a:r>
            <a:r>
              <a:rPr lang="sk-SK" sz="2400" dirty="0"/>
              <a:t>než sa ľudstvo dostalo na súčasnú úroveň poznania elektriny, fyzikálnej podstaty jej prejavov</a:t>
            </a:r>
          </a:p>
          <a:p>
            <a:r>
              <a:rPr lang="sk-SK" sz="2400" dirty="0"/>
              <a:t>S pravidlami pre liberalizáciou trhu s elektrinou to ľudstvu išlo </a:t>
            </a:r>
            <a:r>
              <a:rPr lang="sk-SK" sz="2400" dirty="0">
                <a:solidFill>
                  <a:srgbClr val="FF0000"/>
                </a:solidFill>
              </a:rPr>
              <a:t>podstatne rýchlejšie </a:t>
            </a:r>
            <a:r>
              <a:rPr lang="sk-SK" sz="2400" dirty="0"/>
              <a:t>a tak to aj vyzerá</a:t>
            </a:r>
          </a:p>
        </p:txBody>
      </p:sp>
    </p:spTree>
    <p:extLst>
      <p:ext uri="{BB962C8B-B14F-4D97-AF65-F5344CB8AC3E}">
        <p14:creationId xmlns:p14="http://schemas.microsoft.com/office/powerpoint/2010/main" val="2559684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čísla snímky 1"/>
          <p:cNvSpPr>
            <a:spLocks noGrp="1"/>
          </p:cNvSpPr>
          <p:nvPr>
            <p:ph type="sldNum" sz="quarter" idx="12"/>
          </p:nvPr>
        </p:nvSpPr>
        <p:spPr/>
        <p:txBody>
          <a:bodyPr/>
          <a:lstStyle/>
          <a:p>
            <a:fld id="{5380D079-4C3E-464C-B773-28A28016DD07}" type="slidenum">
              <a:rPr lang="sk-SK" smtClean="0"/>
              <a:pPr/>
              <a:t>40</a:t>
            </a:fld>
            <a:endParaRPr lang="sk-SK"/>
          </a:p>
        </p:txBody>
      </p:sp>
      <p:pic>
        <p:nvPicPr>
          <p:cNvPr id="3" name="Obrázok 2"/>
          <p:cNvPicPr>
            <a:picLocks noChangeAspect="1"/>
          </p:cNvPicPr>
          <p:nvPr/>
        </p:nvPicPr>
        <p:blipFill>
          <a:blip r:embed="rId2"/>
          <a:stretch>
            <a:fillRect/>
          </a:stretch>
        </p:blipFill>
        <p:spPr>
          <a:xfrm>
            <a:off x="251520" y="3140968"/>
            <a:ext cx="8640960" cy="3080690"/>
          </a:xfrm>
          <a:prstGeom prst="rect">
            <a:avLst/>
          </a:prstGeom>
        </p:spPr>
      </p:pic>
      <p:pic>
        <p:nvPicPr>
          <p:cNvPr id="4" name="Obrázok 3"/>
          <p:cNvPicPr>
            <a:picLocks noChangeAspect="1"/>
          </p:cNvPicPr>
          <p:nvPr/>
        </p:nvPicPr>
        <p:blipFill>
          <a:blip r:embed="rId3"/>
          <a:stretch>
            <a:fillRect/>
          </a:stretch>
        </p:blipFill>
        <p:spPr>
          <a:xfrm>
            <a:off x="251520" y="-27384"/>
            <a:ext cx="8616652" cy="3095668"/>
          </a:xfrm>
          <a:prstGeom prst="rect">
            <a:avLst/>
          </a:prstGeom>
        </p:spPr>
      </p:pic>
      <p:sp>
        <p:nvSpPr>
          <p:cNvPr id="5" name="BlokTextu 4"/>
          <p:cNvSpPr txBox="1"/>
          <p:nvPr/>
        </p:nvSpPr>
        <p:spPr>
          <a:xfrm>
            <a:off x="539552" y="24418"/>
            <a:ext cx="2259721" cy="369332"/>
          </a:xfrm>
          <a:prstGeom prst="rect">
            <a:avLst/>
          </a:prstGeom>
          <a:solidFill>
            <a:srgbClr val="FFFF00"/>
          </a:solidFill>
        </p:spPr>
        <p:txBody>
          <a:bodyPr wrap="none" rtlCol="0">
            <a:spAutoFit/>
          </a:bodyPr>
          <a:lstStyle/>
          <a:p>
            <a:r>
              <a:rPr lang="sk-SK" b="1" dirty="0">
                <a:solidFill>
                  <a:srgbClr val="C00000"/>
                </a:solidFill>
              </a:rPr>
              <a:t>Relatívne pokojné dni</a:t>
            </a:r>
          </a:p>
        </p:txBody>
      </p:sp>
    </p:spTree>
    <p:extLst>
      <p:ext uri="{BB962C8B-B14F-4D97-AF65-F5344CB8AC3E}">
        <p14:creationId xmlns:p14="http://schemas.microsoft.com/office/powerpoint/2010/main" val="640389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čísla snímky 1"/>
          <p:cNvSpPr>
            <a:spLocks noGrp="1"/>
          </p:cNvSpPr>
          <p:nvPr>
            <p:ph type="sldNum" sz="quarter" idx="12"/>
          </p:nvPr>
        </p:nvSpPr>
        <p:spPr/>
        <p:txBody>
          <a:bodyPr/>
          <a:lstStyle/>
          <a:p>
            <a:fld id="{5380D079-4C3E-464C-B773-28A28016DD07}" type="slidenum">
              <a:rPr lang="sk-SK" smtClean="0"/>
              <a:pPr/>
              <a:t>41</a:t>
            </a:fld>
            <a:endParaRPr lang="sk-SK"/>
          </a:p>
        </p:txBody>
      </p:sp>
      <p:pic>
        <p:nvPicPr>
          <p:cNvPr id="3" name="Obrázok 2"/>
          <p:cNvPicPr>
            <a:picLocks noChangeAspect="1"/>
          </p:cNvPicPr>
          <p:nvPr/>
        </p:nvPicPr>
        <p:blipFill>
          <a:blip r:embed="rId2"/>
          <a:stretch>
            <a:fillRect/>
          </a:stretch>
        </p:blipFill>
        <p:spPr>
          <a:xfrm>
            <a:off x="261541" y="1142984"/>
            <a:ext cx="8630939" cy="3786214"/>
          </a:xfrm>
          <a:prstGeom prst="rect">
            <a:avLst/>
          </a:prstGeom>
        </p:spPr>
      </p:pic>
      <p:sp>
        <p:nvSpPr>
          <p:cNvPr id="16" name="BlokTextu 15"/>
          <p:cNvSpPr txBox="1"/>
          <p:nvPr/>
        </p:nvSpPr>
        <p:spPr>
          <a:xfrm>
            <a:off x="395536" y="4945727"/>
            <a:ext cx="8291264" cy="1569660"/>
          </a:xfrm>
          <a:prstGeom prst="rect">
            <a:avLst/>
          </a:prstGeom>
          <a:noFill/>
        </p:spPr>
        <p:txBody>
          <a:bodyPr wrap="square" rtlCol="0">
            <a:spAutoFit/>
          </a:bodyPr>
          <a:lstStyle/>
          <a:p>
            <a:r>
              <a:rPr lang="sk-SK" sz="2400" dirty="0"/>
              <a:t>Rôzne druhy podporných služieb slúžia na </a:t>
            </a:r>
            <a:r>
              <a:rPr lang="sk-SK" sz="2400" dirty="0" err="1"/>
              <a:t>odregulovanie</a:t>
            </a:r>
            <a:r>
              <a:rPr lang="sk-SK" sz="2400" dirty="0"/>
              <a:t> zmien v elektrizačnej sústave oproti plánu, jedná sa o </a:t>
            </a:r>
            <a:r>
              <a:rPr lang="sk-SK" sz="2400" b="1" dirty="0">
                <a:solidFill>
                  <a:srgbClr val="C00000"/>
                </a:solidFill>
              </a:rPr>
              <a:t>využívanie výkonovej rezervy zdrojov alebo zmenu odberu </a:t>
            </a:r>
            <a:r>
              <a:rPr lang="sk-SK" sz="2400" dirty="0"/>
              <a:t>u technológií schopných meniť úroveň spotreby.</a:t>
            </a:r>
          </a:p>
        </p:txBody>
      </p:sp>
      <p:sp>
        <p:nvSpPr>
          <p:cNvPr id="17" name="BlokTextu 16"/>
          <p:cNvSpPr txBox="1"/>
          <p:nvPr/>
        </p:nvSpPr>
        <p:spPr>
          <a:xfrm>
            <a:off x="539552" y="24418"/>
            <a:ext cx="1877437" cy="369332"/>
          </a:xfrm>
          <a:prstGeom prst="rect">
            <a:avLst/>
          </a:prstGeom>
          <a:noFill/>
        </p:spPr>
        <p:txBody>
          <a:bodyPr wrap="none" rtlCol="0">
            <a:spAutoFit/>
          </a:bodyPr>
          <a:lstStyle/>
          <a:p>
            <a:r>
              <a:rPr lang="sk-SK" dirty="0">
                <a:solidFill>
                  <a:schemeClr val="bg1"/>
                </a:solidFill>
              </a:rPr>
              <a:t>Výpadky zdrojov</a:t>
            </a:r>
          </a:p>
        </p:txBody>
      </p:sp>
      <p:sp>
        <p:nvSpPr>
          <p:cNvPr id="18" name="BlokTextu 4"/>
          <p:cNvSpPr txBox="1"/>
          <p:nvPr/>
        </p:nvSpPr>
        <p:spPr>
          <a:xfrm>
            <a:off x="539552" y="24418"/>
            <a:ext cx="1629485" cy="369332"/>
          </a:xfrm>
          <a:prstGeom prst="rect">
            <a:avLst/>
          </a:prstGeom>
          <a:solidFill>
            <a:srgbClr val="FFFF00"/>
          </a:solidFill>
        </p:spPr>
        <p:txBody>
          <a:bodyPr wrap="none" rtlCol="0">
            <a:spAutoFit/>
          </a:bodyPr>
          <a:lstStyle/>
          <a:p>
            <a:r>
              <a:rPr lang="sk-SK" b="1" dirty="0">
                <a:solidFill>
                  <a:srgbClr val="C00000"/>
                </a:solidFill>
              </a:rPr>
              <a:t>Nepokojný deň</a:t>
            </a:r>
          </a:p>
        </p:txBody>
      </p:sp>
      <p:sp>
        <p:nvSpPr>
          <p:cNvPr id="19" name="BlokTextu 15"/>
          <p:cNvSpPr txBox="1"/>
          <p:nvPr/>
        </p:nvSpPr>
        <p:spPr>
          <a:xfrm>
            <a:off x="428596" y="500042"/>
            <a:ext cx="8291264" cy="646331"/>
          </a:xfrm>
          <a:prstGeom prst="rect">
            <a:avLst/>
          </a:prstGeom>
          <a:noFill/>
        </p:spPr>
        <p:txBody>
          <a:bodyPr wrap="square" rtlCol="0">
            <a:spAutoFit/>
          </a:bodyPr>
          <a:lstStyle/>
          <a:p>
            <a:r>
              <a:rPr lang="sk-SK" dirty="0"/>
              <a:t>Pokiaľ nenastane mimoriadna situácia je sústava vybilancovaná s malými odchýlkami a </a:t>
            </a:r>
            <a:r>
              <a:rPr lang="sk-SK" dirty="0" err="1"/>
              <a:t>PpS</a:t>
            </a:r>
            <a:r>
              <a:rPr lang="sk-SK" dirty="0"/>
              <a:t> sa aktivujú iba automatické, teda FCR a </a:t>
            </a:r>
            <a:r>
              <a:rPr lang="sk-SK" dirty="0" err="1"/>
              <a:t>aFRR</a:t>
            </a:r>
            <a:r>
              <a:rPr lang="sk-SK" dirty="0"/>
              <a:t>.  </a:t>
            </a:r>
          </a:p>
        </p:txBody>
      </p:sp>
    </p:spTree>
    <p:extLst>
      <p:ext uri="{BB962C8B-B14F-4D97-AF65-F5344CB8AC3E}">
        <p14:creationId xmlns:p14="http://schemas.microsoft.com/office/powerpoint/2010/main" val="2987607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cký objekt 3">
            <a:extLst>
              <a:ext uri="{FF2B5EF4-FFF2-40B4-BE49-F238E27FC236}">
                <a16:creationId xmlns:a16="http://schemas.microsoft.com/office/drawing/2014/main" id="{8C14896D-A0FD-4CB4-15AC-266E773A9E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635426"/>
            <a:ext cx="9144000" cy="6177950"/>
          </a:xfrm>
          <a:prstGeom prst="rect">
            <a:avLst/>
          </a:prstGeom>
        </p:spPr>
      </p:pic>
      <p:sp>
        <p:nvSpPr>
          <p:cNvPr id="2" name="Zástupný objekt pre číslo snímky 1">
            <a:extLst>
              <a:ext uri="{FF2B5EF4-FFF2-40B4-BE49-F238E27FC236}">
                <a16:creationId xmlns:a16="http://schemas.microsoft.com/office/drawing/2014/main" id="{05FC96EF-391D-7C11-DE98-C50F73345E54}"/>
              </a:ext>
            </a:extLst>
          </p:cNvPr>
          <p:cNvSpPr>
            <a:spLocks noGrp="1"/>
          </p:cNvSpPr>
          <p:nvPr>
            <p:ph type="sldNum" sz="quarter" idx="12"/>
          </p:nvPr>
        </p:nvSpPr>
        <p:spPr/>
        <p:txBody>
          <a:bodyPr/>
          <a:lstStyle/>
          <a:p>
            <a:fld id="{5380D079-4C3E-464C-B773-28A28016DD07}" type="slidenum">
              <a:rPr lang="sk-SK" smtClean="0"/>
              <a:pPr/>
              <a:t>42</a:t>
            </a:fld>
            <a:endParaRPr lang="sk-SK"/>
          </a:p>
        </p:txBody>
      </p:sp>
      <p:graphicFrame>
        <p:nvGraphicFramePr>
          <p:cNvPr id="5" name="Tabuľka 4">
            <a:extLst>
              <a:ext uri="{FF2B5EF4-FFF2-40B4-BE49-F238E27FC236}">
                <a16:creationId xmlns:a16="http://schemas.microsoft.com/office/drawing/2014/main" id="{BEB407F0-1A02-7A57-6651-A8BFF52E35C5}"/>
              </a:ext>
            </a:extLst>
          </p:cNvPr>
          <p:cNvGraphicFramePr>
            <a:graphicFrameLocks noGrp="1"/>
          </p:cNvGraphicFramePr>
          <p:nvPr>
            <p:extLst>
              <p:ext uri="{D42A27DB-BD31-4B8C-83A1-F6EECF244321}">
                <p14:modId xmlns:p14="http://schemas.microsoft.com/office/powerpoint/2010/main" val="3527641895"/>
              </p:ext>
            </p:extLst>
          </p:nvPr>
        </p:nvGraphicFramePr>
        <p:xfrm>
          <a:off x="457200" y="44624"/>
          <a:ext cx="8229600" cy="562768"/>
        </p:xfrm>
        <a:graphic>
          <a:graphicData uri="http://schemas.openxmlformats.org/drawingml/2006/table">
            <a:tbl>
              <a:tblPr/>
              <a:tblGrid>
                <a:gridCol w="8229600">
                  <a:extLst>
                    <a:ext uri="{9D8B030D-6E8A-4147-A177-3AD203B41FA5}">
                      <a16:colId xmlns:a16="http://schemas.microsoft.com/office/drawing/2014/main" val="437632758"/>
                    </a:ext>
                  </a:extLst>
                </a:gridCol>
              </a:tblGrid>
              <a:tr h="204857">
                <a:tc>
                  <a:txBody>
                    <a:bodyPr/>
                    <a:lstStyle/>
                    <a:p>
                      <a:pPr algn="ctr" fontAlgn="b"/>
                      <a:r>
                        <a:rPr lang="pl-PL" sz="1800" b="1" i="0" u="none" strike="noStrike" dirty="0">
                          <a:solidFill>
                            <a:srgbClr val="000080"/>
                          </a:solidFill>
                          <a:effectLst/>
                          <a:latin typeface="Arial CE" panose="020B0604020202020204" pitchFamily="34" charset="0"/>
                        </a:rPr>
                        <a:t>REGULAČNÁ ELEKTRINA V ROKU 2022</a:t>
                      </a:r>
                    </a:p>
                  </a:txBody>
                  <a:tcPr marL="7064" marR="7064" marT="7064" marB="0" anchor="b">
                    <a:lnL>
                      <a:noFill/>
                    </a:lnL>
                    <a:lnR>
                      <a:noFill/>
                    </a:lnR>
                    <a:lnT>
                      <a:noFill/>
                    </a:lnT>
                    <a:lnB>
                      <a:noFill/>
                    </a:lnB>
                  </a:tcPr>
                </a:tc>
                <a:extLst>
                  <a:ext uri="{0D108BD9-81ED-4DB2-BD59-A6C34878D82A}">
                    <a16:rowId xmlns:a16="http://schemas.microsoft.com/office/drawing/2014/main" val="2810054936"/>
                  </a:ext>
                </a:extLst>
              </a:tr>
              <a:tr h="204857">
                <a:tc>
                  <a:txBody>
                    <a:bodyPr/>
                    <a:lstStyle/>
                    <a:p>
                      <a:pPr algn="ctr" fontAlgn="b"/>
                      <a:r>
                        <a:rPr lang="en-US" sz="1800" b="1" i="0" u="none" strike="noStrike" dirty="0">
                          <a:solidFill>
                            <a:srgbClr val="000080"/>
                          </a:solidFill>
                          <a:effectLst/>
                          <a:latin typeface="Arial CE" panose="020B0604020202020204" pitchFamily="34" charset="0"/>
                        </a:rPr>
                        <a:t>Balancing Energy in the Year 2022</a:t>
                      </a:r>
                    </a:p>
                  </a:txBody>
                  <a:tcPr marL="7064" marR="7064" marT="7064" marB="0" anchor="b">
                    <a:lnL>
                      <a:noFill/>
                    </a:lnL>
                    <a:lnR>
                      <a:noFill/>
                    </a:lnR>
                    <a:lnT>
                      <a:noFill/>
                    </a:lnT>
                    <a:lnB>
                      <a:noFill/>
                    </a:lnB>
                  </a:tcPr>
                </a:tc>
                <a:extLst>
                  <a:ext uri="{0D108BD9-81ED-4DB2-BD59-A6C34878D82A}">
                    <a16:rowId xmlns:a16="http://schemas.microsoft.com/office/drawing/2014/main" val="1927970060"/>
                  </a:ext>
                </a:extLst>
              </a:tr>
            </a:tbl>
          </a:graphicData>
        </a:graphic>
      </p:graphicFrame>
    </p:spTree>
    <p:extLst>
      <p:ext uri="{BB962C8B-B14F-4D97-AF65-F5344CB8AC3E}">
        <p14:creationId xmlns:p14="http://schemas.microsoft.com/office/powerpoint/2010/main" val="1189919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827584" y="371709"/>
            <a:ext cx="6994525" cy="720725"/>
          </a:xfrm>
        </p:spPr>
        <p:txBody>
          <a:bodyPr>
            <a:normAutofit fontScale="90000"/>
          </a:bodyPr>
          <a:lstStyle/>
          <a:p>
            <a:br>
              <a:rPr lang="sk-SK" b="1" dirty="0"/>
            </a:br>
            <a:endParaRPr lang="sk-SK" b="1" dirty="0">
              <a:latin typeface="Arial" pitchFamily="34" charset="0"/>
              <a:cs typeface="Arial" pitchFamily="34" charset="0"/>
            </a:endParaRPr>
          </a:p>
        </p:txBody>
      </p:sp>
      <p:sp>
        <p:nvSpPr>
          <p:cNvPr id="6" name="Zástupný symbol čísla snímky 5"/>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15B8A6-3040-4DD3-9BAF-99BB799E61E7}" type="slidenum">
              <a:rPr lang="sk-SK" altLang="sk-SK">
                <a:solidFill>
                  <a:srgbClr val="89918C"/>
                </a:solidFill>
              </a:rPr>
              <a:pPr/>
              <a:t>43</a:t>
            </a:fld>
            <a:endParaRPr lang="sk-SK" altLang="sk-SK">
              <a:solidFill>
                <a:srgbClr val="89918C"/>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k-SK"/>
          </a:p>
        </p:txBody>
      </p:sp>
      <p:sp>
        <p:nvSpPr>
          <p:cNvPr id="52231" name="Rectangle 7"/>
          <p:cNvSpPr>
            <a:spLocks noChangeArrowheads="1"/>
          </p:cNvSpPr>
          <p:nvPr/>
        </p:nvSpPr>
        <p:spPr bwMode="auto">
          <a:xfrm>
            <a:off x="527942" y="127085"/>
            <a:ext cx="8076505"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sk-SK" sz="3600" b="1" dirty="0"/>
              <a:t>Krajná situácia pred </a:t>
            </a:r>
            <a:r>
              <a:rPr lang="sk-SK" sz="3600" b="1" dirty="0" err="1"/>
              <a:t>blac-outom</a:t>
            </a:r>
            <a:endParaRPr lang="sk-SK" sz="3600" b="1" dirty="0"/>
          </a:p>
        </p:txBody>
      </p:sp>
      <p:sp>
        <p:nvSpPr>
          <p:cNvPr id="52232" name="Rectangle 8"/>
          <p:cNvSpPr>
            <a:spLocks noChangeArrowheads="1"/>
          </p:cNvSpPr>
          <p:nvPr/>
        </p:nvSpPr>
        <p:spPr bwMode="auto">
          <a:xfrm>
            <a:off x="3844878" y="326395"/>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52237" name="Rectangle 13"/>
          <p:cNvSpPr>
            <a:spLocks noChangeArrowheads="1"/>
          </p:cNvSpPr>
          <p:nvPr/>
        </p:nvSpPr>
        <p:spPr bwMode="auto">
          <a:xfrm>
            <a:off x="-324544" y="26064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800" b="0" i="0" u="none" strike="noStrike" cap="none" normalizeH="0" baseline="0">
              <a:ln>
                <a:noFill/>
              </a:ln>
              <a:solidFill>
                <a:schemeClr val="tx1"/>
              </a:solidFill>
              <a:effectLst/>
              <a:latin typeface="Arial" pitchFamily="34" charset="0"/>
              <a:cs typeface="Arial" pitchFamily="34" charset="0"/>
            </a:endParaRPr>
          </a:p>
        </p:txBody>
      </p:sp>
      <p:sp>
        <p:nvSpPr>
          <p:cNvPr id="52238" name="Rectangle 14"/>
          <p:cNvSpPr>
            <a:spLocks noChangeArrowheads="1"/>
          </p:cNvSpPr>
          <p:nvPr/>
        </p:nvSpPr>
        <p:spPr bwMode="auto">
          <a:xfrm>
            <a:off x="3851920" y="188640"/>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2" name="Obdĺžnik 1"/>
          <p:cNvSpPr/>
          <p:nvPr/>
        </p:nvSpPr>
        <p:spPr>
          <a:xfrm>
            <a:off x="642475" y="978496"/>
            <a:ext cx="7873134" cy="5616922"/>
          </a:xfrm>
          <a:prstGeom prst="rect">
            <a:avLst/>
          </a:prstGeom>
        </p:spPr>
        <p:txBody>
          <a:bodyPr wrap="square">
            <a:spAutoFit/>
          </a:bodyPr>
          <a:lstStyle/>
          <a:p>
            <a:pPr algn="just"/>
            <a:r>
              <a:rPr lang="sk-SK" sz="2000" b="1" dirty="0">
                <a:latin typeface="Arial" panose="020B0604020202020204" pitchFamily="34" charset="0"/>
                <a:cs typeface="Arial" panose="020B0604020202020204" pitchFamily="34" charset="0"/>
              </a:rPr>
              <a:t>Stavom núdze </a:t>
            </a:r>
            <a:r>
              <a:rPr lang="sk-SK" sz="2000" dirty="0">
                <a:latin typeface="Arial" panose="020B0604020202020204" pitchFamily="34" charset="0"/>
                <a:cs typeface="Arial" panose="020B0604020202020204" pitchFamily="34" charset="0"/>
              </a:rPr>
              <a:t>v elektroenergetike je náhly významný </a:t>
            </a:r>
            <a:r>
              <a:rPr lang="sk-SK" sz="2000" dirty="0">
                <a:solidFill>
                  <a:srgbClr val="C00000"/>
                </a:solidFill>
                <a:latin typeface="Arial" panose="020B0604020202020204" pitchFamily="34" charset="0"/>
                <a:cs typeface="Arial" panose="020B0604020202020204" pitchFamily="34" charset="0"/>
              </a:rPr>
              <a:t>nedostatok</a:t>
            </a:r>
            <a:r>
              <a:rPr lang="sk-SK" sz="2000" dirty="0">
                <a:latin typeface="Arial" panose="020B0604020202020204" pitchFamily="34" charset="0"/>
                <a:cs typeface="Arial" panose="020B0604020202020204" pitchFamily="34" charset="0"/>
              </a:rPr>
              <a:t> (alebo hroziaci nedostatok) energie, </a:t>
            </a:r>
            <a:r>
              <a:rPr lang="sk-SK" sz="2000" dirty="0">
                <a:solidFill>
                  <a:srgbClr val="C00000"/>
                </a:solidFill>
                <a:latin typeface="Arial" panose="020B0604020202020204" pitchFamily="34" charset="0"/>
                <a:cs typeface="Arial" panose="020B0604020202020204" pitchFamily="34" charset="0"/>
              </a:rPr>
              <a:t>zmena frekvencie </a:t>
            </a:r>
            <a:r>
              <a:rPr lang="sk-SK" sz="2000" dirty="0">
                <a:latin typeface="Arial" panose="020B0604020202020204" pitchFamily="34" charset="0"/>
                <a:cs typeface="Arial" panose="020B0604020202020204" pitchFamily="34" charset="0"/>
              </a:rPr>
              <a:t>v sústave nad alebo pod úroveň stanovenú pre technické prostriedky zabezpečujúce automatické odpájanie zariadení od ES SR, alebo prerušenie paralelnej prevádzky prenosových sústav, ktoré </a:t>
            </a:r>
            <a:r>
              <a:rPr lang="sk-SK" sz="2000" dirty="0">
                <a:solidFill>
                  <a:srgbClr val="C00000"/>
                </a:solidFill>
                <a:latin typeface="Arial" panose="020B0604020202020204" pitchFamily="34" charset="0"/>
                <a:cs typeface="Arial" panose="020B0604020202020204" pitchFamily="34" charset="0"/>
              </a:rPr>
              <a:t>môže spôsobiť významné zníženie alebo prerušenie dodávok elektriny alebo vyradenie energetických zariadení z činnosti alebo ohrozenie života a zdravia ľudí</a:t>
            </a:r>
            <a:r>
              <a:rPr lang="sk-SK" sz="2000" dirty="0">
                <a:solidFill>
                  <a:srgbClr val="00B0F0"/>
                </a:solidFill>
                <a:latin typeface="Arial" panose="020B0604020202020204" pitchFamily="34" charset="0"/>
                <a:cs typeface="Arial" panose="020B0604020202020204" pitchFamily="34" charset="0"/>
              </a:rPr>
              <a:t> </a:t>
            </a:r>
            <a:r>
              <a:rPr lang="sk-SK" sz="2000" dirty="0">
                <a:latin typeface="Arial" panose="020B0604020202020204" pitchFamily="34" charset="0"/>
                <a:cs typeface="Arial" panose="020B0604020202020204" pitchFamily="34" charset="0"/>
              </a:rPr>
              <a:t>na vymedzenom území alebo na časti vymedzeného územia v dôsledku:</a:t>
            </a:r>
          </a:p>
          <a:p>
            <a:pPr algn="just"/>
            <a:endParaRPr lang="sk-SK" sz="2000" dirty="0">
              <a:latin typeface="Arial" panose="020B0604020202020204" pitchFamily="34" charset="0"/>
              <a:cs typeface="Arial" panose="020B0604020202020204" pitchFamily="34" charset="0"/>
            </a:endParaRPr>
          </a:p>
          <a:p>
            <a:r>
              <a:rPr lang="sk-SK" sz="2000" dirty="0">
                <a:latin typeface="Arial" panose="020B0604020202020204" pitchFamily="34" charset="0"/>
                <a:cs typeface="Arial" panose="020B0604020202020204" pitchFamily="34" charset="0"/>
              </a:rPr>
              <a:t>a)	mimoriadnych udalostí a krízovej situácie,</a:t>
            </a:r>
          </a:p>
          <a:p>
            <a:r>
              <a:rPr lang="sk-SK" sz="2000" dirty="0">
                <a:latin typeface="Arial" panose="020B0604020202020204" pitchFamily="34" charset="0"/>
                <a:cs typeface="Arial" panose="020B0604020202020204" pitchFamily="34" charset="0"/>
              </a:rPr>
              <a:t>b)	opatrení hospodárskej mobilizácie,</a:t>
            </a:r>
          </a:p>
          <a:p>
            <a:pPr marL="342900" indent="-342900">
              <a:buAutoNum type="alphaLcParenR" startAt="3"/>
            </a:pPr>
            <a:r>
              <a:rPr lang="sk-SK" sz="2000" dirty="0">
                <a:latin typeface="Arial" panose="020B0604020202020204" pitchFamily="34" charset="0"/>
                <a:cs typeface="Arial" panose="020B0604020202020204" pitchFamily="34" charset="0"/>
              </a:rPr>
              <a:t>        havárií na zariadeniach pre výrobu, prenos a distribúciu 	elektriny aj  mimo   vymedzeného územia,</a:t>
            </a:r>
          </a:p>
          <a:p>
            <a:r>
              <a:rPr lang="sk-SK" sz="2000" dirty="0">
                <a:latin typeface="Arial" panose="020B0604020202020204" pitchFamily="34" charset="0"/>
                <a:cs typeface="Arial" panose="020B0604020202020204" pitchFamily="34" charset="0"/>
              </a:rPr>
              <a:t>d)	ohrozenia bezpečnosti a spoľahlivosti prevádzky sústavy,</a:t>
            </a:r>
          </a:p>
          <a:p>
            <a:r>
              <a:rPr lang="sk-SK" sz="2000" dirty="0">
                <a:latin typeface="Arial" panose="020B0604020202020204" pitchFamily="34" charset="0"/>
                <a:cs typeface="Arial" panose="020B0604020202020204" pitchFamily="34" charset="0"/>
              </a:rPr>
              <a:t>e)	nedostatku zdrojov energie,</a:t>
            </a:r>
          </a:p>
          <a:p>
            <a:r>
              <a:rPr lang="sk-SK" sz="2000" dirty="0">
                <a:latin typeface="Arial" panose="020B0604020202020204" pitchFamily="34" charset="0"/>
                <a:cs typeface="Arial" panose="020B0604020202020204" pitchFamily="34" charset="0"/>
              </a:rPr>
              <a:t>f)	teroristického činu.</a:t>
            </a:r>
          </a:p>
          <a:p>
            <a:r>
              <a:rPr lang="sk-SK" sz="19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97545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827584" y="371709"/>
            <a:ext cx="6994525" cy="720725"/>
          </a:xfrm>
        </p:spPr>
        <p:txBody>
          <a:bodyPr>
            <a:normAutofit fontScale="90000"/>
          </a:bodyPr>
          <a:lstStyle/>
          <a:p>
            <a:br>
              <a:rPr lang="sk-SK" b="1" dirty="0"/>
            </a:br>
            <a:endParaRPr lang="sk-SK" b="1" dirty="0">
              <a:latin typeface="Arial" pitchFamily="34" charset="0"/>
              <a:cs typeface="Arial" pitchFamily="34" charset="0"/>
            </a:endParaRPr>
          </a:p>
        </p:txBody>
      </p:sp>
      <p:sp>
        <p:nvSpPr>
          <p:cNvPr id="6" name="Zástupný symbol čísla snímky 5"/>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15B8A6-3040-4DD3-9BAF-99BB799E61E7}" type="slidenum">
              <a:rPr lang="sk-SK" altLang="sk-SK">
                <a:solidFill>
                  <a:srgbClr val="89918C"/>
                </a:solidFill>
              </a:rPr>
              <a:pPr/>
              <a:t>44</a:t>
            </a:fld>
            <a:endParaRPr lang="sk-SK" altLang="sk-SK">
              <a:solidFill>
                <a:srgbClr val="89918C"/>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k-SK"/>
          </a:p>
        </p:txBody>
      </p:sp>
      <p:sp>
        <p:nvSpPr>
          <p:cNvPr id="52232" name="Rectangle 8"/>
          <p:cNvSpPr>
            <a:spLocks noChangeArrowheads="1"/>
          </p:cNvSpPr>
          <p:nvPr/>
        </p:nvSpPr>
        <p:spPr bwMode="auto">
          <a:xfrm>
            <a:off x="3844878" y="326395"/>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52237" name="Rectangle 13"/>
          <p:cNvSpPr>
            <a:spLocks noChangeArrowheads="1"/>
          </p:cNvSpPr>
          <p:nvPr/>
        </p:nvSpPr>
        <p:spPr bwMode="auto">
          <a:xfrm>
            <a:off x="-324544" y="26064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800" b="0" i="0" u="none" strike="noStrike" cap="none" normalizeH="0" baseline="0">
              <a:ln>
                <a:noFill/>
              </a:ln>
              <a:solidFill>
                <a:schemeClr val="tx1"/>
              </a:solidFill>
              <a:effectLst/>
              <a:latin typeface="Arial" pitchFamily="34" charset="0"/>
              <a:cs typeface="Arial" pitchFamily="34" charset="0"/>
            </a:endParaRPr>
          </a:p>
        </p:txBody>
      </p:sp>
      <p:sp>
        <p:nvSpPr>
          <p:cNvPr id="52238" name="Rectangle 14"/>
          <p:cNvSpPr>
            <a:spLocks noChangeArrowheads="1"/>
          </p:cNvSpPr>
          <p:nvPr/>
        </p:nvSpPr>
        <p:spPr bwMode="auto">
          <a:xfrm>
            <a:off x="3851920" y="188640"/>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22" name="Rectangle 14"/>
          <p:cNvSpPr>
            <a:spLocks noChangeArrowheads="1"/>
          </p:cNvSpPr>
          <p:nvPr/>
        </p:nvSpPr>
        <p:spPr bwMode="auto">
          <a:xfrm>
            <a:off x="1403648" y="5883587"/>
            <a:ext cx="74168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endParaRPr kumimoji="0" lang="sk-SK" b="0" i="0" u="none" strike="noStrike" cap="none" normalizeH="0" baseline="0" dirty="0">
              <a:ln>
                <a:noFill/>
              </a:ln>
              <a:solidFill>
                <a:schemeClr val="tx1"/>
              </a:solidFill>
              <a:effectLst/>
              <a:latin typeface="Arial" pitchFamily="34" charset="0"/>
              <a:cs typeface="Arial" pitchFamily="34" charset="0"/>
            </a:endParaRPr>
          </a:p>
        </p:txBody>
      </p:sp>
      <p:sp>
        <p:nvSpPr>
          <p:cNvPr id="2" name="Obdĺžnik 1"/>
          <p:cNvSpPr/>
          <p:nvPr/>
        </p:nvSpPr>
        <p:spPr>
          <a:xfrm>
            <a:off x="179512" y="3933056"/>
            <a:ext cx="8964488" cy="2585323"/>
          </a:xfrm>
          <a:prstGeom prst="rect">
            <a:avLst/>
          </a:prstGeom>
        </p:spPr>
        <p:txBody>
          <a:bodyPr wrap="square">
            <a:spAutoFit/>
          </a:bodyPr>
          <a:lstStyle/>
          <a:p>
            <a:r>
              <a:rPr lang="sk-SK" b="1" dirty="0">
                <a:solidFill>
                  <a:srgbClr val="00CC99"/>
                </a:solidFill>
                <a:latin typeface="Arial" panose="020B0604020202020204" pitchFamily="34" charset="0"/>
                <a:cs typeface="Arial" panose="020B0604020202020204" pitchFamily="34" charset="0"/>
              </a:rPr>
              <a:t>Frekvenčný vypínací plán</a:t>
            </a:r>
            <a:endParaRPr lang="sk-SK" dirty="0">
              <a:solidFill>
                <a:srgbClr val="00CC99"/>
              </a:solidFill>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Frekvenčný vypínací plán ako technické opatrenia pre frekvenčné odľahčovanie záťaže pri vzniku veľkého deficitu výkonu spojeného </a:t>
            </a:r>
            <a:r>
              <a:rPr lang="sk-SK" sz="1600" dirty="0">
                <a:solidFill>
                  <a:srgbClr val="C00000"/>
                </a:solidFill>
                <a:latin typeface="Arial" panose="020B0604020202020204" pitchFamily="34" charset="0"/>
                <a:cs typeface="Arial" panose="020B0604020202020204" pitchFamily="34" charset="0"/>
              </a:rPr>
              <a:t>s poklesom frekvencie pod hranicu 49 Hz</a:t>
            </a:r>
            <a:r>
              <a:rPr lang="sk-SK" sz="1600" dirty="0">
                <a:latin typeface="Arial" panose="020B0604020202020204" pitchFamily="34" charset="0"/>
                <a:cs typeface="Arial" panose="020B0604020202020204" pitchFamily="34" charset="0"/>
              </a:rPr>
              <a:t>. </a:t>
            </a:r>
          </a:p>
          <a:p>
            <a:r>
              <a:rPr lang="sk-SK" sz="1600" b="1" dirty="0">
                <a:latin typeface="Arial" panose="020B0604020202020204" pitchFamily="34" charset="0"/>
                <a:cs typeface="Arial" panose="020B0604020202020204" pitchFamily="34" charset="0"/>
              </a:rPr>
              <a:t>Realizácia frekvenčného vypínacieho plánu v ES SR</a:t>
            </a:r>
            <a:endParaRPr lang="sk-SK" sz="1600" dirty="0">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Na základe výpočtových analýz bolo stanovené v ES SR realizovať frekvenčný vypínací plán v prenosovej sústave SR v 4-och stupňoch, a to :</a:t>
            </a:r>
          </a:p>
          <a:p>
            <a:r>
              <a:rPr lang="sk-SK" sz="1600" dirty="0">
                <a:latin typeface="Arial" panose="020B0604020202020204" pitchFamily="34" charset="0"/>
                <a:cs typeface="Arial" panose="020B0604020202020204" pitchFamily="34" charset="0"/>
              </a:rPr>
              <a:t>1. stupeň: 49,0 Hz</a:t>
            </a:r>
          </a:p>
          <a:p>
            <a:r>
              <a:rPr lang="sk-SK" sz="1600" dirty="0">
                <a:latin typeface="Arial" panose="020B0604020202020204" pitchFamily="34" charset="0"/>
                <a:cs typeface="Arial" panose="020B0604020202020204" pitchFamily="34" charset="0"/>
              </a:rPr>
              <a:t>2. stupeň: 48,7 Hz</a:t>
            </a:r>
          </a:p>
          <a:p>
            <a:r>
              <a:rPr lang="sk-SK" sz="1600" dirty="0">
                <a:latin typeface="Arial" panose="020B0604020202020204" pitchFamily="34" charset="0"/>
                <a:cs typeface="Arial" panose="020B0604020202020204" pitchFamily="34" charset="0"/>
              </a:rPr>
              <a:t>3. stupeň: 48,4 Hz</a:t>
            </a:r>
          </a:p>
          <a:p>
            <a:r>
              <a:rPr lang="sk-SK" sz="1600" dirty="0">
                <a:latin typeface="Arial" panose="020B0604020202020204" pitchFamily="34" charset="0"/>
                <a:cs typeface="Arial" panose="020B0604020202020204" pitchFamily="34" charset="0"/>
              </a:rPr>
              <a:t>4. stupeň: 48,1 Hz</a:t>
            </a:r>
          </a:p>
        </p:txBody>
      </p:sp>
      <p:sp>
        <p:nvSpPr>
          <p:cNvPr id="3" name="Obdĺžnik 2">
            <a:extLst>
              <a:ext uri="{FF2B5EF4-FFF2-40B4-BE49-F238E27FC236}">
                <a16:creationId xmlns:a16="http://schemas.microsoft.com/office/drawing/2014/main" id="{55BBB3B5-1CF9-0F4F-DBB9-5CAADEE3A138}"/>
              </a:ext>
            </a:extLst>
          </p:cNvPr>
          <p:cNvSpPr/>
          <p:nvPr/>
        </p:nvSpPr>
        <p:spPr>
          <a:xfrm>
            <a:off x="179512" y="2260461"/>
            <a:ext cx="8712968" cy="1638910"/>
          </a:xfrm>
          <a:prstGeom prst="rect">
            <a:avLst/>
          </a:prstGeom>
        </p:spPr>
        <p:txBody>
          <a:bodyPr wrap="square">
            <a:spAutoFit/>
          </a:bodyPr>
          <a:lstStyle/>
          <a:p>
            <a:pPr indent="-179705" algn="just">
              <a:spcBef>
                <a:spcPts val="300"/>
              </a:spcBef>
              <a:spcAft>
                <a:spcPts val="0"/>
              </a:spcAft>
              <a:tabLst>
                <a:tab pos="408940" algn="l"/>
                <a:tab pos="449580" algn="l"/>
              </a:tabLst>
            </a:pPr>
            <a:r>
              <a:rPr lang="sk-SK" b="1" dirty="0">
                <a:solidFill>
                  <a:srgbClr val="00CC99"/>
                </a:solidFill>
                <a:latin typeface="Arial" panose="020B0604020202020204" pitchFamily="34" charset="0"/>
                <a:ea typeface="Times New Roman" panose="02020603050405020304" pitchFamily="18" charset="0"/>
                <a:cs typeface="Arial" panose="020B0604020202020204" pitchFamily="34" charset="0"/>
              </a:rPr>
              <a:t>Havarijný vypínací plán</a:t>
            </a:r>
            <a:endParaRPr lang="sk-SK" dirty="0">
              <a:solidFill>
                <a:srgbClr val="00CC99"/>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300"/>
              </a:spcBef>
              <a:spcAft>
                <a:spcPts val="0"/>
              </a:spcAft>
              <a:tabLst>
                <a:tab pos="408940" algn="l"/>
                <a:tab pos="449580" algn="l"/>
              </a:tabLst>
            </a:pPr>
            <a:r>
              <a:rPr lang="sk-SK" sz="1600" dirty="0">
                <a:latin typeface="Arial" panose="020B0604020202020204" pitchFamily="34" charset="0"/>
                <a:ea typeface="Times New Roman" panose="02020603050405020304" pitchFamily="18" charset="0"/>
                <a:cs typeface="Arial" panose="020B0604020202020204" pitchFamily="34" charset="0"/>
              </a:rPr>
              <a:t>HVP je obmedzujúcim opatrením v elektroenergetike, ktoré je prevádzkovateľom </a:t>
            </a:r>
            <a:r>
              <a:rPr lang="sk-SK"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PS a prevádzkovateľmi DS zabezpečovaný </a:t>
            </a:r>
            <a:r>
              <a:rPr lang="sk-SK" sz="1600" dirty="0">
                <a:solidFill>
                  <a:srgbClr val="C00000"/>
                </a:solidFill>
                <a:latin typeface="Arial" panose="020B0604020202020204" pitchFamily="34" charset="0"/>
                <a:ea typeface="Times New Roman" panose="02020603050405020304" pitchFamily="18" charset="0"/>
                <a:cs typeface="Arial" panose="020B0604020202020204" pitchFamily="34" charset="0"/>
              </a:rPr>
              <a:t>prerušením dodávky </a:t>
            </a:r>
            <a:r>
              <a:rPr lang="sk-SK"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elektriny odberateľom. </a:t>
            </a:r>
            <a:r>
              <a:rPr lang="sk-SK" sz="1600" dirty="0">
                <a:solidFill>
                  <a:srgbClr val="C00000"/>
                </a:solidFill>
                <a:latin typeface="Arial" panose="020B0604020202020204" pitchFamily="34" charset="0"/>
                <a:ea typeface="Times New Roman" panose="02020603050405020304" pitchFamily="18" charset="0"/>
                <a:cs typeface="Arial" panose="020B0604020202020204" pitchFamily="34" charset="0"/>
              </a:rPr>
              <a:t>Vykoná sa vypnutie určených vývodov v rozvodniach</a:t>
            </a:r>
            <a:r>
              <a:rPr lang="sk-SK"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veľmi vysokého napätia a vysokého napätia podľa príslušného havarijného vypínacieho stupňa (ďalej len HVS) s možným cyklickým vystriedaním vypnutia týchto vývodov. </a:t>
            </a:r>
            <a:endParaRPr lang="sk-SK" sz="1600" dirty="0">
              <a:latin typeface="Arial" panose="020B0604020202020204" pitchFamily="34" charset="0"/>
              <a:cs typeface="Arial" panose="020B0604020202020204" pitchFamily="34" charset="0"/>
            </a:endParaRPr>
          </a:p>
        </p:txBody>
      </p:sp>
      <p:sp>
        <p:nvSpPr>
          <p:cNvPr id="4" name="Obdĺžnik 3">
            <a:extLst>
              <a:ext uri="{FF2B5EF4-FFF2-40B4-BE49-F238E27FC236}">
                <a16:creationId xmlns:a16="http://schemas.microsoft.com/office/drawing/2014/main" id="{16EE48BA-0F62-F66F-D990-2152EACA310D}"/>
              </a:ext>
            </a:extLst>
          </p:cNvPr>
          <p:cNvSpPr/>
          <p:nvPr/>
        </p:nvSpPr>
        <p:spPr>
          <a:xfrm>
            <a:off x="152400" y="620688"/>
            <a:ext cx="8839199" cy="1600438"/>
          </a:xfrm>
          <a:prstGeom prst="rect">
            <a:avLst/>
          </a:prstGeom>
        </p:spPr>
        <p:txBody>
          <a:bodyPr wrap="square">
            <a:spAutoFit/>
          </a:bodyPr>
          <a:lstStyle/>
          <a:p>
            <a:r>
              <a:rPr lang="sk-SK" b="1" dirty="0">
                <a:solidFill>
                  <a:srgbClr val="00CC99"/>
                </a:solidFill>
                <a:latin typeface="Arial" panose="020B0604020202020204" pitchFamily="34" charset="0"/>
                <a:cs typeface="Arial" panose="020B0604020202020204" pitchFamily="34" charset="0"/>
              </a:rPr>
              <a:t>Plán obmedzovania spotreby</a:t>
            </a:r>
          </a:p>
          <a:p>
            <a:pPr algn="just"/>
            <a:r>
              <a:rPr lang="sk-SK" sz="1600" dirty="0">
                <a:latin typeface="Arial" panose="020B0604020202020204" pitchFamily="34" charset="0"/>
                <a:cs typeface="Arial" panose="020B0604020202020204" pitchFamily="34" charset="0"/>
              </a:rPr>
              <a:t>Plán obmedzovania spotreby (POS) určuje obmedzenie spotreby elektriny odberateľom podľa obmedzujúcich odberových stupňov elektrického výkonu. POS je obmedzujúcim opatrením v </a:t>
            </a:r>
            <a:r>
              <a:rPr lang="sk-SK" sz="1600" dirty="0" err="1">
                <a:latin typeface="Arial" panose="020B0604020202020204" pitchFamily="34" charset="0"/>
                <a:cs typeface="Arial" panose="020B0604020202020204" pitchFamily="34" charset="0"/>
              </a:rPr>
              <a:t>elektroenergetike</a:t>
            </a:r>
            <a:r>
              <a:rPr lang="sk-SK" sz="1600" dirty="0">
                <a:latin typeface="Arial" panose="020B0604020202020204" pitchFamily="34" charset="0"/>
                <a:cs typeface="Arial" panose="020B0604020202020204" pitchFamily="34" charset="0"/>
              </a:rPr>
              <a:t>, ktoré sa uskutočňuje </a:t>
            </a:r>
            <a:r>
              <a:rPr lang="sk-SK" sz="1600" b="1" dirty="0">
                <a:solidFill>
                  <a:srgbClr val="C00000"/>
                </a:solidFill>
                <a:latin typeface="Arial" panose="020B0604020202020204" pitchFamily="34" charset="0"/>
                <a:cs typeface="Arial" panose="020B0604020202020204" pitchFamily="34" charset="0"/>
              </a:rPr>
              <a:t>pri nedostatku elektriny</a:t>
            </a:r>
            <a:r>
              <a:rPr lang="sk-SK" sz="1600" dirty="0">
                <a:solidFill>
                  <a:srgbClr val="C00000"/>
                </a:solidFill>
                <a:latin typeface="Arial" panose="020B0604020202020204" pitchFamily="34" charset="0"/>
                <a:cs typeface="Arial" panose="020B0604020202020204" pitchFamily="34" charset="0"/>
              </a:rPr>
              <a:t> </a:t>
            </a:r>
            <a:r>
              <a:rPr lang="sk-SK" sz="1600" dirty="0">
                <a:latin typeface="Arial" panose="020B0604020202020204" pitchFamily="34" charset="0"/>
                <a:cs typeface="Arial" panose="020B0604020202020204" pitchFamily="34" charset="0"/>
              </a:rPr>
              <a:t>v prenosovej sústave a distribučnej sústave</a:t>
            </a:r>
            <a:r>
              <a:rPr lang="sk-SK" sz="1600" b="1" dirty="0">
                <a:latin typeface="Arial" panose="020B0604020202020204" pitchFamily="34" charset="0"/>
                <a:cs typeface="Arial" panose="020B0604020202020204" pitchFamily="34" charset="0"/>
              </a:rPr>
              <a:t>, </a:t>
            </a:r>
            <a:r>
              <a:rPr lang="sk-SK" sz="1600" b="1" dirty="0">
                <a:solidFill>
                  <a:srgbClr val="C00000"/>
                </a:solidFill>
                <a:latin typeface="Arial" panose="020B0604020202020204" pitchFamily="34" charset="0"/>
                <a:cs typeface="Arial" panose="020B0604020202020204" pitchFamily="34" charset="0"/>
              </a:rPr>
              <a:t>ak nie je možné zabezpečiť jej dostatok </a:t>
            </a:r>
            <a:r>
              <a:rPr lang="sk-SK" sz="1600" dirty="0">
                <a:latin typeface="Arial" panose="020B0604020202020204" pitchFamily="34" charset="0"/>
                <a:cs typeface="Arial" panose="020B0604020202020204" pitchFamily="34" charset="0"/>
              </a:rPr>
              <a:t>a sú už aktivované všetky možné regulačné elektriny.</a:t>
            </a:r>
          </a:p>
        </p:txBody>
      </p:sp>
      <p:sp>
        <p:nvSpPr>
          <p:cNvPr id="5" name="Rectangle 7">
            <a:extLst>
              <a:ext uri="{FF2B5EF4-FFF2-40B4-BE49-F238E27FC236}">
                <a16:creationId xmlns:a16="http://schemas.microsoft.com/office/drawing/2014/main" id="{F20211FE-1DFA-E874-E234-7FC473256660}"/>
              </a:ext>
            </a:extLst>
          </p:cNvPr>
          <p:cNvSpPr>
            <a:spLocks noChangeArrowheads="1"/>
          </p:cNvSpPr>
          <p:nvPr/>
        </p:nvSpPr>
        <p:spPr bwMode="auto">
          <a:xfrm>
            <a:off x="278631" y="-27384"/>
            <a:ext cx="8712968"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sk-SK" sz="3600" b="1" dirty="0"/>
              <a:t>Opatrenia na zvládnutie kritickej situácie</a:t>
            </a:r>
          </a:p>
        </p:txBody>
      </p:sp>
    </p:spTree>
    <p:extLst>
      <p:ext uri="{BB962C8B-B14F-4D97-AF65-F5344CB8AC3E}">
        <p14:creationId xmlns:p14="http://schemas.microsoft.com/office/powerpoint/2010/main" val="3632948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sk-SK" dirty="0"/>
              <a:t>Medzinárodná </a:t>
            </a:r>
            <a:r>
              <a:rPr lang="sk-SK" dirty="0" err="1"/>
              <a:t>energEtická</a:t>
            </a:r>
            <a:r>
              <a:rPr lang="sk-SK" dirty="0"/>
              <a:t> spolupráca</a:t>
            </a:r>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45</a:t>
            </a:fld>
            <a:endParaRPr lang="sk-SK"/>
          </a:p>
        </p:txBody>
      </p:sp>
    </p:spTree>
    <p:extLst>
      <p:ext uri="{BB962C8B-B14F-4D97-AF65-F5344CB8AC3E}">
        <p14:creationId xmlns:p14="http://schemas.microsoft.com/office/powerpoint/2010/main" val="27346088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827584" y="371709"/>
            <a:ext cx="6994525" cy="720725"/>
          </a:xfrm>
        </p:spPr>
        <p:txBody>
          <a:bodyPr>
            <a:normAutofit fontScale="90000"/>
          </a:bodyPr>
          <a:lstStyle/>
          <a:p>
            <a:br>
              <a:rPr lang="sk-SK" b="1" dirty="0"/>
            </a:br>
            <a:endParaRPr lang="sk-SK" b="1" dirty="0">
              <a:latin typeface="Arial" pitchFamily="34" charset="0"/>
              <a:cs typeface="Arial" pitchFamily="34" charset="0"/>
            </a:endParaRPr>
          </a:p>
        </p:txBody>
      </p:sp>
      <p:sp>
        <p:nvSpPr>
          <p:cNvPr id="6" name="Zástupný symbol čísla snímky 5"/>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15B8A6-3040-4DD3-9BAF-99BB799E61E7}" type="slidenum">
              <a:rPr lang="sk-SK" altLang="sk-SK">
                <a:solidFill>
                  <a:srgbClr val="89918C"/>
                </a:solidFill>
              </a:rPr>
              <a:pPr/>
              <a:t>46</a:t>
            </a:fld>
            <a:endParaRPr lang="sk-SK" altLang="sk-SK">
              <a:solidFill>
                <a:srgbClr val="89918C"/>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k-SK"/>
          </a:p>
        </p:txBody>
      </p:sp>
      <p:sp>
        <p:nvSpPr>
          <p:cNvPr id="52231" name="Rectangle 7"/>
          <p:cNvSpPr>
            <a:spLocks noChangeArrowheads="1"/>
          </p:cNvSpPr>
          <p:nvPr/>
        </p:nvSpPr>
        <p:spPr bwMode="auto">
          <a:xfrm>
            <a:off x="1371600" y="38493"/>
            <a:ext cx="605976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sk-SK" sz="3600" b="1" dirty="0"/>
              <a:t>História</a:t>
            </a:r>
          </a:p>
        </p:txBody>
      </p:sp>
      <p:sp>
        <p:nvSpPr>
          <p:cNvPr id="52237" name="Rectangle 13"/>
          <p:cNvSpPr>
            <a:spLocks noChangeArrowheads="1"/>
          </p:cNvSpPr>
          <p:nvPr/>
        </p:nvSpPr>
        <p:spPr bwMode="auto">
          <a:xfrm>
            <a:off x="-324544" y="26064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800" b="0" i="0" u="none" strike="noStrike" cap="none" normalizeH="0" baseline="0">
              <a:ln>
                <a:noFill/>
              </a:ln>
              <a:solidFill>
                <a:schemeClr val="tx1"/>
              </a:solidFill>
              <a:effectLst/>
              <a:latin typeface="Arial" pitchFamily="34" charset="0"/>
              <a:cs typeface="Arial" pitchFamily="34" charset="0"/>
            </a:endParaRPr>
          </a:p>
        </p:txBody>
      </p:sp>
      <p:sp>
        <p:nvSpPr>
          <p:cNvPr id="2" name="Obdĺžnik 1"/>
          <p:cNvSpPr/>
          <p:nvPr/>
        </p:nvSpPr>
        <p:spPr>
          <a:xfrm>
            <a:off x="179512" y="685800"/>
            <a:ext cx="8784976" cy="5632311"/>
          </a:xfrm>
          <a:prstGeom prst="rect">
            <a:avLst/>
          </a:prstGeom>
        </p:spPr>
        <p:txBody>
          <a:bodyPr wrap="square">
            <a:spAutoFit/>
          </a:bodyPr>
          <a:lstStyle/>
          <a:p>
            <a:pPr marL="285750" indent="-285750" algn="just">
              <a:buFont typeface="Wingdings" panose="05000000000000000000" pitchFamily="2" charset="2"/>
              <a:buChar char="ü"/>
            </a:pPr>
            <a:r>
              <a:rPr lang="sk-SK" dirty="0">
                <a:latin typeface="Arial" panose="020B0604020202020204" pitchFamily="34" charset="0"/>
                <a:ea typeface="Times New Roman" panose="02020603050405020304" pitchFamily="18" charset="0"/>
                <a:cs typeface="Arial" panose="020B0604020202020204" pitchFamily="34" charset="0"/>
              </a:rPr>
              <a:t>Od 18.11.1992 ES SR bola prepojená v rámci PES (Prepojená elektrizačná sústava - v rámci bývalého RVHP) a JES (Jednotná elektrizačná sústava - bývalého ZSSR). </a:t>
            </a:r>
          </a:p>
          <a:p>
            <a:pPr marL="285750" indent="-285750" algn="just">
              <a:buFont typeface="Wingdings" panose="05000000000000000000" pitchFamily="2" charset="2"/>
              <a:buChar char="ü"/>
            </a:pPr>
            <a:r>
              <a:rPr lang="sk-SK" dirty="0">
                <a:latin typeface="Arial" panose="020B0604020202020204" pitchFamily="34" charset="0"/>
                <a:ea typeface="Times New Roman" panose="02020603050405020304" pitchFamily="18" charset="0"/>
                <a:cs typeface="Arial" panose="020B0604020202020204" pitchFamily="34" charset="0"/>
              </a:rPr>
              <a:t>Od 13.9.1995 bol VEAG od uvedenej sústavy odpojený a </a:t>
            </a:r>
            <a:r>
              <a:rPr lang="sk-SK" dirty="0" err="1">
                <a:latin typeface="Arial" panose="020B0604020202020204" pitchFamily="34" charset="0"/>
                <a:ea typeface="Times New Roman" panose="02020603050405020304" pitchFamily="18" charset="0"/>
                <a:cs typeface="Arial" panose="020B0604020202020204" pitchFamily="34" charset="0"/>
              </a:rPr>
              <a:t>prifázovaný</a:t>
            </a:r>
            <a:r>
              <a:rPr lang="sk-SK" dirty="0">
                <a:latin typeface="Arial" panose="020B0604020202020204" pitchFamily="34" charset="0"/>
                <a:ea typeface="Times New Roman" panose="02020603050405020304" pitchFamily="18" charset="0"/>
                <a:cs typeface="Arial" panose="020B0604020202020204" pitchFamily="34" charset="0"/>
              </a:rPr>
              <a:t> na UCTE (Západná Európa). Prepojené ES PR, ČR, MR, SR a </a:t>
            </a:r>
            <a:r>
              <a:rPr lang="sk-SK" dirty="0" err="1">
                <a:latin typeface="Arial" panose="020B0604020202020204" pitchFamily="34" charset="0"/>
                <a:ea typeface="Times New Roman" panose="02020603050405020304" pitchFamily="18" charset="0"/>
                <a:cs typeface="Arial" panose="020B0604020202020204" pitchFamily="34" charset="0"/>
              </a:rPr>
              <a:t>Lvovenergo</a:t>
            </a:r>
            <a:r>
              <a:rPr lang="sk-SK" dirty="0">
                <a:latin typeface="Arial" panose="020B0604020202020204" pitchFamily="34" charset="0"/>
                <a:ea typeface="Times New Roman" panose="02020603050405020304" pitchFamily="18" charset="0"/>
                <a:cs typeface="Arial" panose="020B0604020202020204" pitchFamily="34" charset="0"/>
              </a:rPr>
              <a:t> (</a:t>
            </a:r>
            <a:r>
              <a:rPr lang="sk-SK" dirty="0" err="1">
                <a:latin typeface="Arial" panose="020B0604020202020204" pitchFamily="34" charset="0"/>
                <a:ea typeface="Times New Roman" panose="02020603050405020304" pitchFamily="18" charset="0"/>
                <a:cs typeface="Arial" panose="020B0604020202020204" pitchFamily="34" charset="0"/>
              </a:rPr>
              <a:t>západoukrajinský</a:t>
            </a:r>
            <a:r>
              <a:rPr lang="sk-SK" dirty="0">
                <a:latin typeface="Arial" panose="020B0604020202020204" pitchFamily="34" charset="0"/>
                <a:ea typeface="Times New Roman" panose="02020603050405020304" pitchFamily="18" charset="0"/>
                <a:cs typeface="Arial" panose="020B0604020202020204" pitchFamily="34" charset="0"/>
              </a:rPr>
              <a:t> ostrov elektrárne </a:t>
            </a:r>
            <a:r>
              <a:rPr lang="sk-SK" dirty="0" err="1">
                <a:latin typeface="Arial" panose="020B0604020202020204" pitchFamily="34" charset="0"/>
                <a:ea typeface="Times New Roman" panose="02020603050405020304" pitchFamily="18" charset="0"/>
                <a:cs typeface="Arial" panose="020B0604020202020204" pitchFamily="34" charset="0"/>
              </a:rPr>
              <a:t>Burštýn</a:t>
            </a:r>
            <a:r>
              <a:rPr lang="sk-SK" dirty="0">
                <a:latin typeface="Arial" panose="020B0604020202020204" pitchFamily="34" charset="0"/>
                <a:ea typeface="Times New Roman" panose="02020603050405020304" pitchFamily="18" charset="0"/>
                <a:cs typeface="Arial" panose="020B0604020202020204" pitchFamily="34" charset="0"/>
              </a:rPr>
              <a:t>) takto vytvorili sústavu s názvom CENTREL.</a:t>
            </a:r>
          </a:p>
          <a:p>
            <a:pPr marL="285750" indent="-285750" algn="just">
              <a:buFont typeface="Wingdings" panose="05000000000000000000" pitchFamily="2" charset="2"/>
              <a:buChar char="ü"/>
            </a:pPr>
            <a:r>
              <a:rPr lang="sk-SK" dirty="0">
                <a:latin typeface="Arial" panose="020B0604020202020204" pitchFamily="34" charset="0"/>
                <a:ea typeface="Times New Roman" panose="02020603050405020304" pitchFamily="18" charset="0"/>
                <a:cs typeface="Arial" panose="020B0604020202020204" pitchFamily="34" charset="0"/>
              </a:rPr>
              <a:t>Od 18.10.1995 o 12.30 hod bola sústava CENTREL (tzn. aj ES SR) pripojená k UCPTE (</a:t>
            </a:r>
            <a:r>
              <a:rPr lang="sk-SK" dirty="0" err="1">
                <a:latin typeface="Arial" panose="020B0604020202020204" pitchFamily="34" charset="0"/>
                <a:ea typeface="Times New Roman" panose="02020603050405020304" pitchFamily="18" charset="0"/>
                <a:cs typeface="Arial" panose="020B0604020202020204" pitchFamily="34" charset="0"/>
              </a:rPr>
              <a:t>nesjôr</a:t>
            </a:r>
            <a:r>
              <a:rPr lang="sk-SK" dirty="0">
                <a:latin typeface="Arial" panose="020B0604020202020204" pitchFamily="34" charset="0"/>
                <a:ea typeface="Times New Roman" panose="02020603050405020304" pitchFamily="18" charset="0"/>
                <a:cs typeface="Arial" panose="020B0604020202020204" pitchFamily="34" charset="0"/>
              </a:rPr>
              <a:t> premenovaná na UCTE). Z rozvojom voľného trhu s elektrinou bolo jasné, že UCTE nie je schopné </a:t>
            </a:r>
            <a:r>
              <a:rPr lang="sk-SK" dirty="0">
                <a:solidFill>
                  <a:srgbClr val="C00000"/>
                </a:solidFill>
                <a:latin typeface="Arial" panose="020B0604020202020204" pitchFamily="34" charset="0"/>
                <a:ea typeface="Times New Roman" panose="02020603050405020304" pitchFamily="18" charset="0"/>
                <a:cs typeface="Arial" panose="020B0604020202020204" pitchFamily="34" charset="0"/>
              </a:rPr>
              <a:t>zabezpečiť rozvoj ekonomických a právnych pravidiel v rámci oblasti</a:t>
            </a:r>
            <a:r>
              <a:rPr lang="sk-SK" dirty="0">
                <a:latin typeface="Arial" panose="020B0604020202020204" pitchFamily="34" charset="0"/>
                <a:ea typeface="Times New Roman" panose="02020603050405020304" pitchFamily="18" charset="0"/>
                <a:cs typeface="Arial" panose="020B0604020202020204" pitchFamily="34" charset="0"/>
              </a:rPr>
              <a:t>. </a:t>
            </a:r>
          </a:p>
          <a:p>
            <a:pPr marL="285750" indent="-285750" algn="just">
              <a:buFont typeface="Wingdings" panose="05000000000000000000" pitchFamily="2" charset="2"/>
              <a:buChar char="ü"/>
            </a:pPr>
            <a:r>
              <a:rPr lang="sk-SK" dirty="0">
                <a:latin typeface="Arial" panose="020B0604020202020204" pitchFamily="34" charset="0"/>
                <a:ea typeface="Times New Roman" panose="02020603050405020304" pitchFamily="18" charset="0"/>
                <a:cs typeface="Arial" panose="020B0604020202020204" pitchFamily="34" charset="0"/>
              </a:rPr>
              <a:t>Na základe rozhodnutia EU, začali rokovania s prevádzkovateľmi ďalších európskych sústav ako je ATSOI (Írsko), NORDEL (severná Európa) či UKTSOA (Spojené kráľovstvo). Výsledkom týchto rokovaní bol vznik ENTSO-E z dátumom vzniku 1.7.2009.</a:t>
            </a:r>
          </a:p>
          <a:p>
            <a:pPr marL="285750" indent="-285750" algn="just">
              <a:buFont typeface="Wingdings" panose="05000000000000000000" pitchFamily="2" charset="2"/>
              <a:buChar char="ü"/>
            </a:pPr>
            <a:r>
              <a:rPr lang="sk-SK" i="0" dirty="0">
                <a:solidFill>
                  <a:srgbClr val="252525"/>
                </a:solidFill>
                <a:effectLst/>
                <a:latin typeface="Arial" panose="020B0604020202020204" pitchFamily="34" charset="0"/>
                <a:cs typeface="Arial" panose="020B0604020202020204" pitchFamily="34" charset="0"/>
              </a:rPr>
              <a:t>Elektrizačné sústavy Ukrajiny a Moldavska sú núdzovo zosynchronizované so sústavami v kontinentálnej Európe. K prepojeniu došlo 16. marca 2022 v popoludňajších hodinách. Testy funkčnosti a bezpečnosti prepojenia prebiehali až do 17:00. Prepojeniu predchádzali rokovania ENTSO-E s </a:t>
            </a:r>
            <a:r>
              <a:rPr lang="sk-SK" i="0" dirty="0" err="1">
                <a:solidFill>
                  <a:srgbClr val="252525"/>
                </a:solidFill>
                <a:effectLst/>
                <a:latin typeface="Arial" panose="020B0604020202020204" pitchFamily="34" charset="0"/>
                <a:cs typeface="Arial" panose="020B0604020202020204" pitchFamily="34" charset="0"/>
              </a:rPr>
              <a:t>Ukrenergo</a:t>
            </a:r>
            <a:r>
              <a:rPr lang="sk-SK" i="0" dirty="0">
                <a:solidFill>
                  <a:srgbClr val="252525"/>
                </a:solidFill>
                <a:effectLst/>
                <a:latin typeface="Arial" panose="020B0604020202020204" pitchFamily="34" charset="0"/>
                <a:cs typeface="Arial" panose="020B0604020202020204" pitchFamily="34" charset="0"/>
              </a:rPr>
              <a:t> a </a:t>
            </a:r>
            <a:r>
              <a:rPr lang="sk-SK" i="0" dirty="0" err="1">
                <a:solidFill>
                  <a:srgbClr val="252525"/>
                </a:solidFill>
                <a:effectLst/>
                <a:latin typeface="Arial" panose="020B0604020202020204" pitchFamily="34" charset="0"/>
                <a:cs typeface="Arial" panose="020B0604020202020204" pitchFamily="34" charset="0"/>
              </a:rPr>
              <a:t>Moldelectrica</a:t>
            </a:r>
            <a:r>
              <a:rPr lang="sk-SK" i="0" dirty="0">
                <a:solidFill>
                  <a:srgbClr val="252525"/>
                </a:solidFill>
                <a:effectLst/>
                <a:latin typeface="Arial" panose="020B0604020202020204" pitchFamily="34" charset="0"/>
                <a:cs typeface="Arial" panose="020B0604020202020204" pitchFamily="34" charset="0"/>
              </a:rPr>
              <a:t>. Provizórium sa zmenilo na trvalú prevádzku.</a:t>
            </a:r>
            <a:endParaRPr lang="sk-S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206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3"/>
          <a:stretch>
            <a:fillRect/>
          </a:stretch>
        </p:blipFill>
        <p:spPr>
          <a:xfrm>
            <a:off x="1196720" y="490163"/>
            <a:ext cx="7630509" cy="6084842"/>
          </a:xfrm>
          <a:prstGeom prst="rect">
            <a:avLst/>
          </a:prstGeom>
        </p:spPr>
      </p:pic>
      <p:sp>
        <p:nvSpPr>
          <p:cNvPr id="2" name="Nadpis 1"/>
          <p:cNvSpPr>
            <a:spLocks noGrp="1"/>
          </p:cNvSpPr>
          <p:nvPr>
            <p:ph type="title"/>
          </p:nvPr>
        </p:nvSpPr>
        <p:spPr>
          <a:xfrm>
            <a:off x="457200" y="-163059"/>
            <a:ext cx="8229600" cy="796925"/>
          </a:xfrm>
        </p:spPr>
        <p:txBody>
          <a:bodyPr/>
          <a:lstStyle/>
          <a:p>
            <a:r>
              <a:rPr lang="sk-SK" dirty="0"/>
              <a:t>SEPS v regióne</a:t>
            </a:r>
          </a:p>
        </p:txBody>
      </p:sp>
    </p:spTree>
    <p:extLst>
      <p:ext uri="{BB962C8B-B14F-4D97-AF65-F5344CB8AC3E}">
        <p14:creationId xmlns:p14="http://schemas.microsoft.com/office/powerpoint/2010/main" val="12782898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827584" y="371709"/>
            <a:ext cx="6994525" cy="720725"/>
          </a:xfrm>
        </p:spPr>
        <p:txBody>
          <a:bodyPr>
            <a:normAutofit fontScale="90000"/>
          </a:bodyPr>
          <a:lstStyle/>
          <a:p>
            <a:br>
              <a:rPr lang="sk-SK" b="1" dirty="0"/>
            </a:br>
            <a:endParaRPr lang="sk-SK" b="1" dirty="0">
              <a:latin typeface="Arial" pitchFamily="34" charset="0"/>
              <a:cs typeface="Arial" pitchFamily="34" charset="0"/>
            </a:endParaRPr>
          </a:p>
        </p:txBody>
      </p:sp>
      <p:sp>
        <p:nvSpPr>
          <p:cNvPr id="6" name="Zástupný symbol čísla snímky 5"/>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15B8A6-3040-4DD3-9BAF-99BB799E61E7}" type="slidenum">
              <a:rPr lang="sk-SK" altLang="sk-SK">
                <a:solidFill>
                  <a:srgbClr val="89918C"/>
                </a:solidFill>
              </a:rPr>
              <a:pPr/>
              <a:t>48</a:t>
            </a:fld>
            <a:endParaRPr lang="sk-SK" altLang="sk-SK">
              <a:solidFill>
                <a:srgbClr val="89918C"/>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k-SK"/>
          </a:p>
        </p:txBody>
      </p:sp>
      <p:sp>
        <p:nvSpPr>
          <p:cNvPr id="52231" name="Rectangle 7"/>
          <p:cNvSpPr>
            <a:spLocks noChangeArrowheads="1"/>
          </p:cNvSpPr>
          <p:nvPr/>
        </p:nvSpPr>
        <p:spPr bwMode="auto">
          <a:xfrm>
            <a:off x="2272684" y="143104"/>
            <a:ext cx="3682034"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sk-SK" sz="3600" b="1" dirty="0"/>
              <a:t>Prepojené sústavy</a:t>
            </a:r>
          </a:p>
        </p:txBody>
      </p:sp>
      <p:sp>
        <p:nvSpPr>
          <p:cNvPr id="52232" name="Rectangle 8"/>
          <p:cNvSpPr>
            <a:spLocks noChangeArrowheads="1"/>
          </p:cNvSpPr>
          <p:nvPr/>
        </p:nvSpPr>
        <p:spPr bwMode="auto">
          <a:xfrm>
            <a:off x="3844878" y="326395"/>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52237" name="Rectangle 13"/>
          <p:cNvSpPr>
            <a:spLocks noChangeArrowheads="1"/>
          </p:cNvSpPr>
          <p:nvPr/>
        </p:nvSpPr>
        <p:spPr bwMode="auto">
          <a:xfrm>
            <a:off x="-324544" y="26064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800" b="0" i="0" u="none" strike="noStrike" cap="none" normalizeH="0" baseline="0">
              <a:ln>
                <a:noFill/>
              </a:ln>
              <a:solidFill>
                <a:schemeClr val="tx1"/>
              </a:solidFill>
              <a:effectLst/>
              <a:latin typeface="Arial" pitchFamily="34" charset="0"/>
              <a:cs typeface="Arial" pitchFamily="34" charset="0"/>
            </a:endParaRPr>
          </a:p>
        </p:txBody>
      </p:sp>
      <p:sp>
        <p:nvSpPr>
          <p:cNvPr id="52238" name="Rectangle 14"/>
          <p:cNvSpPr>
            <a:spLocks noChangeArrowheads="1"/>
          </p:cNvSpPr>
          <p:nvPr/>
        </p:nvSpPr>
        <p:spPr bwMode="auto">
          <a:xfrm>
            <a:off x="3851920" y="188640"/>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2" name="Obdĺžnik 1"/>
          <p:cNvSpPr/>
          <p:nvPr/>
        </p:nvSpPr>
        <p:spPr>
          <a:xfrm>
            <a:off x="642475" y="978496"/>
            <a:ext cx="7873134" cy="5324535"/>
          </a:xfrm>
          <a:prstGeom prst="rect">
            <a:avLst/>
          </a:prstGeom>
        </p:spPr>
        <p:txBody>
          <a:bodyPr wrap="square">
            <a:spAutoFit/>
          </a:bodyPr>
          <a:lstStyle/>
          <a:p>
            <a:pPr algn="just">
              <a:spcAft>
                <a:spcPts val="0"/>
              </a:spcAft>
            </a:pPr>
            <a:r>
              <a:rPr lang="sk-SK" sz="2000" dirty="0">
                <a:latin typeface="Arial" panose="020B0604020202020204" pitchFamily="34" charset="0"/>
                <a:ea typeface="Times New Roman" panose="02020603050405020304" pitchFamily="18" charset="0"/>
                <a:cs typeface="Arial" panose="020B0604020202020204" pitchFamily="34" charset="0"/>
              </a:rPr>
              <a:t>Prepojenie sústav sa uskutočňuje v jednom alebo viacerých definovaných bodoch cez:</a:t>
            </a:r>
          </a:p>
          <a:p>
            <a:pPr marL="342900" lvl="0" indent="-342900" algn="just">
              <a:spcAft>
                <a:spcPts val="0"/>
              </a:spcAft>
              <a:buSzPts val="1000"/>
              <a:buFont typeface="Times New Roman" panose="02020603050405020304" pitchFamily="18" charset="0"/>
              <a:buChar char="-"/>
              <a:tabLst>
                <a:tab pos="457200" algn="l"/>
              </a:tabLst>
            </a:pPr>
            <a:r>
              <a:rPr lang="sk-SK" sz="2000" dirty="0">
                <a:latin typeface="Arial" panose="020B0604020202020204" pitchFamily="34" charset="0"/>
                <a:ea typeface="Times New Roman" panose="02020603050405020304" pitchFamily="18" charset="0"/>
                <a:cs typeface="Arial" panose="020B0604020202020204" pitchFamily="34" charset="0"/>
              </a:rPr>
              <a:t>galvanické prepojenie </a:t>
            </a:r>
            <a:r>
              <a:rPr lang="sk-SK" sz="2000" dirty="0">
                <a:solidFill>
                  <a:srgbClr val="C00000"/>
                </a:solidFill>
                <a:latin typeface="Arial" panose="020B0604020202020204" pitchFamily="34" charset="0"/>
                <a:ea typeface="Times New Roman" panose="02020603050405020304" pitchFamily="18" charset="0"/>
                <a:cs typeface="Arial" panose="020B0604020202020204" pitchFamily="34" charset="0"/>
              </a:rPr>
              <a:t>pri paralelnej spolupráci sústav</a:t>
            </a:r>
            <a:r>
              <a:rPr lang="sk-SK" sz="2000" dirty="0">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spcAft>
                <a:spcPts val="0"/>
              </a:spcAft>
              <a:buSzPts val="1000"/>
              <a:buFont typeface="Times New Roman" panose="02020603050405020304" pitchFamily="18" charset="0"/>
              <a:buChar char="-"/>
              <a:tabLst>
                <a:tab pos="457200" algn="l"/>
              </a:tabLst>
            </a:pPr>
            <a:r>
              <a:rPr lang="sk-SK" sz="2000" dirty="0">
                <a:latin typeface="Arial" panose="020B0604020202020204" pitchFamily="34" charset="0"/>
                <a:ea typeface="Times New Roman" panose="02020603050405020304" pitchFamily="18" charset="0"/>
                <a:cs typeface="Arial" panose="020B0604020202020204" pitchFamily="34" charset="0"/>
              </a:rPr>
              <a:t>jednosmerné vedenie alebo jednosmernú spojku </a:t>
            </a:r>
            <a:r>
              <a:rPr lang="sk-SK" sz="2000" dirty="0">
                <a:solidFill>
                  <a:srgbClr val="C00000"/>
                </a:solidFill>
                <a:latin typeface="Arial" panose="020B0604020202020204" pitchFamily="34" charset="0"/>
                <a:ea typeface="Times New Roman" panose="02020603050405020304" pitchFamily="18" charset="0"/>
                <a:cs typeface="Arial" panose="020B0604020202020204" pitchFamily="34" charset="0"/>
              </a:rPr>
              <a:t>pri rozdielnej frekvencii sústav</a:t>
            </a:r>
            <a:r>
              <a:rPr lang="sk-SK" sz="2000" dirty="0">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spcAft>
                <a:spcPts val="0"/>
              </a:spcAft>
              <a:buSzPts val="1000"/>
              <a:buFont typeface="Times New Roman" panose="02020603050405020304" pitchFamily="18" charset="0"/>
              <a:buChar char="-"/>
              <a:tabLst>
                <a:tab pos="457200" algn="l"/>
              </a:tabLst>
            </a:pPr>
            <a:r>
              <a:rPr lang="sk-SK" sz="2000" dirty="0">
                <a:latin typeface="Arial" panose="020B0604020202020204" pitchFamily="34" charset="0"/>
                <a:ea typeface="Times New Roman" panose="02020603050405020304" pitchFamily="18" charset="0"/>
                <a:cs typeface="Arial" panose="020B0604020202020204" pitchFamily="34" charset="0"/>
              </a:rPr>
              <a:t>vydelenie zdrojov jednej sústavy pracujúcich do druhej sústavy,</a:t>
            </a:r>
          </a:p>
          <a:p>
            <a:pPr marL="342900" lvl="0" indent="-342900" algn="just">
              <a:spcAft>
                <a:spcPts val="0"/>
              </a:spcAft>
              <a:buSzPts val="1000"/>
              <a:buFont typeface="Times New Roman" panose="02020603050405020304" pitchFamily="18" charset="0"/>
              <a:buChar char="-"/>
              <a:tabLst>
                <a:tab pos="457200" algn="l"/>
              </a:tabLst>
            </a:pPr>
            <a:r>
              <a:rPr lang="sk-SK" sz="2000" dirty="0">
                <a:latin typeface="Arial" panose="020B0604020202020204" pitchFamily="34" charset="0"/>
                <a:ea typeface="Times New Roman" panose="02020603050405020304" pitchFamily="18" charset="0"/>
                <a:cs typeface="Arial" panose="020B0604020202020204" pitchFamily="34" charset="0"/>
              </a:rPr>
              <a:t>vydelenie ostrovov zaťaženia jednej sústavy do druhej sústavy.</a:t>
            </a:r>
          </a:p>
          <a:p>
            <a:pPr algn="just">
              <a:spcAft>
                <a:spcPts val="0"/>
              </a:spcAft>
            </a:pPr>
            <a:r>
              <a:rPr lang="sk-SK" sz="2000" dirty="0">
                <a:latin typeface="Arial" panose="020B0604020202020204" pitchFamily="34" charset="0"/>
                <a:ea typeface="Times New Roman" panose="02020603050405020304" pitchFamily="18" charset="0"/>
                <a:cs typeface="Arial" panose="020B0604020202020204" pitchFamily="34" charset="0"/>
              </a:rPr>
              <a:t> </a:t>
            </a:r>
          </a:p>
          <a:p>
            <a:pPr algn="just">
              <a:spcAft>
                <a:spcPts val="0"/>
              </a:spcAft>
            </a:pPr>
            <a:r>
              <a:rPr lang="sk-SK" sz="2000" dirty="0">
                <a:latin typeface="Arial" panose="020B0604020202020204" pitchFamily="34" charset="0"/>
                <a:ea typeface="Times New Roman" panose="02020603050405020304" pitchFamily="18" charset="0"/>
                <a:cs typeface="Arial" panose="020B0604020202020204" pitchFamily="34" charset="0"/>
              </a:rPr>
              <a:t>Prepojená sústava však vnáša do systému jej riadenia nové momenty, ako napr.:</a:t>
            </a:r>
          </a:p>
          <a:p>
            <a:pPr marL="342900" lvl="0" indent="-342900" algn="just">
              <a:spcAft>
                <a:spcPts val="0"/>
              </a:spcAft>
              <a:buSzPts val="1000"/>
              <a:buFont typeface="Times New Roman" panose="02020603050405020304" pitchFamily="18" charset="0"/>
              <a:buChar char="-"/>
              <a:tabLst>
                <a:tab pos="457200" algn="l"/>
              </a:tabLst>
            </a:pPr>
            <a:r>
              <a:rPr lang="sk-SK" sz="2000" dirty="0">
                <a:latin typeface="Arial" panose="020B0604020202020204" pitchFamily="34" charset="0"/>
                <a:ea typeface="Times New Roman" panose="02020603050405020304" pitchFamily="18" charset="0"/>
                <a:cs typeface="Arial" panose="020B0604020202020204" pitchFamily="34" charset="0"/>
              </a:rPr>
              <a:t>problém </a:t>
            </a:r>
            <a:r>
              <a:rPr lang="sk-SK" sz="2000" dirty="0">
                <a:solidFill>
                  <a:srgbClr val="C00000"/>
                </a:solidFill>
                <a:latin typeface="Arial" panose="020B0604020202020204" pitchFamily="34" charset="0"/>
                <a:ea typeface="Times New Roman" panose="02020603050405020304" pitchFamily="18" charset="0"/>
                <a:cs typeface="Arial" panose="020B0604020202020204" pitchFamily="34" charset="0"/>
              </a:rPr>
              <a:t>regulácie medzištátnych prenášaných výkonov </a:t>
            </a:r>
            <a:r>
              <a:rPr lang="sk-SK" sz="2000" dirty="0">
                <a:latin typeface="Arial" panose="020B0604020202020204" pitchFamily="34" charset="0"/>
                <a:ea typeface="Times New Roman" panose="02020603050405020304" pitchFamily="18" charset="0"/>
                <a:cs typeface="Arial" panose="020B0604020202020204" pitchFamily="34" charset="0"/>
              </a:rPr>
              <a:t>a energie podľa dlhodobých hospodárskych zmlúv,</a:t>
            </a:r>
          </a:p>
          <a:p>
            <a:pPr marL="342900" lvl="0" indent="-342900" algn="just">
              <a:spcAft>
                <a:spcPts val="0"/>
              </a:spcAft>
              <a:buSzPts val="1000"/>
              <a:buFont typeface="Times New Roman" panose="02020603050405020304" pitchFamily="18" charset="0"/>
              <a:buChar char="-"/>
              <a:tabLst>
                <a:tab pos="457200" algn="l"/>
              </a:tabLst>
            </a:pPr>
            <a:r>
              <a:rPr lang="sk-SK" sz="2000" dirty="0">
                <a:latin typeface="Arial" panose="020B0604020202020204" pitchFamily="34" charset="0"/>
                <a:ea typeface="Times New Roman" panose="02020603050405020304" pitchFamily="18" charset="0"/>
                <a:cs typeface="Arial" panose="020B0604020202020204" pitchFamily="34" charset="0"/>
              </a:rPr>
              <a:t>problém operatívnych dohôd </a:t>
            </a:r>
            <a:r>
              <a:rPr lang="sk-SK" sz="2000" dirty="0">
                <a:solidFill>
                  <a:srgbClr val="C00000"/>
                </a:solidFill>
                <a:latin typeface="Arial" panose="020B0604020202020204" pitchFamily="34" charset="0"/>
                <a:ea typeface="Times New Roman" panose="02020603050405020304" pitchFamily="18" charset="0"/>
                <a:cs typeface="Arial" panose="020B0604020202020204" pitchFamily="34" charset="0"/>
              </a:rPr>
              <a:t>o neplánovanom dovoze a vývoze </a:t>
            </a:r>
            <a:r>
              <a:rPr lang="sk-SK" sz="2000" dirty="0">
                <a:latin typeface="Arial" panose="020B0604020202020204" pitchFamily="34" charset="0"/>
                <a:ea typeface="Times New Roman" panose="02020603050405020304" pitchFamily="18" charset="0"/>
                <a:cs typeface="Arial" panose="020B0604020202020204" pitchFamily="34" charset="0"/>
              </a:rPr>
              <a:t>elektrickej energie,</a:t>
            </a:r>
          </a:p>
          <a:p>
            <a:pPr marL="342900" lvl="0" indent="-342900" algn="just">
              <a:spcAft>
                <a:spcPts val="0"/>
              </a:spcAft>
              <a:buSzPts val="1000"/>
              <a:buFont typeface="Times New Roman" panose="02020603050405020304" pitchFamily="18" charset="0"/>
              <a:buChar char="-"/>
              <a:tabLst>
                <a:tab pos="457200" algn="l"/>
              </a:tabLst>
            </a:pPr>
            <a:r>
              <a:rPr lang="sk-SK" sz="2000" dirty="0">
                <a:latin typeface="Arial" panose="020B0604020202020204" pitchFamily="34" charset="0"/>
                <a:ea typeface="Times New Roman" panose="02020603050405020304" pitchFamily="18" charset="0"/>
                <a:cs typeface="Arial" panose="020B0604020202020204" pitchFamily="34" charset="0"/>
              </a:rPr>
              <a:t>problém riadenia napätia v hraničných  bodoch sústavy,</a:t>
            </a:r>
          </a:p>
          <a:p>
            <a:pPr marL="342900" lvl="0" indent="-342900" algn="just">
              <a:spcAft>
                <a:spcPts val="0"/>
              </a:spcAft>
              <a:buSzPts val="1000"/>
              <a:buFont typeface="Times New Roman" panose="02020603050405020304" pitchFamily="18" charset="0"/>
              <a:buChar char="-"/>
              <a:tabLst>
                <a:tab pos="457200" algn="l"/>
              </a:tabLst>
            </a:pPr>
            <a:r>
              <a:rPr lang="sk-SK" sz="2000" dirty="0">
                <a:latin typeface="Arial" panose="020B0604020202020204" pitchFamily="34" charset="0"/>
                <a:ea typeface="Times New Roman" panose="02020603050405020304" pitchFamily="18" charset="0"/>
                <a:cs typeface="Arial" panose="020B0604020202020204" pitchFamily="34" charset="0"/>
              </a:rPr>
              <a:t>potrebu medzinárodnej </a:t>
            </a:r>
            <a:r>
              <a:rPr lang="sk-SK" sz="2000" dirty="0">
                <a:solidFill>
                  <a:srgbClr val="C00000"/>
                </a:solidFill>
                <a:latin typeface="Arial" panose="020B0604020202020204" pitchFamily="34" charset="0"/>
                <a:ea typeface="Times New Roman" panose="02020603050405020304" pitchFamily="18" charset="0"/>
                <a:cs typeface="Arial" panose="020B0604020202020204" pitchFamily="34" charset="0"/>
              </a:rPr>
              <a:t>koordinácie údržbových prác </a:t>
            </a:r>
            <a:r>
              <a:rPr lang="sk-SK" sz="2000" dirty="0">
                <a:latin typeface="Arial" panose="020B0604020202020204" pitchFamily="34" charset="0"/>
                <a:ea typeface="Times New Roman" panose="02020603050405020304" pitchFamily="18" charset="0"/>
                <a:cs typeface="Arial" panose="020B0604020202020204" pitchFamily="34" charset="0"/>
              </a:rPr>
              <a:t>vo výrobných a rozvodných zariadeniach.</a:t>
            </a:r>
            <a:endParaRPr lang="sk-SK" sz="2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33685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827584" y="371709"/>
            <a:ext cx="6994525" cy="720725"/>
          </a:xfrm>
        </p:spPr>
        <p:txBody>
          <a:bodyPr>
            <a:normAutofit fontScale="90000"/>
          </a:bodyPr>
          <a:lstStyle/>
          <a:p>
            <a:br>
              <a:rPr lang="sk-SK" b="1" dirty="0"/>
            </a:br>
            <a:endParaRPr lang="sk-SK" b="1" dirty="0">
              <a:latin typeface="Arial" pitchFamily="34" charset="0"/>
              <a:cs typeface="Arial" pitchFamily="34" charset="0"/>
            </a:endParaRPr>
          </a:p>
        </p:txBody>
      </p:sp>
      <p:sp>
        <p:nvSpPr>
          <p:cNvPr id="6" name="Zástupný symbol čísla snímky 5"/>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15B8A6-3040-4DD3-9BAF-99BB799E61E7}" type="slidenum">
              <a:rPr lang="sk-SK" altLang="sk-SK">
                <a:solidFill>
                  <a:srgbClr val="89918C"/>
                </a:solidFill>
              </a:rPr>
              <a:pPr/>
              <a:t>49</a:t>
            </a:fld>
            <a:endParaRPr lang="sk-SK" altLang="sk-SK">
              <a:solidFill>
                <a:srgbClr val="89918C"/>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k-SK"/>
          </a:p>
        </p:txBody>
      </p:sp>
      <p:sp>
        <p:nvSpPr>
          <p:cNvPr id="52231" name="Rectangle 7"/>
          <p:cNvSpPr>
            <a:spLocks noChangeArrowheads="1"/>
          </p:cNvSpPr>
          <p:nvPr/>
        </p:nvSpPr>
        <p:spPr bwMode="auto">
          <a:xfrm>
            <a:off x="107504" y="101579"/>
            <a:ext cx="4746877"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sk-SK" sz="3600" b="1" dirty="0"/>
              <a:t>Medzištátne prepojenia</a:t>
            </a:r>
          </a:p>
        </p:txBody>
      </p:sp>
      <p:sp>
        <p:nvSpPr>
          <p:cNvPr id="52237" name="Rectangle 13"/>
          <p:cNvSpPr>
            <a:spLocks noChangeArrowheads="1"/>
          </p:cNvSpPr>
          <p:nvPr/>
        </p:nvSpPr>
        <p:spPr bwMode="auto">
          <a:xfrm>
            <a:off x="-324544" y="26064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800" b="0" i="0" u="none" strike="noStrike" cap="none" normalizeH="0" baseline="0">
              <a:ln>
                <a:noFill/>
              </a:ln>
              <a:solidFill>
                <a:schemeClr val="tx1"/>
              </a:solidFill>
              <a:effectLst/>
              <a:latin typeface="Arial" pitchFamily="34" charset="0"/>
              <a:cs typeface="Arial" pitchFamily="34" charset="0"/>
            </a:endParaRPr>
          </a:p>
        </p:txBody>
      </p:sp>
      <p:sp>
        <p:nvSpPr>
          <p:cNvPr id="52238" name="Rectangle 14"/>
          <p:cNvSpPr>
            <a:spLocks noChangeArrowheads="1"/>
          </p:cNvSpPr>
          <p:nvPr/>
        </p:nvSpPr>
        <p:spPr bwMode="auto">
          <a:xfrm>
            <a:off x="3851920" y="188640"/>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22" name="Rectangle 14"/>
          <p:cNvSpPr>
            <a:spLocks noChangeArrowheads="1"/>
          </p:cNvSpPr>
          <p:nvPr/>
        </p:nvSpPr>
        <p:spPr bwMode="auto">
          <a:xfrm>
            <a:off x="1331640" y="6488668"/>
            <a:ext cx="74168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sk-SK" i="1" dirty="0"/>
              <a:t>Sústava ENTSO-E a prepojenia medzi jednotlivými členskými štátmi</a:t>
            </a:r>
            <a:endParaRPr kumimoji="0" lang="sk-SK" b="0" i="0" u="none" strike="noStrike" cap="none" normalizeH="0" baseline="0" dirty="0">
              <a:ln>
                <a:noFill/>
              </a:ln>
              <a:solidFill>
                <a:schemeClr val="tx1"/>
              </a:solidFill>
              <a:effectLst/>
              <a:latin typeface="Arial" pitchFamily="34" charset="0"/>
              <a:cs typeface="Arial" pitchFamily="34" charset="0"/>
            </a:endParaRPr>
          </a:p>
        </p:txBody>
      </p:sp>
      <p:pic>
        <p:nvPicPr>
          <p:cNvPr id="13" name="Obrázok 12" descr="C:\Users\ps8415\Desktop\ENTSO-E-propojen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803441"/>
            <a:ext cx="6624736" cy="5428093"/>
          </a:xfrm>
          <a:prstGeom prst="rect">
            <a:avLst/>
          </a:prstGeom>
          <a:noFill/>
          <a:ln>
            <a:noFill/>
          </a:ln>
        </p:spPr>
      </p:pic>
    </p:spTree>
    <p:extLst>
      <p:ext uri="{BB962C8B-B14F-4D97-AF65-F5344CB8AC3E}">
        <p14:creationId xmlns:p14="http://schemas.microsoft.com/office/powerpoint/2010/main" val="3506629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sk-SK" dirty="0"/>
              <a:t>Pár spomienok na školské lavice</a:t>
            </a:r>
          </a:p>
        </p:txBody>
      </p:sp>
      <p:sp>
        <p:nvSpPr>
          <p:cNvPr id="5" name="Zástupný symbol textu 4"/>
          <p:cNvSpPr>
            <a:spLocks noGrp="1"/>
          </p:cNvSpPr>
          <p:nvPr>
            <p:ph type="body" idx="1"/>
          </p:nvPr>
        </p:nvSpPr>
        <p:spPr/>
        <p:txBody>
          <a:bodyPr/>
          <a:lstStyle/>
          <a:p>
            <a:r>
              <a:rPr lang="sk-SK" dirty="0"/>
              <a:t>Fyzikálne zákony ovplyvňujú aj prevádzku energetických zariadení</a:t>
            </a:r>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5</a:t>
            </a:fld>
            <a:endParaRPr lang="sk-SK"/>
          </a:p>
        </p:txBody>
      </p:sp>
    </p:spTree>
    <p:extLst>
      <p:ext uri="{BB962C8B-B14F-4D97-AF65-F5344CB8AC3E}">
        <p14:creationId xmlns:p14="http://schemas.microsoft.com/office/powerpoint/2010/main" val="3272393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E4640C4E-65BE-8A58-BCAD-42FB30BD7036}"/>
              </a:ext>
            </a:extLst>
          </p:cNvPr>
          <p:cNvSpPr>
            <a:spLocks noGrp="1"/>
          </p:cNvSpPr>
          <p:nvPr>
            <p:ph type="sldNum" sz="quarter" idx="12"/>
          </p:nvPr>
        </p:nvSpPr>
        <p:spPr/>
        <p:txBody>
          <a:bodyPr/>
          <a:lstStyle/>
          <a:p>
            <a:fld id="{5380D079-4C3E-464C-B773-28A28016DD07}" type="slidenum">
              <a:rPr lang="sk-SK" smtClean="0"/>
              <a:pPr/>
              <a:t>50</a:t>
            </a:fld>
            <a:endParaRPr lang="sk-SK"/>
          </a:p>
        </p:txBody>
      </p:sp>
      <p:sp>
        <p:nvSpPr>
          <p:cNvPr id="9" name="Rectangle 7">
            <a:extLst>
              <a:ext uri="{FF2B5EF4-FFF2-40B4-BE49-F238E27FC236}">
                <a16:creationId xmlns:a16="http://schemas.microsoft.com/office/drawing/2014/main" id="{9D243FF4-360C-E8CA-B8CE-860F4BA16F02}"/>
              </a:ext>
            </a:extLst>
          </p:cNvPr>
          <p:cNvSpPr>
            <a:spLocks noChangeArrowheads="1"/>
          </p:cNvSpPr>
          <p:nvPr/>
        </p:nvSpPr>
        <p:spPr bwMode="auto">
          <a:xfrm>
            <a:off x="179512" y="-34785"/>
            <a:ext cx="687655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sk-SK" sz="3600" b="1" dirty="0"/>
              <a:t>Prepojenie Ukrajina - EÚ</a:t>
            </a:r>
          </a:p>
        </p:txBody>
      </p:sp>
      <p:pic>
        <p:nvPicPr>
          <p:cNvPr id="11" name="Obrázok 10">
            <a:extLst>
              <a:ext uri="{FF2B5EF4-FFF2-40B4-BE49-F238E27FC236}">
                <a16:creationId xmlns:a16="http://schemas.microsoft.com/office/drawing/2014/main" id="{87A385FD-6244-5677-CB3B-2F6636E4E2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6524" y="692696"/>
            <a:ext cx="4803946" cy="2932171"/>
          </a:xfrm>
          <a:prstGeom prst="rect">
            <a:avLst/>
          </a:prstGeom>
        </p:spPr>
      </p:pic>
      <p:sp>
        <p:nvSpPr>
          <p:cNvPr id="13" name="BlokTextu 12">
            <a:extLst>
              <a:ext uri="{FF2B5EF4-FFF2-40B4-BE49-F238E27FC236}">
                <a16:creationId xmlns:a16="http://schemas.microsoft.com/office/drawing/2014/main" id="{74DD6238-D3A1-5288-D4F0-8CCD9D21AC5A}"/>
              </a:ext>
            </a:extLst>
          </p:cNvPr>
          <p:cNvSpPr txBox="1"/>
          <p:nvPr/>
        </p:nvSpPr>
        <p:spPr>
          <a:xfrm>
            <a:off x="107504" y="563193"/>
            <a:ext cx="4209020" cy="3200876"/>
          </a:xfrm>
          <a:prstGeom prst="rect">
            <a:avLst/>
          </a:prstGeom>
          <a:noFill/>
        </p:spPr>
        <p:txBody>
          <a:bodyPr wrap="square">
            <a:spAutoFit/>
          </a:bodyPr>
          <a:lstStyle/>
          <a:p>
            <a:r>
              <a:rPr lang="sk-SK" dirty="0">
                <a:effectLst/>
                <a:latin typeface="Arial" panose="020B0604020202020204" pitchFamily="34" charset="0"/>
                <a:cs typeface="Arial" panose="020B0604020202020204" pitchFamily="34" charset="0"/>
              </a:rPr>
              <a:t>Obnova spojenia medzi </a:t>
            </a:r>
            <a:r>
              <a:rPr lang="sk-SK" dirty="0">
                <a:solidFill>
                  <a:srgbClr val="C00000"/>
                </a:solidFill>
                <a:effectLst/>
                <a:latin typeface="Arial" panose="020B0604020202020204" pitchFamily="34" charset="0"/>
                <a:cs typeface="Arial" panose="020B0604020202020204" pitchFamily="34" charset="0"/>
              </a:rPr>
              <a:t>Poľskom a Ukrajinou</a:t>
            </a:r>
            <a:r>
              <a:rPr lang="sk-SK" dirty="0">
                <a:effectLst/>
                <a:latin typeface="Arial" panose="020B0604020202020204" pitchFamily="34" charset="0"/>
                <a:cs typeface="Arial" panose="020B0604020202020204" pitchFamily="34" charset="0"/>
              </a:rPr>
              <a:t> 400 kV (predtým 750 kV) vedením </a:t>
            </a:r>
            <a:r>
              <a:rPr lang="sk-SK" dirty="0" err="1">
                <a:effectLst/>
                <a:latin typeface="Arial" panose="020B0604020202020204" pitchFamily="34" charset="0"/>
                <a:cs typeface="Arial" panose="020B0604020202020204" pitchFamily="34" charset="0"/>
              </a:rPr>
              <a:t>Rzeszów-Chmielnicka</a:t>
            </a:r>
            <a:r>
              <a:rPr lang="sk-SK" dirty="0">
                <a:effectLst/>
                <a:latin typeface="Arial" panose="020B0604020202020204" pitchFamily="34" charset="0"/>
                <a:cs typeface="Arial" panose="020B0604020202020204" pitchFamily="34" charset="0"/>
              </a:rPr>
              <a:t> bola naplánovaná na koniec júna roku 2023, no nestalo sa.</a:t>
            </a:r>
          </a:p>
          <a:p>
            <a:endParaRPr lang="sk-SK" sz="1600" dirty="0">
              <a:latin typeface="Arial" panose="020B0604020202020204" pitchFamily="34" charset="0"/>
              <a:cs typeface="Arial" panose="020B0604020202020204" pitchFamily="34" charset="0"/>
            </a:endParaRPr>
          </a:p>
          <a:p>
            <a:r>
              <a:rPr lang="sk-SK" sz="1600" dirty="0">
                <a:latin typeface="Arial" panose="020B0604020202020204" pitchFamily="34" charset="0"/>
                <a:cs typeface="Arial" panose="020B0604020202020204" pitchFamily="34" charset="0"/>
              </a:rPr>
              <a:t>M</a:t>
            </a:r>
            <a:r>
              <a:rPr lang="sk-SK" sz="1600" dirty="0">
                <a:effectLst/>
                <a:latin typeface="Arial" panose="020B0604020202020204" pitchFamily="34" charset="0"/>
                <a:cs typeface="Arial" panose="020B0604020202020204" pitchFamily="34" charset="0"/>
              </a:rPr>
              <a:t>edzi Poľskom a Ukrajinou existuje jedno prepojenie, a to  220 kV vedenie medzi rozvodňou </a:t>
            </a:r>
            <a:r>
              <a:rPr lang="sk-SK" sz="1600" dirty="0" err="1">
                <a:effectLst/>
                <a:latin typeface="Arial" panose="020B0604020202020204" pitchFamily="34" charset="0"/>
                <a:cs typeface="Arial" panose="020B0604020202020204" pitchFamily="34" charset="0"/>
              </a:rPr>
              <a:t>Zamość</a:t>
            </a:r>
            <a:r>
              <a:rPr lang="sk-SK" sz="1600" dirty="0">
                <a:effectLst/>
                <a:latin typeface="Arial" panose="020B0604020202020204" pitchFamily="34" charset="0"/>
                <a:cs typeface="Arial" panose="020B0604020202020204" pitchFamily="34" charset="0"/>
              </a:rPr>
              <a:t> a elektrárňou </a:t>
            </a:r>
            <a:r>
              <a:rPr lang="sk-SK" sz="1600" dirty="0" err="1">
                <a:effectLst/>
                <a:latin typeface="Arial" panose="020B0604020202020204" pitchFamily="34" charset="0"/>
                <a:cs typeface="Arial" panose="020B0604020202020204" pitchFamily="34" charset="0"/>
              </a:rPr>
              <a:t>Dobrotwor</a:t>
            </a:r>
            <a:r>
              <a:rPr lang="sk-SK" sz="1600" dirty="0">
                <a:effectLst/>
                <a:latin typeface="Arial" panose="020B0604020202020204" pitchFamily="34" charset="0"/>
                <a:cs typeface="Arial" panose="020B0604020202020204" pitchFamily="34" charset="0"/>
              </a:rPr>
              <a:t>, ktoré už pred vojnou a synchronizáciou Ukrajiny so systémom kontinentálnej Európy fungovalo len lokálne pre poľské potreby. </a:t>
            </a:r>
            <a:endParaRPr lang="sk-SK" sz="1600" dirty="0"/>
          </a:p>
        </p:txBody>
      </p:sp>
      <p:sp>
        <p:nvSpPr>
          <p:cNvPr id="2" name="BlokTextu 1">
            <a:extLst>
              <a:ext uri="{FF2B5EF4-FFF2-40B4-BE49-F238E27FC236}">
                <a16:creationId xmlns:a16="http://schemas.microsoft.com/office/drawing/2014/main" id="{0E2169C1-2619-6BE6-1EA8-8A91AA3D8BCF}"/>
              </a:ext>
            </a:extLst>
          </p:cNvPr>
          <p:cNvSpPr txBox="1"/>
          <p:nvPr/>
        </p:nvSpPr>
        <p:spPr>
          <a:xfrm>
            <a:off x="107504" y="4048026"/>
            <a:ext cx="8784976" cy="2308324"/>
          </a:xfrm>
          <a:prstGeom prst="rect">
            <a:avLst/>
          </a:prstGeom>
          <a:noFill/>
        </p:spPr>
        <p:txBody>
          <a:bodyPr wrap="square" rtlCol="0">
            <a:spAutoFit/>
          </a:bodyPr>
          <a:lstStyle/>
          <a:p>
            <a:r>
              <a:rPr lang="sk-SK" dirty="0">
                <a:latin typeface="Arial" panose="020B0604020202020204" pitchFamily="34" charset="0"/>
                <a:cs typeface="Arial" panose="020B0604020202020204" pitchFamily="34" charset="0"/>
              </a:rPr>
              <a:t>Kapacita profilu </a:t>
            </a:r>
            <a:r>
              <a:rPr lang="sk-SK" dirty="0">
                <a:solidFill>
                  <a:srgbClr val="C00000"/>
                </a:solidFill>
                <a:latin typeface="Arial" panose="020B0604020202020204" pitchFamily="34" charset="0"/>
                <a:cs typeface="Arial" panose="020B0604020202020204" pitchFamily="34" charset="0"/>
              </a:rPr>
              <a:t>SK/UK </a:t>
            </a:r>
            <a:r>
              <a:rPr lang="sk-SK" dirty="0">
                <a:latin typeface="Arial" panose="020B0604020202020204" pitchFamily="34" charset="0"/>
                <a:cs typeface="Arial" panose="020B0604020202020204" pitchFamily="34" charset="0"/>
              </a:rPr>
              <a:t>je limitovaná jediným 400 kV vedením a z vývoja vojny je zrejmé, že potreba pokryť ukrajinský odber bude narastať. Preto sa pripravuje posilnenie prepojenia a tým posilnenia spoločného profilu</a:t>
            </a:r>
          </a:p>
          <a:p>
            <a:r>
              <a:rPr lang="sk-SK" dirty="0">
                <a:latin typeface="Arial" panose="020B0604020202020204" pitchFamily="34" charset="0"/>
                <a:cs typeface="Arial" panose="020B0604020202020204" pitchFamily="34" charset="0"/>
              </a:rPr>
              <a:t>Úvahy o potrebe sú staré desiatky rokov, pretože dôvodom bolo aj neplnenie základného bezpečnostného kritéria (n-1) </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Prepojenie na profile </a:t>
            </a:r>
            <a:r>
              <a:rPr lang="sk-SK" dirty="0">
                <a:solidFill>
                  <a:srgbClr val="C00000"/>
                </a:solidFill>
                <a:latin typeface="Arial" panose="020B0604020202020204" pitchFamily="34" charset="0"/>
                <a:cs typeface="Arial" panose="020B0604020202020204" pitchFamily="34" charset="0"/>
              </a:rPr>
              <a:t>HU/UK </a:t>
            </a:r>
            <a:r>
              <a:rPr lang="sk-SK" dirty="0">
                <a:latin typeface="Arial" panose="020B0604020202020204" pitchFamily="34" charset="0"/>
                <a:cs typeface="Arial" panose="020B0604020202020204" pitchFamily="34" charset="0"/>
              </a:rPr>
              <a:t>je síce podstatne väčšie ako na SK/UK, no vzhľadom na zdrojovú nedostatočnosť Maďarska je jeho export elektriny na Ukrajinu minimálny</a:t>
            </a:r>
          </a:p>
        </p:txBody>
      </p:sp>
    </p:spTree>
    <p:extLst>
      <p:ext uri="{BB962C8B-B14F-4D97-AF65-F5344CB8AC3E}">
        <p14:creationId xmlns:p14="http://schemas.microsoft.com/office/powerpoint/2010/main" val="341480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A329A530-AB0B-6952-D9ED-272C06B8A3B0}"/>
              </a:ext>
            </a:extLst>
          </p:cNvPr>
          <p:cNvSpPr>
            <a:spLocks noGrp="1"/>
          </p:cNvSpPr>
          <p:nvPr>
            <p:ph type="sldNum" sz="quarter" idx="12"/>
          </p:nvPr>
        </p:nvSpPr>
        <p:spPr/>
        <p:txBody>
          <a:bodyPr/>
          <a:lstStyle/>
          <a:p>
            <a:fld id="{5380D079-4C3E-464C-B773-28A28016DD07}" type="slidenum">
              <a:rPr lang="sk-SK" smtClean="0"/>
              <a:pPr/>
              <a:t>51</a:t>
            </a:fld>
            <a:endParaRPr lang="sk-SK"/>
          </a:p>
        </p:txBody>
      </p:sp>
      <p:sp>
        <p:nvSpPr>
          <p:cNvPr id="4" name="BlokTextu 3">
            <a:extLst>
              <a:ext uri="{FF2B5EF4-FFF2-40B4-BE49-F238E27FC236}">
                <a16:creationId xmlns:a16="http://schemas.microsoft.com/office/drawing/2014/main" id="{011FD8E1-D932-8CB1-297E-7A47E26CD06B}"/>
              </a:ext>
            </a:extLst>
          </p:cNvPr>
          <p:cNvSpPr txBox="1"/>
          <p:nvPr/>
        </p:nvSpPr>
        <p:spPr>
          <a:xfrm>
            <a:off x="323528" y="764704"/>
            <a:ext cx="8568952" cy="5652958"/>
          </a:xfrm>
          <a:prstGeom prst="rect">
            <a:avLst/>
          </a:prstGeom>
          <a:noFill/>
        </p:spPr>
        <p:txBody>
          <a:bodyPr wrap="square">
            <a:spAutoFit/>
          </a:bodyPr>
          <a:lstStyle/>
          <a:p>
            <a:pPr algn="just">
              <a:lnSpc>
                <a:spcPct val="107000"/>
              </a:lnSpc>
              <a:spcAft>
                <a:spcPts val="800"/>
              </a:spcAft>
            </a:pPr>
            <a:r>
              <a:rPr lang="sk-S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Cez Veľkú noc odstavilo </a:t>
            </a:r>
            <a:r>
              <a:rPr lang="sk-SK"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15 uhoľných elektrární</a:t>
            </a:r>
            <a:r>
              <a:rPr lang="sk-SK" sz="2000" b="1" kern="0" dirty="0">
                <a:effectLst/>
                <a:latin typeface="Times New Roman" panose="02020603050405020304" pitchFamily="18" charset="0"/>
                <a:ea typeface="Times New Roman" panose="02020603050405020304" pitchFamily="18" charset="0"/>
                <a:cs typeface="Times New Roman" panose="02020603050405020304" pitchFamily="18" charset="0"/>
              </a:rPr>
              <a:t>, s inštalovaným výkonom 4,4 GW aby splnilo svoje ciele v oblasti klímy. Nenaplnili sa tak predpovede, že vypnutie jadrových elektrární a energetická kríza znamenajú pre krajinu </a:t>
            </a:r>
            <a:r>
              <a:rPr lang="sk-SK"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návrat k znečisťujúcemu uhliu</a:t>
            </a:r>
            <a:r>
              <a:rPr lang="sk-SK" sz="2000" b="1" kern="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sk-SK"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k-SK" sz="2000" kern="0" dirty="0">
                <a:effectLst/>
                <a:latin typeface="Times New Roman" panose="02020603050405020304" pitchFamily="18" charset="0"/>
                <a:ea typeface="Times New Roman" panose="02020603050405020304" pitchFamily="18" charset="0"/>
                <a:cs typeface="Times New Roman" panose="02020603050405020304" pitchFamily="18" charset="0"/>
              </a:rPr>
              <a:t>Nemecko má v úmysle do roku 2030 postupne vyradiť všetky uhoľné elektrárne. V dôsledku energetickej krízy a vojny na Ukrajine ich však niekoľko vláda počas posledných dvoch rokov ponechala v </a:t>
            </a:r>
            <a:r>
              <a:rPr lang="sk-SK" sz="2000" kern="0" dirty="0">
                <a:latin typeface="Times New Roman" panose="02020603050405020304" pitchFamily="18" charset="0"/>
                <a:ea typeface="Times New Roman" panose="02020603050405020304" pitchFamily="18" charset="0"/>
                <a:cs typeface="Times New Roman" panose="02020603050405020304" pitchFamily="18" charset="0"/>
              </a:rPr>
              <a:t>prevádzke</a:t>
            </a:r>
            <a:endParaRPr lang="sk-SK"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k-SK" sz="2000" kern="0" dirty="0">
                <a:effectLst/>
                <a:latin typeface="Times New Roman" panose="02020603050405020304" pitchFamily="18" charset="0"/>
                <a:ea typeface="Times New Roman" panose="02020603050405020304" pitchFamily="18" charset="0"/>
                <a:cs typeface="Times New Roman" panose="02020603050405020304" pitchFamily="18" charset="0"/>
              </a:rPr>
              <a:t>Mali slúžiť aj ako preventívne opatrenie </a:t>
            </a:r>
            <a:r>
              <a:rPr lang="sk-SK" sz="2000"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proti vysokým cenám energií</a:t>
            </a:r>
            <a:r>
              <a:rPr lang="sk-SK" sz="2000" kern="0" dirty="0">
                <a:effectLst/>
                <a:latin typeface="Times New Roman" panose="02020603050405020304" pitchFamily="18" charset="0"/>
                <a:ea typeface="Times New Roman" panose="02020603050405020304" pitchFamily="18" charset="0"/>
                <a:cs typeface="Times New Roman" panose="02020603050405020304" pitchFamily="18" charset="0"/>
              </a:rPr>
              <a:t>. Ceny elektriny a plynu posledný rok výrazne klesli a zároveň Nemecko rapídne navyšovalo kapacitu obnoviteľných zdrojov</a:t>
            </a:r>
            <a:r>
              <a:rPr lang="sk-SK" sz="2000" kern="0" dirty="0">
                <a:latin typeface="Times New Roman" panose="02020603050405020304" pitchFamily="18" charset="0"/>
                <a:ea typeface="Times New Roman" panose="02020603050405020304" pitchFamily="18" charset="0"/>
                <a:cs typeface="Times New Roman" panose="02020603050405020304" pitchFamily="18" charset="0"/>
              </a:rPr>
              <a:t>, takže</a:t>
            </a:r>
            <a:r>
              <a:rPr lang="sk-SK" sz="2000" kern="0" dirty="0">
                <a:effectLst/>
                <a:latin typeface="Times New Roman" panose="02020603050405020304" pitchFamily="18" charset="0"/>
                <a:ea typeface="Times New Roman" panose="02020603050405020304" pitchFamily="18" charset="0"/>
                <a:cs typeface="Times New Roman" panose="02020603050405020304" pitchFamily="18" charset="0"/>
              </a:rPr>
              <a:t> sú nadbytočné a neekonomické, keďže </a:t>
            </a:r>
            <a:r>
              <a:rPr lang="sk-SK" sz="2000"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väčšina elektriny pochádza z obnoviteľných zdrojov a z lacnejšieho dovozu</a:t>
            </a:r>
            <a:endParaRPr lang="sk-SK"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sk-SK" sz="2000" kern="0" dirty="0">
                <a:effectLst/>
                <a:latin typeface="Times New Roman" panose="02020603050405020304" pitchFamily="18" charset="0"/>
                <a:ea typeface="Times New Roman" panose="02020603050405020304" pitchFamily="18" charset="0"/>
                <a:cs typeface="Times New Roman" panose="02020603050405020304" pitchFamily="18" charset="0"/>
              </a:rPr>
              <a:t>Podiel energie z uhoľných elektrární (</a:t>
            </a:r>
            <a:r>
              <a:rPr lang="sk-SK" kern="0" dirty="0">
                <a:effectLst/>
                <a:latin typeface="Times New Roman" panose="02020603050405020304" pitchFamily="18" charset="0"/>
                <a:ea typeface="Times New Roman" panose="02020603050405020304" pitchFamily="18" charset="0"/>
                <a:cs typeface="Times New Roman" panose="02020603050405020304" pitchFamily="18" charset="0"/>
              </a:rPr>
              <a:t>hnedouhoľné aj čiernouhoľné v súčte</a:t>
            </a:r>
            <a:r>
              <a:rPr lang="sk-SK" sz="2000" kern="0" dirty="0">
                <a:effectLst/>
                <a:latin typeface="Times New Roman" panose="02020603050405020304" pitchFamily="18" charset="0"/>
                <a:ea typeface="Times New Roman" panose="02020603050405020304" pitchFamily="18" charset="0"/>
                <a:cs typeface="Times New Roman" panose="02020603050405020304" pitchFamily="18" charset="0"/>
              </a:rPr>
              <a:t>) zaznamenal v roku 2023 </a:t>
            </a:r>
            <a:r>
              <a:rPr lang="sk-SK" sz="20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výrazný medziročný pokles </a:t>
            </a:r>
            <a:r>
              <a:rPr lang="sk-SK" sz="2000" kern="0" dirty="0">
                <a:effectLst/>
                <a:latin typeface="Times New Roman" panose="02020603050405020304" pitchFamily="18" charset="0"/>
                <a:ea typeface="Times New Roman" panose="02020603050405020304" pitchFamily="18" charset="0"/>
                <a:cs typeface="Times New Roman" panose="02020603050405020304" pitchFamily="18" charset="0"/>
              </a:rPr>
              <a:t>z 32,8 percenta na 26,1 percenta oproti roku 2022. Uhlie je však stále druhým najdôležitejším zdrojom energie v Nemecku na výrobu elektriny</a:t>
            </a:r>
            <a:endParaRPr lang="sk-SK"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7">
            <a:extLst>
              <a:ext uri="{FF2B5EF4-FFF2-40B4-BE49-F238E27FC236}">
                <a16:creationId xmlns:a16="http://schemas.microsoft.com/office/drawing/2014/main" id="{9F8464C2-B893-58E6-5BC4-920EF3C93801}"/>
              </a:ext>
            </a:extLst>
          </p:cNvPr>
          <p:cNvSpPr>
            <a:spLocks noChangeArrowheads="1"/>
          </p:cNvSpPr>
          <p:nvPr/>
        </p:nvSpPr>
        <p:spPr bwMode="auto">
          <a:xfrm>
            <a:off x="611560" y="2379"/>
            <a:ext cx="687655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sk-SK" sz="3600" b="1" dirty="0"/>
              <a:t>Nemecko</a:t>
            </a:r>
          </a:p>
        </p:txBody>
      </p:sp>
    </p:spTree>
    <p:extLst>
      <p:ext uri="{BB962C8B-B14F-4D97-AF65-F5344CB8AC3E}">
        <p14:creationId xmlns:p14="http://schemas.microsoft.com/office/powerpoint/2010/main" val="848542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E8AFCA95-85E7-6A86-1D6C-97A287C1B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87" y="72008"/>
            <a:ext cx="10440003" cy="6957392"/>
          </a:xfrm>
          <a:prstGeom prst="rect">
            <a:avLst/>
          </a:prstGeom>
        </p:spPr>
      </p:pic>
      <p:sp>
        <p:nvSpPr>
          <p:cNvPr id="4" name="Zástupný objekt pre číslo snímky 3">
            <a:extLst>
              <a:ext uri="{FF2B5EF4-FFF2-40B4-BE49-F238E27FC236}">
                <a16:creationId xmlns:a16="http://schemas.microsoft.com/office/drawing/2014/main" id="{AE85270A-3766-AF78-DBE5-8DEE259153AF}"/>
              </a:ext>
            </a:extLst>
          </p:cNvPr>
          <p:cNvSpPr>
            <a:spLocks noGrp="1"/>
          </p:cNvSpPr>
          <p:nvPr>
            <p:ph type="sldNum" sz="quarter" idx="12"/>
          </p:nvPr>
        </p:nvSpPr>
        <p:spPr>
          <a:xfrm>
            <a:off x="7452320" y="6386039"/>
            <a:ext cx="2133600" cy="365125"/>
          </a:xfrm>
        </p:spPr>
        <p:txBody>
          <a:bodyPr/>
          <a:lstStyle/>
          <a:p>
            <a:fld id="{5380D079-4C3E-464C-B773-28A28016DD07}" type="slidenum">
              <a:rPr lang="sk-SK" smtClean="0"/>
              <a:pPr/>
              <a:t>52</a:t>
            </a:fld>
            <a:endParaRPr lang="sk-SK" dirty="0"/>
          </a:p>
        </p:txBody>
      </p:sp>
      <p:sp>
        <p:nvSpPr>
          <p:cNvPr id="7" name="BlokTextu 6">
            <a:extLst>
              <a:ext uri="{FF2B5EF4-FFF2-40B4-BE49-F238E27FC236}">
                <a16:creationId xmlns:a16="http://schemas.microsoft.com/office/drawing/2014/main" id="{0620034F-E334-AF44-B2CC-CD9C6C4D0407}"/>
              </a:ext>
            </a:extLst>
          </p:cNvPr>
          <p:cNvSpPr txBox="1"/>
          <p:nvPr/>
        </p:nvSpPr>
        <p:spPr>
          <a:xfrm>
            <a:off x="2195736" y="136525"/>
            <a:ext cx="6768244" cy="400110"/>
          </a:xfrm>
          <a:prstGeom prst="rect">
            <a:avLst/>
          </a:prstGeom>
          <a:noFill/>
        </p:spPr>
        <p:txBody>
          <a:bodyPr wrap="square">
            <a:spAutoFit/>
          </a:bodyPr>
          <a:lstStyle/>
          <a:p>
            <a:r>
              <a:rPr lang="sk-SK" sz="2000" b="1" dirty="0">
                <a:solidFill>
                  <a:srgbClr val="222222"/>
                </a:solidFill>
                <a:effectLst/>
                <a:latin typeface="Arial" panose="020B0604020202020204" pitchFamily="34" charset="0"/>
                <a:ea typeface="Calibri" panose="020F0502020204030204" pitchFamily="34" charset="0"/>
              </a:rPr>
              <a:t>Nemecký energetický mix v roku 2022</a:t>
            </a:r>
            <a:endParaRPr lang="sk-SK" sz="2000" b="1" dirty="0"/>
          </a:p>
        </p:txBody>
      </p:sp>
    </p:spTree>
    <p:extLst>
      <p:ext uri="{BB962C8B-B14F-4D97-AF65-F5344CB8AC3E}">
        <p14:creationId xmlns:p14="http://schemas.microsoft.com/office/powerpoint/2010/main" val="8075031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24410E8A-38B8-F8D2-E635-46AD9F3B5E25}"/>
              </a:ext>
            </a:extLst>
          </p:cNvPr>
          <p:cNvSpPr>
            <a:spLocks noGrp="1"/>
          </p:cNvSpPr>
          <p:nvPr>
            <p:ph type="sldNum" sz="quarter" idx="12"/>
          </p:nvPr>
        </p:nvSpPr>
        <p:spPr/>
        <p:txBody>
          <a:bodyPr/>
          <a:lstStyle/>
          <a:p>
            <a:fld id="{5380D079-4C3E-464C-B773-28A28016DD07}" type="slidenum">
              <a:rPr lang="sk-SK" smtClean="0"/>
              <a:pPr/>
              <a:t>53</a:t>
            </a:fld>
            <a:endParaRPr lang="sk-SK" dirty="0"/>
          </a:p>
        </p:txBody>
      </p:sp>
      <p:pic>
        <p:nvPicPr>
          <p:cNvPr id="6" name="Obrázok 5">
            <a:extLst>
              <a:ext uri="{FF2B5EF4-FFF2-40B4-BE49-F238E27FC236}">
                <a16:creationId xmlns:a16="http://schemas.microsoft.com/office/drawing/2014/main" id="{BA9C5AAF-0152-7FE8-6AB4-E5D96AA34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58351"/>
            <a:ext cx="5236931" cy="6541297"/>
          </a:xfrm>
          <a:prstGeom prst="rect">
            <a:avLst/>
          </a:prstGeom>
        </p:spPr>
      </p:pic>
      <p:sp>
        <p:nvSpPr>
          <p:cNvPr id="7" name="BlokTextu 6">
            <a:extLst>
              <a:ext uri="{FF2B5EF4-FFF2-40B4-BE49-F238E27FC236}">
                <a16:creationId xmlns:a16="http://schemas.microsoft.com/office/drawing/2014/main" id="{0EFDB5F5-7026-3301-79F1-A20F1DDA11DB}"/>
              </a:ext>
            </a:extLst>
          </p:cNvPr>
          <p:cNvSpPr txBox="1"/>
          <p:nvPr/>
        </p:nvSpPr>
        <p:spPr>
          <a:xfrm>
            <a:off x="5597582" y="764704"/>
            <a:ext cx="3457194" cy="5632311"/>
          </a:xfrm>
          <a:prstGeom prst="rect">
            <a:avLst/>
          </a:prstGeom>
          <a:noFill/>
        </p:spPr>
        <p:txBody>
          <a:bodyPr wrap="square" rtlCol="0">
            <a:spAutoFit/>
          </a:bodyPr>
          <a:lstStyle/>
          <a:p>
            <a:r>
              <a:rPr lang="sk-SK" dirty="0"/>
              <a:t>Na území Nemecka pôsobia 4 TSO.</a:t>
            </a:r>
          </a:p>
          <a:p>
            <a:r>
              <a:rPr lang="sk-SK" dirty="0"/>
              <a:t>Ich územná pôsobnosť je na priloženej mapke.</a:t>
            </a:r>
          </a:p>
          <a:p>
            <a:r>
              <a:rPr lang="sk-SK" dirty="0" err="1"/>
              <a:t>Vatettenfall</a:t>
            </a:r>
            <a:r>
              <a:rPr lang="sk-SK" dirty="0"/>
              <a:t> spravuje sústavu približne na území východného Nemecka (NDR) a jeho prepojenie so zvyškom krajiny je nedostatočné. Problémom je aj </a:t>
            </a:r>
            <a:r>
              <a:rPr lang="sk-SK" b="1" dirty="0">
                <a:solidFill>
                  <a:srgbClr val="0066FF"/>
                </a:solidFill>
              </a:rPr>
              <a:t>nárast inštalovaného výkonu veterných elektrární </a:t>
            </a:r>
            <a:r>
              <a:rPr lang="sk-SK" dirty="0"/>
              <a:t>v Baltickom mori. </a:t>
            </a:r>
          </a:p>
          <a:p>
            <a:r>
              <a:rPr lang="sk-SK" dirty="0"/>
              <a:t>Riešenie sa pripravuje s využitím jednosmerných diaľkových vedení.</a:t>
            </a:r>
          </a:p>
          <a:p>
            <a:r>
              <a:rPr lang="sk-SK" dirty="0"/>
              <a:t>Na mapke ktorá je na nasledujúcom slide je plán posilnenia </a:t>
            </a:r>
            <a:r>
              <a:rPr lang="sk-SK" dirty="0" err="1"/>
              <a:t>severo</a:t>
            </a:r>
            <a:r>
              <a:rPr lang="sk-SK" dirty="0"/>
              <a:t> – južného prepojenia, teda prenos produkovaného výkonu najmä veterných fariem do priemyselného nemeckého juhu.</a:t>
            </a:r>
          </a:p>
        </p:txBody>
      </p:sp>
      <p:sp>
        <p:nvSpPr>
          <p:cNvPr id="2" name="BlokTextu 1">
            <a:extLst>
              <a:ext uri="{FF2B5EF4-FFF2-40B4-BE49-F238E27FC236}">
                <a16:creationId xmlns:a16="http://schemas.microsoft.com/office/drawing/2014/main" id="{23F92B8F-6B81-A1AC-C064-5E93D3F16A26}"/>
              </a:ext>
            </a:extLst>
          </p:cNvPr>
          <p:cNvSpPr txBox="1"/>
          <p:nvPr/>
        </p:nvSpPr>
        <p:spPr>
          <a:xfrm>
            <a:off x="5759878" y="158351"/>
            <a:ext cx="3132602" cy="523220"/>
          </a:xfrm>
          <a:prstGeom prst="rect">
            <a:avLst/>
          </a:prstGeom>
          <a:noFill/>
        </p:spPr>
        <p:txBody>
          <a:bodyPr wrap="square">
            <a:spAutoFit/>
          </a:bodyPr>
          <a:lstStyle/>
          <a:p>
            <a:pPr algn="ctr"/>
            <a:r>
              <a:rPr lang="sk-SK" sz="2800" b="1" dirty="0">
                <a:solidFill>
                  <a:srgbClr val="222222"/>
                </a:solidFill>
                <a:effectLst/>
                <a:latin typeface="Arial" panose="020B0604020202020204" pitchFamily="34" charset="0"/>
                <a:ea typeface="Calibri" panose="020F0502020204030204" pitchFamily="34" charset="0"/>
              </a:rPr>
              <a:t>Nemecké TSO</a:t>
            </a:r>
            <a:endParaRPr lang="sk-SK" sz="2800" b="1" dirty="0"/>
          </a:p>
        </p:txBody>
      </p:sp>
    </p:spTree>
    <p:extLst>
      <p:ext uri="{BB962C8B-B14F-4D97-AF65-F5344CB8AC3E}">
        <p14:creationId xmlns:p14="http://schemas.microsoft.com/office/powerpoint/2010/main" val="805534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5380D079-4C3E-464C-B773-28A28016DD07}" type="slidenum">
              <a:rPr lang="sk-SK" smtClean="0"/>
              <a:pPr/>
              <a:t>54</a:t>
            </a:fld>
            <a:endParaRPr lang="sk-SK"/>
          </a:p>
        </p:txBody>
      </p:sp>
      <p:sp>
        <p:nvSpPr>
          <p:cNvPr id="3" name="BlokTextu 2">
            <a:extLst>
              <a:ext uri="{FF2B5EF4-FFF2-40B4-BE49-F238E27FC236}">
                <a16:creationId xmlns:a16="http://schemas.microsoft.com/office/drawing/2014/main" id="{940E4CC9-D2CB-1F1B-F9B8-07E213555C7E}"/>
              </a:ext>
            </a:extLst>
          </p:cNvPr>
          <p:cNvSpPr txBox="1"/>
          <p:nvPr/>
        </p:nvSpPr>
        <p:spPr>
          <a:xfrm>
            <a:off x="107504" y="5175350"/>
            <a:ext cx="9036496" cy="1631216"/>
          </a:xfrm>
          <a:prstGeom prst="rect">
            <a:avLst/>
          </a:prstGeom>
          <a:noFill/>
        </p:spPr>
        <p:txBody>
          <a:bodyPr wrap="square">
            <a:spAutoFit/>
          </a:bodyPr>
          <a:lstStyle/>
          <a:p>
            <a:r>
              <a:rPr lang="sk-SK" sz="2000" b="0" i="0" dirty="0">
                <a:solidFill>
                  <a:srgbClr val="000000"/>
                </a:solidFill>
                <a:effectLst/>
                <a:latin typeface="HelveticaNeueW01-55Roma"/>
              </a:rPr>
              <a:t>(</a:t>
            </a:r>
            <a:r>
              <a:rPr lang="sk-SK" sz="2000" dirty="0">
                <a:solidFill>
                  <a:srgbClr val="000000"/>
                </a:solidFill>
                <a:latin typeface="HelveticaNeueW01-55Roma"/>
              </a:rPr>
              <a:t>Stav z</a:t>
            </a:r>
            <a:r>
              <a:rPr lang="sk-SK" sz="2000" b="0" i="0" dirty="0">
                <a:solidFill>
                  <a:srgbClr val="000000"/>
                </a:solidFill>
                <a:effectLst/>
                <a:latin typeface="HelveticaNeueW01-55Roma"/>
              </a:rPr>
              <a:t> 23. júna 2022) Plánovanie troch </a:t>
            </a:r>
            <a:r>
              <a:rPr lang="sk-SK" sz="2000" b="0" i="0" dirty="0">
                <a:solidFill>
                  <a:srgbClr val="0066FF"/>
                </a:solidFill>
                <a:effectLst/>
                <a:latin typeface="HelveticaNeueW01-55Roma"/>
              </a:rPr>
              <a:t>vysokonapäťových vedení jednosmerného prúdu (HVDC) </a:t>
            </a:r>
            <a:r>
              <a:rPr lang="sk-SK" sz="2000" b="0" i="0" dirty="0">
                <a:solidFill>
                  <a:srgbClr val="000000"/>
                </a:solidFill>
                <a:effectLst/>
                <a:latin typeface="HelveticaNeueW01-55Roma"/>
              </a:rPr>
              <a:t>je dokončené. Linka A-</a:t>
            </a:r>
            <a:r>
              <a:rPr lang="sk-SK" sz="2000" b="0" i="0" dirty="0" err="1">
                <a:solidFill>
                  <a:srgbClr val="000000"/>
                </a:solidFill>
                <a:effectLst/>
                <a:latin typeface="HelveticaNeueW01-55Roma"/>
              </a:rPr>
              <a:t>Nord</a:t>
            </a:r>
            <a:r>
              <a:rPr lang="sk-SK" sz="2000" b="0" i="0" dirty="0">
                <a:solidFill>
                  <a:srgbClr val="000000"/>
                </a:solidFill>
                <a:effectLst/>
                <a:latin typeface="HelveticaNeueW01-55Roma"/>
              </a:rPr>
              <a:t>/</a:t>
            </a:r>
            <a:r>
              <a:rPr lang="sk-SK" sz="2000" b="0" i="0" dirty="0" err="1">
                <a:solidFill>
                  <a:srgbClr val="000000"/>
                </a:solidFill>
                <a:effectLst/>
                <a:latin typeface="HelveticaNeueW01-55Roma"/>
              </a:rPr>
              <a:t>Ultranet</a:t>
            </a:r>
            <a:r>
              <a:rPr lang="sk-SK" sz="2000" b="0" i="0" dirty="0">
                <a:solidFill>
                  <a:srgbClr val="000000"/>
                </a:solidFill>
                <a:effectLst/>
                <a:latin typeface="HelveticaNeueW01-55Roma"/>
              </a:rPr>
              <a:t> bude viesť z </a:t>
            </a:r>
            <a:r>
              <a:rPr lang="sk-SK" sz="2000" b="1" i="0" dirty="0" err="1">
                <a:solidFill>
                  <a:srgbClr val="000000"/>
                </a:solidFill>
                <a:effectLst/>
                <a:latin typeface="HelveticaNeueW01-55Roma"/>
              </a:rPr>
              <a:t>Emdenu</a:t>
            </a:r>
            <a:r>
              <a:rPr lang="sk-SK" sz="2000" b="1" i="0" dirty="0">
                <a:solidFill>
                  <a:srgbClr val="000000"/>
                </a:solidFill>
                <a:effectLst/>
                <a:latin typeface="HelveticaNeueW01-55Roma"/>
              </a:rPr>
              <a:t>/</a:t>
            </a:r>
            <a:r>
              <a:rPr lang="sk-SK" sz="2000" b="1" i="0" dirty="0" err="1">
                <a:solidFill>
                  <a:srgbClr val="000000"/>
                </a:solidFill>
                <a:effectLst/>
                <a:latin typeface="HelveticaNeueW01-55Roma"/>
              </a:rPr>
              <a:t>Ost</a:t>
            </a:r>
            <a:r>
              <a:rPr lang="sk-SK" sz="2000" b="1" i="0" dirty="0">
                <a:solidFill>
                  <a:srgbClr val="000000"/>
                </a:solidFill>
                <a:effectLst/>
                <a:latin typeface="HelveticaNeueW01-55Roma"/>
              </a:rPr>
              <a:t> cez </a:t>
            </a:r>
            <a:r>
              <a:rPr lang="sk-SK" sz="2000" b="1" i="0" dirty="0" err="1">
                <a:solidFill>
                  <a:srgbClr val="000000"/>
                </a:solidFill>
                <a:effectLst/>
                <a:latin typeface="HelveticaNeueW01-55Roma"/>
              </a:rPr>
              <a:t>Osterath</a:t>
            </a:r>
            <a:r>
              <a:rPr lang="sk-SK" sz="2000" b="1" i="0" dirty="0">
                <a:solidFill>
                  <a:srgbClr val="000000"/>
                </a:solidFill>
                <a:effectLst/>
                <a:latin typeface="HelveticaNeueW01-55Roma"/>
              </a:rPr>
              <a:t> do </a:t>
            </a:r>
            <a:r>
              <a:rPr lang="sk-SK" sz="2000" b="1" i="0" dirty="0" err="1">
                <a:solidFill>
                  <a:srgbClr val="000000"/>
                </a:solidFill>
                <a:effectLst/>
                <a:latin typeface="HelveticaNeueW01-55Roma"/>
              </a:rPr>
              <a:t>Philippsburgu</a:t>
            </a:r>
            <a:r>
              <a:rPr lang="sk-SK" sz="2000" b="0" i="0" dirty="0">
                <a:solidFill>
                  <a:srgbClr val="000000"/>
                </a:solidFill>
                <a:effectLst/>
                <a:latin typeface="HelveticaNeueW01-55Roma"/>
              </a:rPr>
              <a:t>; linka </a:t>
            </a:r>
            <a:r>
              <a:rPr lang="sk-SK" sz="2000" b="0" i="0" dirty="0" err="1">
                <a:solidFill>
                  <a:srgbClr val="000000"/>
                </a:solidFill>
                <a:effectLst/>
                <a:latin typeface="HelveticaNeueW01-55Roma"/>
              </a:rPr>
              <a:t>SuedLink</a:t>
            </a:r>
            <a:r>
              <a:rPr lang="sk-SK" sz="2000" b="0" i="0" dirty="0">
                <a:solidFill>
                  <a:srgbClr val="000000"/>
                </a:solidFill>
                <a:effectLst/>
                <a:latin typeface="HelveticaNeueW01-55Roma"/>
              </a:rPr>
              <a:t> bude viesť z </a:t>
            </a:r>
            <a:r>
              <a:rPr lang="sk-SK" sz="2000" b="1" i="0" dirty="0" err="1">
                <a:solidFill>
                  <a:srgbClr val="000000"/>
                </a:solidFill>
                <a:effectLst/>
                <a:latin typeface="HelveticaNeueW01-55Roma"/>
              </a:rPr>
              <a:t>Brunsbüttelu</a:t>
            </a:r>
            <a:r>
              <a:rPr lang="sk-SK" sz="2000" b="1" i="0" dirty="0">
                <a:solidFill>
                  <a:srgbClr val="000000"/>
                </a:solidFill>
                <a:effectLst/>
                <a:latin typeface="HelveticaNeueW01-55Roma"/>
              </a:rPr>
              <a:t> do </a:t>
            </a:r>
            <a:r>
              <a:rPr lang="sk-SK" sz="2000" b="1" i="0" dirty="0" err="1">
                <a:solidFill>
                  <a:srgbClr val="000000"/>
                </a:solidFill>
                <a:effectLst/>
                <a:latin typeface="HelveticaNeueW01-55Roma"/>
              </a:rPr>
              <a:t>Großgartachu</a:t>
            </a:r>
            <a:r>
              <a:rPr lang="sk-SK" sz="2000" b="1" i="0" dirty="0">
                <a:solidFill>
                  <a:srgbClr val="000000"/>
                </a:solidFill>
                <a:effectLst/>
                <a:latin typeface="HelveticaNeueW01-55Roma"/>
              </a:rPr>
              <a:t> a z </a:t>
            </a:r>
            <a:r>
              <a:rPr lang="sk-SK" sz="2000" b="1" i="0" dirty="0" err="1">
                <a:solidFill>
                  <a:srgbClr val="000000"/>
                </a:solidFill>
                <a:effectLst/>
                <a:latin typeface="HelveticaNeueW01-55Roma"/>
              </a:rPr>
              <a:t>Wilsteru</a:t>
            </a:r>
            <a:r>
              <a:rPr lang="sk-SK" sz="2000" b="1" i="0" dirty="0">
                <a:solidFill>
                  <a:srgbClr val="000000"/>
                </a:solidFill>
                <a:effectLst/>
                <a:latin typeface="HelveticaNeueW01-55Roma"/>
              </a:rPr>
              <a:t> do </a:t>
            </a:r>
            <a:r>
              <a:rPr lang="sk-SK" sz="2000" b="1" i="0" dirty="0" err="1">
                <a:solidFill>
                  <a:srgbClr val="000000"/>
                </a:solidFill>
                <a:effectLst/>
                <a:latin typeface="HelveticaNeueW01-55Roma"/>
              </a:rPr>
              <a:t>Bergrheinfeld</a:t>
            </a:r>
            <a:r>
              <a:rPr lang="sk-SK" sz="2000" b="1" i="0" dirty="0">
                <a:solidFill>
                  <a:srgbClr val="000000"/>
                </a:solidFill>
                <a:effectLst/>
                <a:latin typeface="HelveticaNeueW01-55Roma"/>
              </a:rPr>
              <a:t>/West</a:t>
            </a:r>
            <a:r>
              <a:rPr lang="sk-SK" sz="2000" b="0" i="0" dirty="0">
                <a:solidFill>
                  <a:srgbClr val="000000"/>
                </a:solidFill>
                <a:effectLst/>
                <a:latin typeface="HelveticaNeueW01-55Roma"/>
              </a:rPr>
              <a:t>; a linka </a:t>
            </a:r>
            <a:r>
              <a:rPr lang="sk-SK" sz="2000" b="0" i="0" dirty="0" err="1">
                <a:solidFill>
                  <a:srgbClr val="000000"/>
                </a:solidFill>
                <a:effectLst/>
                <a:latin typeface="HelveticaNeueW01-55Roma"/>
              </a:rPr>
              <a:t>SuedOstLink</a:t>
            </a:r>
            <a:r>
              <a:rPr lang="sk-SK" sz="2000" b="0" i="0" dirty="0">
                <a:solidFill>
                  <a:srgbClr val="000000"/>
                </a:solidFill>
                <a:effectLst/>
                <a:latin typeface="HelveticaNeueW01-55Roma"/>
              </a:rPr>
              <a:t> povedie z </a:t>
            </a:r>
            <a:r>
              <a:rPr lang="sk-SK" sz="2000" b="1" i="0" dirty="0" err="1">
                <a:solidFill>
                  <a:srgbClr val="000000"/>
                </a:solidFill>
                <a:effectLst/>
                <a:latin typeface="HelveticaNeueW01-55Roma"/>
              </a:rPr>
              <a:t>Wolmirstedtu</a:t>
            </a:r>
            <a:r>
              <a:rPr lang="sk-SK" sz="2000" b="1" i="0" dirty="0">
                <a:solidFill>
                  <a:srgbClr val="000000"/>
                </a:solidFill>
                <a:effectLst/>
                <a:latin typeface="HelveticaNeueW01-55Roma"/>
              </a:rPr>
              <a:t> do rozvodne </a:t>
            </a:r>
            <a:r>
              <a:rPr lang="sk-SK" sz="2000" b="1" i="0" dirty="0" err="1">
                <a:solidFill>
                  <a:srgbClr val="000000"/>
                </a:solidFill>
                <a:effectLst/>
                <a:latin typeface="HelveticaNeueW01-55Roma"/>
              </a:rPr>
              <a:t>Isar</a:t>
            </a:r>
            <a:r>
              <a:rPr lang="sk-SK" sz="2000" b="1" i="0" dirty="0">
                <a:solidFill>
                  <a:srgbClr val="000000"/>
                </a:solidFill>
                <a:effectLst/>
                <a:latin typeface="HelveticaNeueW01-55Roma"/>
              </a:rPr>
              <a:t> pri </a:t>
            </a:r>
            <a:r>
              <a:rPr lang="sk-SK" sz="2000" b="1" i="0" dirty="0" err="1">
                <a:solidFill>
                  <a:srgbClr val="000000"/>
                </a:solidFill>
                <a:effectLst/>
                <a:latin typeface="HelveticaNeueW01-55Roma"/>
              </a:rPr>
              <a:t>Landshute</a:t>
            </a:r>
            <a:r>
              <a:rPr lang="sk-SK" sz="2000" b="0" i="0" dirty="0">
                <a:solidFill>
                  <a:srgbClr val="000000"/>
                </a:solidFill>
                <a:effectLst/>
                <a:latin typeface="HelveticaNeueW01-55Roma"/>
              </a:rPr>
              <a:t>.</a:t>
            </a:r>
            <a:endParaRPr lang="sk-SK" sz="2000" dirty="0"/>
          </a:p>
        </p:txBody>
      </p:sp>
      <p:pic>
        <p:nvPicPr>
          <p:cNvPr id="6" name="Obrázok 5">
            <a:extLst>
              <a:ext uri="{FF2B5EF4-FFF2-40B4-BE49-F238E27FC236}">
                <a16:creationId xmlns:a16="http://schemas.microsoft.com/office/drawing/2014/main" id="{766924B2-56AD-BB9A-782A-19C09AEC930B}"/>
              </a:ext>
            </a:extLst>
          </p:cNvPr>
          <p:cNvPicPr>
            <a:picLocks noChangeAspect="1"/>
          </p:cNvPicPr>
          <p:nvPr/>
        </p:nvPicPr>
        <p:blipFill>
          <a:blip r:embed="rId2"/>
          <a:stretch>
            <a:fillRect/>
          </a:stretch>
        </p:blipFill>
        <p:spPr>
          <a:xfrm>
            <a:off x="173474" y="764704"/>
            <a:ext cx="8784976" cy="4392487"/>
          </a:xfrm>
          <a:prstGeom prst="rect">
            <a:avLst/>
          </a:prstGeom>
        </p:spPr>
      </p:pic>
      <p:sp>
        <p:nvSpPr>
          <p:cNvPr id="7" name="Rectangle 7">
            <a:extLst>
              <a:ext uri="{FF2B5EF4-FFF2-40B4-BE49-F238E27FC236}">
                <a16:creationId xmlns:a16="http://schemas.microsoft.com/office/drawing/2014/main" id="{B12DF818-E03E-D1CD-84A2-587CF43A3850}"/>
              </a:ext>
            </a:extLst>
          </p:cNvPr>
          <p:cNvSpPr>
            <a:spLocks noChangeArrowheads="1"/>
          </p:cNvSpPr>
          <p:nvPr/>
        </p:nvSpPr>
        <p:spPr bwMode="auto">
          <a:xfrm>
            <a:off x="683568" y="107920"/>
            <a:ext cx="6171113"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r>
              <a:rPr lang="sk-SK" sz="2800" b="1" dirty="0"/>
              <a:t>Rozvoj nemeckej vnútornej siete s HVDC</a:t>
            </a:r>
          </a:p>
        </p:txBody>
      </p:sp>
    </p:spTree>
    <p:extLst>
      <p:ext uri="{BB962C8B-B14F-4D97-AF65-F5344CB8AC3E}">
        <p14:creationId xmlns:p14="http://schemas.microsoft.com/office/powerpoint/2010/main" val="4161365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a:bodyPr>
          <a:lstStyle/>
          <a:p>
            <a:r>
              <a:rPr lang="sk-SK" dirty="0"/>
              <a:t>Energetická legislatíva</a:t>
            </a:r>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55</a:t>
            </a:fld>
            <a:endParaRPr lang="sk-SK" dirty="0"/>
          </a:p>
        </p:txBody>
      </p:sp>
      <p:sp>
        <p:nvSpPr>
          <p:cNvPr id="7" name="Zástupný symbol textu 4"/>
          <p:cNvSpPr>
            <a:spLocks noGrp="1"/>
          </p:cNvSpPr>
          <p:nvPr>
            <p:ph type="body" idx="1"/>
          </p:nvPr>
        </p:nvSpPr>
        <p:spPr>
          <a:xfrm>
            <a:off x="722313" y="2906713"/>
            <a:ext cx="7772400" cy="1500187"/>
          </a:xfrm>
        </p:spPr>
        <p:txBody>
          <a:bodyPr/>
          <a:lstStyle/>
          <a:p>
            <a:r>
              <a:rPr lang="sk-SK" dirty="0"/>
              <a:t>Okrem primárnej (zákony) a sekundárnej legislatívy (vyhlášky) existujú ďalšie právne normy, ktoré sú záväzné pre oblasť energetiky</a:t>
            </a:r>
          </a:p>
        </p:txBody>
      </p:sp>
    </p:spTree>
    <p:extLst>
      <p:ext uri="{BB962C8B-B14F-4D97-AF65-F5344CB8AC3E}">
        <p14:creationId xmlns:p14="http://schemas.microsoft.com/office/powerpoint/2010/main" val="2277666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827584" y="371709"/>
            <a:ext cx="6994525" cy="720725"/>
          </a:xfrm>
        </p:spPr>
        <p:txBody>
          <a:bodyPr>
            <a:normAutofit fontScale="90000"/>
          </a:bodyPr>
          <a:lstStyle/>
          <a:p>
            <a:br>
              <a:rPr lang="sk-SK" b="1" dirty="0"/>
            </a:br>
            <a:endParaRPr lang="sk-SK" b="1" dirty="0">
              <a:latin typeface="Arial" pitchFamily="34" charset="0"/>
              <a:cs typeface="Arial" pitchFamily="34" charset="0"/>
            </a:endParaRPr>
          </a:p>
        </p:txBody>
      </p:sp>
      <p:sp>
        <p:nvSpPr>
          <p:cNvPr id="6" name="Zástupný symbol čísla snímky 5"/>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15B8A6-3040-4DD3-9BAF-99BB799E61E7}" type="slidenum">
              <a:rPr lang="sk-SK" altLang="sk-SK">
                <a:solidFill>
                  <a:srgbClr val="89918C"/>
                </a:solidFill>
              </a:rPr>
              <a:pPr/>
              <a:t>56</a:t>
            </a:fld>
            <a:endParaRPr lang="sk-SK" altLang="sk-SK">
              <a:solidFill>
                <a:srgbClr val="89918C"/>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k-SK"/>
          </a:p>
        </p:txBody>
      </p:sp>
      <p:sp>
        <p:nvSpPr>
          <p:cNvPr id="52232" name="Rectangle 8"/>
          <p:cNvSpPr>
            <a:spLocks noChangeArrowheads="1"/>
          </p:cNvSpPr>
          <p:nvPr/>
        </p:nvSpPr>
        <p:spPr bwMode="auto">
          <a:xfrm>
            <a:off x="3844878" y="326395"/>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52237" name="Rectangle 13"/>
          <p:cNvSpPr>
            <a:spLocks noChangeArrowheads="1"/>
          </p:cNvSpPr>
          <p:nvPr/>
        </p:nvSpPr>
        <p:spPr bwMode="auto">
          <a:xfrm>
            <a:off x="-324544" y="26064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800" b="0" i="0" u="none" strike="noStrike" cap="none" normalizeH="0" baseline="0">
              <a:ln>
                <a:noFill/>
              </a:ln>
              <a:solidFill>
                <a:schemeClr val="tx1"/>
              </a:solidFill>
              <a:effectLst/>
              <a:latin typeface="Arial" pitchFamily="34" charset="0"/>
              <a:cs typeface="Arial" pitchFamily="34" charset="0"/>
            </a:endParaRPr>
          </a:p>
        </p:txBody>
      </p:sp>
      <p:sp>
        <p:nvSpPr>
          <p:cNvPr id="52238" name="Rectangle 14"/>
          <p:cNvSpPr>
            <a:spLocks noChangeArrowheads="1"/>
          </p:cNvSpPr>
          <p:nvPr/>
        </p:nvSpPr>
        <p:spPr bwMode="auto">
          <a:xfrm>
            <a:off x="3851920" y="188640"/>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22" name="Rectangle 14"/>
          <p:cNvSpPr>
            <a:spLocks noChangeArrowheads="1"/>
          </p:cNvSpPr>
          <p:nvPr/>
        </p:nvSpPr>
        <p:spPr bwMode="auto">
          <a:xfrm>
            <a:off x="1403648" y="5883587"/>
            <a:ext cx="74168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endParaRPr kumimoji="0" lang="sk-SK" b="0" i="0" u="none" strike="noStrike" cap="none" normalizeH="0" baseline="0" dirty="0">
              <a:ln>
                <a:noFill/>
              </a:ln>
              <a:solidFill>
                <a:schemeClr val="tx1"/>
              </a:solidFill>
              <a:effectLst/>
              <a:latin typeface="Arial" pitchFamily="34" charset="0"/>
              <a:cs typeface="Arial" pitchFamily="34" charset="0"/>
            </a:endParaRPr>
          </a:p>
        </p:txBody>
      </p:sp>
      <p:sp>
        <p:nvSpPr>
          <p:cNvPr id="12" name="Obdĺžnik 11"/>
          <p:cNvSpPr/>
          <p:nvPr/>
        </p:nvSpPr>
        <p:spPr>
          <a:xfrm>
            <a:off x="971600" y="188640"/>
            <a:ext cx="7308304" cy="584775"/>
          </a:xfrm>
          <a:prstGeom prst="rect">
            <a:avLst/>
          </a:prstGeom>
        </p:spPr>
        <p:txBody>
          <a:bodyPr wrap="square">
            <a:spAutoFit/>
          </a:bodyPr>
          <a:lstStyle/>
          <a:p>
            <a:pPr algn="ctr"/>
            <a:r>
              <a:rPr lang="sk-SK" sz="3200" b="1" dirty="0"/>
              <a:t>URSO a energetická legislatíva</a:t>
            </a:r>
          </a:p>
        </p:txBody>
      </p:sp>
      <p:sp>
        <p:nvSpPr>
          <p:cNvPr id="3" name="Obdĺžnik 2"/>
          <p:cNvSpPr/>
          <p:nvPr/>
        </p:nvSpPr>
        <p:spPr>
          <a:xfrm>
            <a:off x="102223" y="773415"/>
            <a:ext cx="8711952" cy="5909310"/>
          </a:xfrm>
          <a:prstGeom prst="rect">
            <a:avLst/>
          </a:prstGeom>
        </p:spPr>
        <p:txBody>
          <a:bodyPr wrap="square">
            <a:spAutoFit/>
          </a:bodyPr>
          <a:lstStyle/>
          <a:p>
            <a:pPr algn="just"/>
            <a:r>
              <a:rPr lang="sk-SK" b="1" dirty="0">
                <a:latin typeface="+mj-lt"/>
                <a:cs typeface="Arial" panose="020B0604020202020204" pitchFamily="34" charset="0"/>
              </a:rPr>
              <a:t>Rozhodnutia URSO </a:t>
            </a:r>
            <a:endParaRPr lang="sk-SK" dirty="0">
              <a:latin typeface="+mj-lt"/>
              <a:cs typeface="Arial" panose="020B0604020202020204" pitchFamily="34" charset="0"/>
            </a:endParaRPr>
          </a:p>
          <a:p>
            <a:pPr algn="just"/>
            <a:r>
              <a:rPr lang="sk-SK" dirty="0">
                <a:latin typeface="+mj-lt"/>
                <a:cs typeface="Arial" panose="020B0604020202020204" pitchFamily="34" charset="0"/>
              </a:rPr>
              <a:t>Rozhodnutia URSO sa týkajú </a:t>
            </a:r>
            <a:r>
              <a:rPr lang="sk-SK" b="1" dirty="0">
                <a:solidFill>
                  <a:srgbClr val="C00000"/>
                </a:solidFill>
                <a:latin typeface="+mj-lt"/>
                <a:cs typeface="Arial" panose="020B0604020202020204" pitchFamily="34" charset="0"/>
              </a:rPr>
              <a:t>cenových regulácií</a:t>
            </a:r>
            <a:r>
              <a:rPr lang="sk-SK" dirty="0">
                <a:solidFill>
                  <a:srgbClr val="C00000"/>
                </a:solidFill>
                <a:latin typeface="+mj-lt"/>
                <a:cs typeface="Arial" panose="020B0604020202020204" pitchFamily="34" charset="0"/>
              </a:rPr>
              <a:t> </a:t>
            </a:r>
            <a:r>
              <a:rPr lang="sk-SK" dirty="0">
                <a:latin typeface="+mj-lt"/>
                <a:cs typeface="Arial" panose="020B0604020202020204" pitchFamily="34" charset="0"/>
              </a:rPr>
              <a:t>v podobe vyhlášok a individuálne správnych aktov – rozhodnutí. Prostredníctvom nich vytvára regulačný rámec a  vhodné podmienky na vznik transparentného a nediskriminačného trhového prostredia, v ktorom majú regulované subjekty dostatočný priestor na pokrytie svojich nákladov a vytvorenie primeraného zisku.  </a:t>
            </a:r>
            <a:r>
              <a:rPr lang="sk-SK" b="1" dirty="0">
                <a:solidFill>
                  <a:srgbClr val="C00000"/>
                </a:solidFill>
                <a:latin typeface="+mj-lt"/>
                <a:cs typeface="Arial" panose="020B0604020202020204" pitchFamily="34" charset="0"/>
              </a:rPr>
              <a:t>Vecnú reguláciu</a:t>
            </a:r>
            <a:r>
              <a:rPr lang="sk-SK" dirty="0">
                <a:latin typeface="+mj-lt"/>
                <a:cs typeface="Arial" panose="020B0604020202020204" pitchFamily="34" charset="0"/>
              </a:rPr>
              <a:t>, schvaľovanie povolenia na vykonávanie regulovaných činností, schvaľovanie prevádzkových poriadkov, vydávanie potvrdení o pôvode elektriny, atď.</a:t>
            </a:r>
          </a:p>
          <a:p>
            <a:pPr algn="just"/>
            <a:r>
              <a:rPr lang="sk-SK" dirty="0">
                <a:latin typeface="+mj-lt"/>
                <a:cs typeface="Arial" panose="020B0604020202020204" pitchFamily="34" charset="0"/>
              </a:rPr>
              <a:t> </a:t>
            </a:r>
          </a:p>
          <a:p>
            <a:pPr algn="just"/>
            <a:r>
              <a:rPr lang="sk-SK" b="1" dirty="0">
                <a:latin typeface="+mj-lt"/>
                <a:cs typeface="Arial" panose="020B0604020202020204" pitchFamily="34" charset="0"/>
              </a:rPr>
              <a:t>Prevádzkový poriadok</a:t>
            </a:r>
            <a:endParaRPr lang="sk-SK" dirty="0">
              <a:latin typeface="+mj-lt"/>
              <a:cs typeface="Arial" panose="020B0604020202020204" pitchFamily="34" charset="0"/>
            </a:endParaRPr>
          </a:p>
          <a:p>
            <a:pPr algn="just"/>
            <a:r>
              <a:rPr lang="sk-SK" dirty="0">
                <a:latin typeface="+mj-lt"/>
                <a:cs typeface="Arial" panose="020B0604020202020204" pitchFamily="34" charset="0"/>
              </a:rPr>
              <a:t>Prevádzkový poriadok slúži užívateľom ako </a:t>
            </a:r>
            <a:r>
              <a:rPr lang="sk-SK" dirty="0">
                <a:solidFill>
                  <a:srgbClr val="C00000"/>
                </a:solidFill>
                <a:latin typeface="+mj-lt"/>
                <a:cs typeface="Arial" panose="020B0604020202020204" pitchFamily="34" charset="0"/>
              </a:rPr>
              <a:t>zoznam podmienok nevyhnutných pre spoľahlivú spoluprácu s PPS</a:t>
            </a:r>
            <a:r>
              <a:rPr lang="sk-SK" dirty="0">
                <a:latin typeface="+mj-lt"/>
                <a:cs typeface="Arial" panose="020B0604020202020204" pitchFamily="34" charset="0"/>
              </a:rPr>
              <a:t> a obchodných podmienok, za ktorých PPS poskytuje prenosové služby a nakupuje podporné služby tak, aby sa zabránilo zneužívaniu jeho prirodzeného monopolného postavenia, a aby na druhej strane bolo zabezpečené rešpektovanie oprávnených záujmov PPS pri výkone jeho podnikateľskej aktivity a bezpečnom a spoľahlivom riadení prevádzky PS.</a:t>
            </a:r>
          </a:p>
          <a:p>
            <a:pPr algn="just"/>
            <a:endParaRPr lang="sk-SK" dirty="0">
              <a:latin typeface="+mj-lt"/>
              <a:cs typeface="Arial" panose="020B0604020202020204" pitchFamily="34" charset="0"/>
            </a:endParaRPr>
          </a:p>
          <a:p>
            <a:pPr algn="just"/>
            <a:r>
              <a:rPr lang="sk-SK" b="1" dirty="0">
                <a:cs typeface="Arial" panose="020B0604020202020204" pitchFamily="34" charset="0"/>
              </a:rPr>
              <a:t>Technické podmienky prístupu a pripojenia, pravidlá prevádzkovania prenosovej sústavy.</a:t>
            </a:r>
            <a:endParaRPr lang="sk-SK" dirty="0">
              <a:cs typeface="Arial" panose="020B0604020202020204" pitchFamily="34" charset="0"/>
            </a:endParaRPr>
          </a:p>
          <a:p>
            <a:pPr algn="just"/>
            <a:r>
              <a:rPr lang="sk-SK" dirty="0">
                <a:cs typeface="Arial" panose="020B0604020202020204" pitchFamily="34" charset="0"/>
              </a:rPr>
              <a:t>Technické podmienky poskytujú účastníkom trhu s elektrinou jednoznačné, prehľadné a aktuálne </a:t>
            </a:r>
            <a:r>
              <a:rPr lang="sk-SK" dirty="0">
                <a:solidFill>
                  <a:srgbClr val="C00000"/>
                </a:solidFill>
                <a:cs typeface="Arial" panose="020B0604020202020204" pitchFamily="34" charset="0"/>
              </a:rPr>
              <a:t>informácie o minimálnych technických, konštrukčných, prevádzkových podmienkach a technických pravidlách </a:t>
            </a:r>
            <a:r>
              <a:rPr lang="sk-SK" dirty="0">
                <a:cs typeface="Arial" panose="020B0604020202020204" pitchFamily="34" charset="0"/>
              </a:rPr>
              <a:t>pripojenia, prístupu a prevádzkovania PS.</a:t>
            </a:r>
          </a:p>
          <a:p>
            <a:pPr algn="just"/>
            <a:endParaRPr lang="sk-SK" dirty="0">
              <a:latin typeface="+mj-lt"/>
              <a:cs typeface="Arial" panose="020B0604020202020204" pitchFamily="34" charset="0"/>
            </a:endParaRPr>
          </a:p>
        </p:txBody>
      </p:sp>
    </p:spTree>
    <p:extLst>
      <p:ext uri="{BB962C8B-B14F-4D97-AF65-F5344CB8AC3E}">
        <p14:creationId xmlns:p14="http://schemas.microsoft.com/office/powerpoint/2010/main" val="458285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Nadpis 1"/>
          <p:cNvSpPr>
            <a:spLocks noGrp="1"/>
          </p:cNvSpPr>
          <p:nvPr>
            <p:ph type="title"/>
          </p:nvPr>
        </p:nvSpPr>
        <p:spPr>
          <a:xfrm>
            <a:off x="827584" y="371709"/>
            <a:ext cx="6994525" cy="720725"/>
          </a:xfrm>
        </p:spPr>
        <p:txBody>
          <a:bodyPr>
            <a:normAutofit fontScale="90000"/>
          </a:bodyPr>
          <a:lstStyle/>
          <a:p>
            <a:br>
              <a:rPr lang="sk-SK" b="1" dirty="0"/>
            </a:br>
            <a:endParaRPr lang="sk-SK" b="1" dirty="0">
              <a:latin typeface="Arial" pitchFamily="34" charset="0"/>
              <a:cs typeface="Arial" pitchFamily="34" charset="0"/>
            </a:endParaRPr>
          </a:p>
        </p:txBody>
      </p:sp>
      <p:sp>
        <p:nvSpPr>
          <p:cNvPr id="6" name="Zástupný symbol čísla snímky 5"/>
          <p:cNvSpPr>
            <a:spLocks noGrp="1"/>
          </p:cNvSpPr>
          <p:nvPr>
            <p:ph type="sldNum" sz="quarter" idx="12"/>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fld id="{1915B8A6-3040-4DD3-9BAF-99BB799E61E7}" type="slidenum">
              <a:rPr lang="sk-SK" altLang="sk-SK">
                <a:solidFill>
                  <a:srgbClr val="89918C"/>
                </a:solidFill>
              </a:rPr>
              <a:pPr/>
              <a:t>57</a:t>
            </a:fld>
            <a:endParaRPr lang="sk-SK" altLang="sk-SK">
              <a:solidFill>
                <a:srgbClr val="89918C"/>
              </a:solidFill>
            </a:endParaRPr>
          </a:p>
        </p:txBody>
      </p:sp>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sk-SK"/>
          </a:p>
        </p:txBody>
      </p:sp>
      <p:sp>
        <p:nvSpPr>
          <p:cNvPr id="52232" name="Rectangle 8"/>
          <p:cNvSpPr>
            <a:spLocks noChangeArrowheads="1"/>
          </p:cNvSpPr>
          <p:nvPr/>
        </p:nvSpPr>
        <p:spPr bwMode="auto">
          <a:xfrm>
            <a:off x="3844878" y="326395"/>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52237" name="Rectangle 13"/>
          <p:cNvSpPr>
            <a:spLocks noChangeArrowheads="1"/>
          </p:cNvSpPr>
          <p:nvPr/>
        </p:nvSpPr>
        <p:spPr bwMode="auto">
          <a:xfrm>
            <a:off x="-324544" y="260648"/>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sk-SK" sz="1800" b="0" i="0" u="none" strike="noStrike" cap="none" normalizeH="0" baseline="0">
              <a:ln>
                <a:noFill/>
              </a:ln>
              <a:solidFill>
                <a:schemeClr val="tx1"/>
              </a:solidFill>
              <a:effectLst/>
              <a:latin typeface="Arial" pitchFamily="34" charset="0"/>
              <a:cs typeface="Arial" pitchFamily="34" charset="0"/>
            </a:endParaRPr>
          </a:p>
        </p:txBody>
      </p:sp>
      <p:sp>
        <p:nvSpPr>
          <p:cNvPr id="52238" name="Rectangle 14"/>
          <p:cNvSpPr>
            <a:spLocks noChangeArrowheads="1"/>
          </p:cNvSpPr>
          <p:nvPr/>
        </p:nvSpPr>
        <p:spPr bwMode="auto">
          <a:xfrm>
            <a:off x="3851920" y="188640"/>
            <a:ext cx="1454244" cy="2616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sk-SK" sz="1100"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                                 </a:t>
            </a:r>
            <a:endParaRPr kumimoji="0" lang="sk-SK" sz="1800" b="0" i="0" u="none" strike="noStrike" cap="none" normalizeH="0" baseline="0" dirty="0">
              <a:ln>
                <a:noFill/>
              </a:ln>
              <a:solidFill>
                <a:schemeClr val="tx1"/>
              </a:solidFill>
              <a:effectLst/>
              <a:latin typeface="Arial" pitchFamily="34" charset="0"/>
              <a:cs typeface="Arial" pitchFamily="34" charset="0"/>
            </a:endParaRPr>
          </a:p>
        </p:txBody>
      </p:sp>
      <p:sp>
        <p:nvSpPr>
          <p:cNvPr id="22" name="Rectangle 14"/>
          <p:cNvSpPr>
            <a:spLocks noChangeArrowheads="1"/>
          </p:cNvSpPr>
          <p:nvPr/>
        </p:nvSpPr>
        <p:spPr bwMode="auto">
          <a:xfrm>
            <a:off x="1403648" y="5883587"/>
            <a:ext cx="741682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endParaRPr kumimoji="0" lang="sk-SK" b="0" i="0" u="none" strike="noStrike" cap="none" normalizeH="0" baseline="0" dirty="0">
              <a:ln>
                <a:noFill/>
              </a:ln>
              <a:solidFill>
                <a:schemeClr val="tx1"/>
              </a:solidFill>
              <a:effectLst/>
              <a:latin typeface="Arial" pitchFamily="34" charset="0"/>
              <a:cs typeface="Arial" pitchFamily="34" charset="0"/>
            </a:endParaRPr>
          </a:p>
        </p:txBody>
      </p:sp>
      <p:sp>
        <p:nvSpPr>
          <p:cNvPr id="12" name="Obdĺžnik 11"/>
          <p:cNvSpPr/>
          <p:nvPr/>
        </p:nvSpPr>
        <p:spPr>
          <a:xfrm>
            <a:off x="971600" y="188640"/>
            <a:ext cx="7308304" cy="584775"/>
          </a:xfrm>
          <a:prstGeom prst="rect">
            <a:avLst/>
          </a:prstGeom>
        </p:spPr>
        <p:txBody>
          <a:bodyPr wrap="square">
            <a:spAutoFit/>
          </a:bodyPr>
          <a:lstStyle/>
          <a:p>
            <a:pPr algn="ctr"/>
            <a:r>
              <a:rPr lang="sk-SK" sz="3200" b="1" dirty="0"/>
              <a:t>Dispečerská legislatíva</a:t>
            </a:r>
          </a:p>
        </p:txBody>
      </p:sp>
      <p:sp>
        <p:nvSpPr>
          <p:cNvPr id="3" name="Obdĺžnik 2"/>
          <p:cNvSpPr/>
          <p:nvPr/>
        </p:nvSpPr>
        <p:spPr>
          <a:xfrm>
            <a:off x="107504" y="979250"/>
            <a:ext cx="8711952" cy="5632311"/>
          </a:xfrm>
          <a:prstGeom prst="rect">
            <a:avLst/>
          </a:prstGeom>
        </p:spPr>
        <p:txBody>
          <a:bodyPr wrap="square">
            <a:spAutoFit/>
          </a:bodyPr>
          <a:lstStyle/>
          <a:p>
            <a:pPr algn="just"/>
            <a:r>
              <a:rPr lang="sk-SK" b="1" dirty="0">
                <a:cs typeface="Arial" panose="020B0604020202020204" pitchFamily="34" charset="0"/>
              </a:rPr>
              <a:t>Dispečersky poriadok</a:t>
            </a:r>
            <a:endParaRPr lang="sk-SK" dirty="0">
              <a:cs typeface="Arial" panose="020B0604020202020204" pitchFamily="34" charset="0"/>
            </a:endParaRPr>
          </a:p>
          <a:p>
            <a:pPr algn="just"/>
            <a:r>
              <a:rPr lang="sk-SK" dirty="0">
                <a:cs typeface="Arial" panose="020B0604020202020204" pitchFamily="34" charset="0"/>
              </a:rPr>
              <a:t>Dispečerský poriadok určuje pravidlá a podmienky na </a:t>
            </a:r>
            <a:r>
              <a:rPr lang="sk-SK" dirty="0">
                <a:solidFill>
                  <a:srgbClr val="C00000"/>
                </a:solidFill>
                <a:cs typeface="Arial" panose="020B0604020202020204" pitchFamily="34" charset="0"/>
              </a:rPr>
              <a:t>dispečerské riadenie prevádzky </a:t>
            </a:r>
            <a:r>
              <a:rPr lang="sk-SK" dirty="0">
                <a:cs typeface="Arial" panose="020B0604020202020204" pitchFamily="34" charset="0"/>
              </a:rPr>
              <a:t>elektrizačnej sústavy na vymedzenom území, na časti vymedzeného územia a práva a povinnosti jednotlivých zložiek dispečerského riadenia na všetkých úrovniach.</a:t>
            </a:r>
          </a:p>
          <a:p>
            <a:pPr algn="just"/>
            <a:endParaRPr lang="sk-SK" b="1" dirty="0">
              <a:latin typeface="+mj-lt"/>
              <a:cs typeface="Arial" panose="020B0604020202020204" pitchFamily="34" charset="0"/>
            </a:endParaRPr>
          </a:p>
          <a:p>
            <a:pPr algn="just"/>
            <a:r>
              <a:rPr lang="sk-SK" b="1" dirty="0">
                <a:latin typeface="+mj-lt"/>
                <a:cs typeface="Arial" panose="020B0604020202020204" pitchFamily="34" charset="0"/>
              </a:rPr>
              <a:t>Prevádzkové zmluvy a prevádzkové inštrukcie, dispečerské pokyny</a:t>
            </a:r>
            <a:endParaRPr lang="sk-SK" dirty="0">
              <a:latin typeface="+mj-lt"/>
              <a:cs typeface="Arial" panose="020B0604020202020204" pitchFamily="34" charset="0"/>
            </a:endParaRPr>
          </a:p>
          <a:p>
            <a:pPr algn="just"/>
            <a:r>
              <a:rPr lang="sk-SK" dirty="0">
                <a:latin typeface="+mj-lt"/>
                <a:cs typeface="Arial" panose="020B0604020202020204" pitchFamily="34" charset="0"/>
              </a:rPr>
              <a:t>Prevádzkové zmluvy a prevádzkové inštrukcie určujú pravidlá a rozsah v oblasti </a:t>
            </a:r>
            <a:r>
              <a:rPr lang="sk-SK" dirty="0">
                <a:solidFill>
                  <a:srgbClr val="C00000"/>
                </a:solidFill>
                <a:latin typeface="+mj-lt"/>
                <a:cs typeface="Arial" panose="020B0604020202020204" pitchFamily="34" charset="0"/>
              </a:rPr>
              <a:t>medzinárodnej</a:t>
            </a:r>
            <a:r>
              <a:rPr lang="sk-SK" dirty="0">
                <a:latin typeface="+mj-lt"/>
                <a:cs typeface="Arial" panose="020B0604020202020204" pitchFamily="34" charset="0"/>
              </a:rPr>
              <a:t> energetickej spolupráce, pravidlá na spracovanie </a:t>
            </a:r>
            <a:r>
              <a:rPr lang="sk-SK" dirty="0">
                <a:solidFill>
                  <a:srgbClr val="C00000"/>
                </a:solidFill>
                <a:latin typeface="+mj-lt"/>
                <a:cs typeface="Arial" panose="020B0604020202020204" pitchFamily="34" charset="0"/>
              </a:rPr>
              <a:t>prípravy prevádzky</a:t>
            </a:r>
            <a:r>
              <a:rPr lang="sk-SK" dirty="0">
                <a:latin typeface="+mj-lt"/>
                <a:cs typeface="Arial" panose="020B0604020202020204" pitchFamily="34" charset="0"/>
              </a:rPr>
              <a:t>, pravidlá riadenia elektrizačnej sústavy a poskytovania podporných služieb.</a:t>
            </a:r>
          </a:p>
          <a:p>
            <a:pPr algn="just"/>
            <a:r>
              <a:rPr lang="sk-SK" dirty="0">
                <a:solidFill>
                  <a:srgbClr val="C00000"/>
                </a:solidFill>
                <a:latin typeface="+mj-lt"/>
                <a:cs typeface="Arial" panose="020B0604020202020204" pitchFamily="34" charset="0"/>
              </a:rPr>
              <a:t>Prevádzkové inštrukcie a dispečerské pokyny </a:t>
            </a:r>
            <a:r>
              <a:rPr lang="sk-SK" dirty="0">
                <a:latin typeface="+mj-lt"/>
                <a:cs typeface="Arial" panose="020B0604020202020204" pitchFamily="34" charset="0"/>
              </a:rPr>
              <a:t>sa vzťahujú na oblasti:</a:t>
            </a:r>
          </a:p>
          <a:p>
            <a:pPr algn="just"/>
            <a:r>
              <a:rPr lang="sk-SK" dirty="0">
                <a:latin typeface="+mj-lt"/>
                <a:cs typeface="Arial" panose="020B0604020202020204" pitchFamily="34" charset="0"/>
              </a:rPr>
              <a:t>a) príprava prevádzky,</a:t>
            </a:r>
          </a:p>
          <a:p>
            <a:pPr algn="just"/>
            <a:r>
              <a:rPr lang="sk-SK" dirty="0">
                <a:latin typeface="+mj-lt"/>
                <a:cs typeface="Arial" panose="020B0604020202020204" pitchFamily="34" charset="0"/>
              </a:rPr>
              <a:t>b) riadenie činného výkonu,</a:t>
            </a:r>
          </a:p>
          <a:p>
            <a:pPr algn="just"/>
            <a:r>
              <a:rPr lang="sk-SK" dirty="0">
                <a:latin typeface="+mj-lt"/>
                <a:cs typeface="Arial" panose="020B0604020202020204" pitchFamily="34" charset="0"/>
              </a:rPr>
              <a:t>c) riadenie jalového výkonu,</a:t>
            </a:r>
          </a:p>
          <a:p>
            <a:pPr algn="just"/>
            <a:r>
              <a:rPr lang="sk-SK" dirty="0">
                <a:latin typeface="+mj-lt"/>
                <a:cs typeface="Arial" panose="020B0604020202020204" pitchFamily="34" charset="0"/>
              </a:rPr>
              <a:t>d) riadenie distribučnej sústavy vrátane prác pod napätím,</a:t>
            </a:r>
          </a:p>
          <a:p>
            <a:pPr algn="just"/>
            <a:r>
              <a:rPr lang="sk-SK" dirty="0">
                <a:latin typeface="+mj-lt"/>
                <a:cs typeface="Arial" panose="020B0604020202020204" pitchFamily="34" charset="0"/>
              </a:rPr>
              <a:t>e) systémy ochrán prenosových a distribučných zariadení a zariadení na výrobu elektriny</a:t>
            </a:r>
          </a:p>
          <a:p>
            <a:pPr algn="just"/>
            <a:r>
              <a:rPr lang="sk-SK" dirty="0">
                <a:latin typeface="+mj-lt"/>
                <a:cs typeface="Arial" panose="020B0604020202020204" pitchFamily="34" charset="0"/>
              </a:rPr>
              <a:t>a systémy automatického riadenia elektrizačnej sústavy,</a:t>
            </a:r>
          </a:p>
          <a:p>
            <a:pPr algn="just"/>
            <a:r>
              <a:rPr lang="sk-SK" dirty="0">
                <a:latin typeface="+mj-lt"/>
                <a:cs typeface="Arial" panose="020B0604020202020204" pitchFamily="34" charset="0"/>
              </a:rPr>
              <a:t>f) automatizovaný systém dispečerského riadenia,</a:t>
            </a:r>
          </a:p>
          <a:p>
            <a:pPr algn="just"/>
            <a:r>
              <a:rPr lang="sk-SK" dirty="0">
                <a:latin typeface="+mj-lt"/>
                <a:cs typeface="Arial" panose="020B0604020202020204" pitchFamily="34" charset="0"/>
              </a:rPr>
              <a:t>g) riadenie spotreby,</a:t>
            </a:r>
          </a:p>
          <a:p>
            <a:pPr algn="just"/>
            <a:r>
              <a:rPr lang="sk-SK" dirty="0">
                <a:latin typeface="+mj-lt"/>
                <a:cs typeface="Arial" panose="020B0604020202020204" pitchFamily="34" charset="0"/>
              </a:rPr>
              <a:t>h) plán obrany a obnovy elektrizačnej sústavy.</a:t>
            </a:r>
          </a:p>
          <a:p>
            <a:pPr algn="just">
              <a:spcAft>
                <a:spcPts val="0"/>
              </a:spcAft>
            </a:pPr>
            <a:endParaRPr lang="sk-SK"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1277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sk-SK" dirty="0"/>
              <a:t>Obnoviteľné  zdroje </a:t>
            </a:r>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58</a:t>
            </a:fld>
            <a:endParaRPr lang="sk-SK" dirty="0"/>
          </a:p>
        </p:txBody>
      </p:sp>
      <p:sp>
        <p:nvSpPr>
          <p:cNvPr id="2" name="Zástupný symbol textu 4">
            <a:extLst>
              <a:ext uri="{FF2B5EF4-FFF2-40B4-BE49-F238E27FC236}">
                <a16:creationId xmlns:a16="http://schemas.microsoft.com/office/drawing/2014/main" id="{F8A65272-AD17-0BF0-2D0C-06E070984303}"/>
              </a:ext>
            </a:extLst>
          </p:cNvPr>
          <p:cNvSpPr>
            <a:spLocks noGrp="1"/>
          </p:cNvSpPr>
          <p:nvPr>
            <p:ph type="body" idx="1"/>
          </p:nvPr>
        </p:nvSpPr>
        <p:spPr>
          <a:xfrm>
            <a:off x="722313" y="2906713"/>
            <a:ext cx="7772400" cy="1500187"/>
          </a:xfrm>
        </p:spPr>
        <p:txBody>
          <a:bodyPr/>
          <a:lstStyle/>
          <a:p>
            <a:r>
              <a:rPr lang="sk-SK" dirty="0"/>
              <a:t>Klady a aj zápory. </a:t>
            </a:r>
          </a:p>
          <a:p>
            <a:r>
              <a:rPr lang="sk-SK" dirty="0"/>
              <a:t>Pozitíva sú evidentné, ich podpora je potrebná, ale musí byť primeraná. Neprimeraná podpora môže narobiť veľa zlého.</a:t>
            </a:r>
          </a:p>
        </p:txBody>
      </p:sp>
    </p:spTree>
    <p:extLst>
      <p:ext uri="{BB962C8B-B14F-4D97-AF65-F5344CB8AC3E}">
        <p14:creationId xmlns:p14="http://schemas.microsoft.com/office/powerpoint/2010/main" val="3367891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88FC2895-8DE6-02FB-9C97-E405C05953E5}"/>
              </a:ext>
            </a:extLst>
          </p:cNvPr>
          <p:cNvSpPr>
            <a:spLocks noGrp="1"/>
          </p:cNvSpPr>
          <p:nvPr>
            <p:ph type="title"/>
          </p:nvPr>
        </p:nvSpPr>
        <p:spPr>
          <a:xfrm>
            <a:off x="470330" y="129544"/>
            <a:ext cx="8229600" cy="1143000"/>
          </a:xfrm>
        </p:spPr>
        <p:txBody>
          <a:bodyPr>
            <a:normAutofit/>
          </a:bodyPr>
          <a:lstStyle/>
          <a:p>
            <a:r>
              <a:rPr lang="pl-PL" sz="3600" dirty="0"/>
              <a:t>Smernica o energii z OZE</a:t>
            </a:r>
            <a:endParaRPr lang="sk-SK" sz="3600" dirty="0"/>
          </a:p>
        </p:txBody>
      </p:sp>
      <p:sp>
        <p:nvSpPr>
          <p:cNvPr id="6" name="Zástupný objekt pre obsah 5">
            <a:extLst>
              <a:ext uri="{FF2B5EF4-FFF2-40B4-BE49-F238E27FC236}">
                <a16:creationId xmlns:a16="http://schemas.microsoft.com/office/drawing/2014/main" id="{78E249B6-DD91-60B9-023A-EADF2C465E19}"/>
              </a:ext>
            </a:extLst>
          </p:cNvPr>
          <p:cNvSpPr>
            <a:spLocks noGrp="1"/>
          </p:cNvSpPr>
          <p:nvPr>
            <p:ph idx="1"/>
          </p:nvPr>
        </p:nvSpPr>
        <p:spPr>
          <a:xfrm>
            <a:off x="251520" y="1144638"/>
            <a:ext cx="8712968" cy="5740746"/>
          </a:xfrm>
        </p:spPr>
        <p:txBody>
          <a:bodyPr>
            <a:normAutofit/>
          </a:bodyPr>
          <a:lstStyle/>
          <a:p>
            <a:r>
              <a:rPr lang="sk-SK" sz="2200" b="0" i="0" dirty="0">
                <a:solidFill>
                  <a:srgbClr val="333333"/>
                </a:solidFill>
                <a:effectLst/>
                <a:latin typeface="Arial" panose="020B0604020202020204" pitchFamily="34" charset="0"/>
                <a:cs typeface="Arial" panose="020B0604020202020204" pitchFamily="34" charset="0"/>
              </a:rPr>
              <a:t>Koncom roku 2023 odhlasoval EP Smernicu o posilnení využívania energie z OZE</a:t>
            </a:r>
            <a:r>
              <a:rPr lang="sk-SK" sz="2200" dirty="0">
                <a:solidFill>
                  <a:srgbClr val="333333"/>
                </a:solidFill>
                <a:latin typeface="Arial" panose="020B0604020202020204" pitchFamily="34" charset="0"/>
                <a:cs typeface="Arial" panose="020B0604020202020204" pitchFamily="34" charset="0"/>
              </a:rPr>
              <a:t>,</a:t>
            </a:r>
            <a:r>
              <a:rPr lang="sk-SK" sz="2200" b="0" i="0" dirty="0">
                <a:solidFill>
                  <a:srgbClr val="333333"/>
                </a:solidFill>
                <a:effectLst/>
                <a:latin typeface="Arial" panose="020B0604020202020204" pitchFamily="34" charset="0"/>
                <a:cs typeface="Arial" panose="020B0604020202020204" pitchFamily="34" charset="0"/>
              </a:rPr>
              <a:t> ktorá by mala </a:t>
            </a:r>
            <a:r>
              <a:rPr lang="sk-SK" sz="2200" b="0" i="0" dirty="0">
                <a:solidFill>
                  <a:srgbClr val="C00000"/>
                </a:solidFill>
                <a:effectLst/>
                <a:latin typeface="Arial" panose="020B0604020202020204" pitchFamily="34" charset="0"/>
                <a:cs typeface="Arial" panose="020B0604020202020204" pitchFamily="34" charset="0"/>
              </a:rPr>
              <a:t>zrýchliť proces schvaľovania nových zdrojov</a:t>
            </a:r>
          </a:p>
          <a:p>
            <a:r>
              <a:rPr lang="sk-SK" sz="2200" b="0" i="0" dirty="0">
                <a:solidFill>
                  <a:srgbClr val="333333"/>
                </a:solidFill>
                <a:effectLst/>
                <a:latin typeface="Arial" panose="020B0604020202020204" pitchFamily="34" charset="0"/>
                <a:cs typeface="Arial" panose="020B0604020202020204" pitchFamily="34" charset="0"/>
              </a:rPr>
              <a:t>ČŠ by mali spoločne do roku 2030 významne zvýšiť množstvo energie, ktorá pochádza z OZE</a:t>
            </a:r>
          </a:p>
          <a:p>
            <a:r>
              <a:rPr lang="sk-SK" sz="2200" b="0" i="0" dirty="0">
                <a:solidFill>
                  <a:srgbClr val="333333"/>
                </a:solidFill>
                <a:effectLst/>
                <a:latin typeface="Arial" panose="020B0604020202020204" pitchFamily="34" charset="0"/>
                <a:cs typeface="Arial" panose="020B0604020202020204" pitchFamily="34" charset="0"/>
              </a:rPr>
              <a:t>ČŠ za </a:t>
            </a:r>
            <a:r>
              <a:rPr lang="sk-SK" sz="2200" b="0" i="0" dirty="0">
                <a:solidFill>
                  <a:srgbClr val="C00000"/>
                </a:solidFill>
                <a:effectLst/>
                <a:latin typeface="Arial" panose="020B0604020202020204" pitchFamily="34" charset="0"/>
                <a:cs typeface="Arial" panose="020B0604020202020204" pitchFamily="34" charset="0"/>
              </a:rPr>
              <a:t>12 mesiacov </a:t>
            </a:r>
            <a:r>
              <a:rPr lang="sk-SK" sz="2200" b="0" i="0" dirty="0">
                <a:solidFill>
                  <a:srgbClr val="333333"/>
                </a:solidFill>
                <a:effectLst/>
                <a:latin typeface="Arial" panose="020B0604020202020204" pitchFamily="34" charset="0"/>
                <a:cs typeface="Arial" panose="020B0604020202020204" pitchFamily="34" charset="0"/>
              </a:rPr>
              <a:t>majú schváliť nové projekty vo vhodných oblastiach (čiže strechy budov, parkoviská, priemyselné oblasti, skládky odpadu, ...)</a:t>
            </a:r>
          </a:p>
          <a:p>
            <a:r>
              <a:rPr lang="sk-SK" sz="2200" dirty="0">
                <a:solidFill>
                  <a:srgbClr val="333333"/>
                </a:solidFill>
                <a:latin typeface="Arial" panose="020B0604020202020204" pitchFamily="34" charset="0"/>
                <a:cs typeface="Arial" panose="020B0604020202020204" pitchFamily="34" charset="0"/>
              </a:rPr>
              <a:t>Aj m</a:t>
            </a:r>
            <a:r>
              <a:rPr lang="sk-SK" sz="2200" b="0" i="0" dirty="0">
                <a:solidFill>
                  <a:srgbClr val="333333"/>
                </a:solidFill>
                <a:effectLst/>
                <a:latin typeface="Arial" panose="020B0604020202020204" pitchFamily="34" charset="0"/>
                <a:cs typeface="Arial" panose="020B0604020202020204" pitchFamily="34" charset="0"/>
              </a:rPr>
              <a:t>imo týchto oblastí by to malo trvať maximálne </a:t>
            </a:r>
            <a:r>
              <a:rPr lang="sk-SK" sz="2200" b="0" i="0" dirty="0">
                <a:solidFill>
                  <a:srgbClr val="C00000"/>
                </a:solidFill>
                <a:effectLst/>
                <a:latin typeface="Arial" panose="020B0604020202020204" pitchFamily="34" charset="0"/>
                <a:cs typeface="Arial" panose="020B0604020202020204" pitchFamily="34" charset="0"/>
              </a:rPr>
              <a:t>24 mesiacov</a:t>
            </a:r>
          </a:p>
          <a:p>
            <a:r>
              <a:rPr lang="sk-SK" sz="2200" b="0" i="0" dirty="0">
                <a:solidFill>
                  <a:srgbClr val="333333"/>
                </a:solidFill>
                <a:effectLst/>
                <a:latin typeface="Arial" panose="020B0604020202020204" pitchFamily="34" charset="0"/>
                <a:cs typeface="Arial" panose="020B0604020202020204" pitchFamily="34" charset="0"/>
              </a:rPr>
              <a:t>Cieľom smernice je, aby pokrytie spotreby z </a:t>
            </a:r>
            <a:r>
              <a:rPr lang="sk-SK" sz="2200" b="0" i="0" dirty="0">
                <a:solidFill>
                  <a:srgbClr val="C00000"/>
                </a:solidFill>
                <a:effectLst/>
                <a:latin typeface="Arial" panose="020B0604020202020204" pitchFamily="34" charset="0"/>
                <a:cs typeface="Arial" panose="020B0604020202020204" pitchFamily="34" charset="0"/>
              </a:rPr>
              <a:t>OZE predstavovalo 42,5 percenta </a:t>
            </a:r>
            <a:r>
              <a:rPr lang="sk-SK" sz="2200" b="0" i="0" dirty="0">
                <a:solidFill>
                  <a:srgbClr val="333333"/>
                </a:solidFill>
                <a:effectLst/>
                <a:latin typeface="Arial" panose="020B0604020202020204" pitchFamily="34" charset="0"/>
                <a:cs typeface="Arial" panose="020B0604020202020204" pitchFamily="34" charset="0"/>
              </a:rPr>
              <a:t>do roku 2030 </a:t>
            </a:r>
          </a:p>
          <a:p>
            <a:r>
              <a:rPr lang="sk-SK" sz="2200" dirty="0">
                <a:solidFill>
                  <a:srgbClr val="333333"/>
                </a:solidFill>
                <a:latin typeface="Arial" panose="020B0604020202020204" pitchFamily="34" charset="0"/>
                <a:cs typeface="Arial" panose="020B0604020202020204" pitchFamily="34" charset="0"/>
              </a:rPr>
              <a:t>Pre Slovensko nastane problém s plnením, lebo aktuálne pokrýva okolo </a:t>
            </a:r>
            <a:r>
              <a:rPr lang="sk-SK" sz="2200" dirty="0">
                <a:solidFill>
                  <a:srgbClr val="C00000"/>
                </a:solidFill>
                <a:latin typeface="Arial" panose="020B0604020202020204" pitchFamily="34" charset="0"/>
                <a:cs typeface="Arial" panose="020B0604020202020204" pitchFamily="34" charset="0"/>
              </a:rPr>
              <a:t>65% svojej spotreby z jadrových zdrojov</a:t>
            </a:r>
            <a:endParaRPr lang="sk-SK" sz="2200" dirty="0">
              <a:solidFill>
                <a:srgbClr val="333333"/>
              </a:solidFill>
              <a:latin typeface="Arial" panose="020B0604020202020204" pitchFamily="34" charset="0"/>
              <a:cs typeface="Arial" panose="020B0604020202020204" pitchFamily="34" charset="0"/>
            </a:endParaRPr>
          </a:p>
        </p:txBody>
      </p:sp>
      <p:sp>
        <p:nvSpPr>
          <p:cNvPr id="4" name="Zástupný objekt pre číslo snímky 3">
            <a:extLst>
              <a:ext uri="{FF2B5EF4-FFF2-40B4-BE49-F238E27FC236}">
                <a16:creationId xmlns:a16="http://schemas.microsoft.com/office/drawing/2014/main" id="{B7AA7EBE-AC7A-3CE8-0942-DD86697DAC28}"/>
              </a:ext>
            </a:extLst>
          </p:cNvPr>
          <p:cNvSpPr>
            <a:spLocks noGrp="1"/>
          </p:cNvSpPr>
          <p:nvPr>
            <p:ph type="sldNum" sz="quarter" idx="12"/>
          </p:nvPr>
        </p:nvSpPr>
        <p:spPr/>
        <p:txBody>
          <a:bodyPr/>
          <a:lstStyle/>
          <a:p>
            <a:fld id="{5380D079-4C3E-464C-B773-28A28016DD07}" type="slidenum">
              <a:rPr lang="sk-SK" smtClean="0"/>
              <a:pPr/>
              <a:t>59</a:t>
            </a:fld>
            <a:endParaRPr lang="sk-SK"/>
          </a:p>
        </p:txBody>
      </p:sp>
      <p:sp>
        <p:nvSpPr>
          <p:cNvPr id="2" name="Obdĺžnik 5">
            <a:extLst>
              <a:ext uri="{FF2B5EF4-FFF2-40B4-BE49-F238E27FC236}">
                <a16:creationId xmlns:a16="http://schemas.microsoft.com/office/drawing/2014/main" id="{290772A4-288D-DB06-2EDD-AD0FB3959909}"/>
              </a:ext>
            </a:extLst>
          </p:cNvPr>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(NE) reálne plány v legislatíve EÚ a dopad na Slovensko</a:t>
            </a:r>
          </a:p>
        </p:txBody>
      </p:sp>
    </p:spTree>
    <p:extLst>
      <p:ext uri="{BB962C8B-B14F-4D97-AF65-F5344CB8AC3E}">
        <p14:creationId xmlns:p14="http://schemas.microsoft.com/office/powerpoint/2010/main" val="1812539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shopkabinet.sk/files/img/products/sk_plc_fyz_zm100x70_ohmov_zakon.jpg">
            <a:hlinkClick r:id="rId2"/>
          </p:cNvPr>
          <p:cNvPicPr>
            <a:picLocks noChangeAspect="1" noChangeArrowheads="1"/>
          </p:cNvPicPr>
          <p:nvPr/>
        </p:nvPicPr>
        <p:blipFill>
          <a:blip r:embed="rId3" cstate="print"/>
          <a:srcRect/>
          <a:stretch>
            <a:fillRect/>
          </a:stretch>
        </p:blipFill>
        <p:spPr bwMode="auto">
          <a:xfrm>
            <a:off x="0" y="-153740"/>
            <a:ext cx="9020905" cy="6692652"/>
          </a:xfrm>
          <a:prstGeom prst="rect">
            <a:avLst/>
          </a:prstGeom>
          <a:noFill/>
        </p:spPr>
      </p:pic>
      <p:sp>
        <p:nvSpPr>
          <p:cNvPr id="3" name="Zástupný symbol čísla snímky 2"/>
          <p:cNvSpPr>
            <a:spLocks noGrp="1"/>
          </p:cNvSpPr>
          <p:nvPr>
            <p:ph type="sldNum" sz="quarter" idx="12"/>
          </p:nvPr>
        </p:nvSpPr>
        <p:spPr/>
        <p:txBody>
          <a:bodyPr/>
          <a:lstStyle/>
          <a:p>
            <a:fld id="{5380D079-4C3E-464C-B773-28A28016DD07}" type="slidenum">
              <a:rPr lang="sk-SK" smtClean="0"/>
              <a:pPr/>
              <a:t>6</a:t>
            </a:fld>
            <a:endParaRPr lang="sk-SK"/>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24156FD2-FA2C-2483-D1BD-28C7365DFE3F}"/>
              </a:ext>
            </a:extLst>
          </p:cNvPr>
          <p:cNvSpPr>
            <a:spLocks noGrp="1"/>
          </p:cNvSpPr>
          <p:nvPr>
            <p:ph type="title"/>
          </p:nvPr>
        </p:nvSpPr>
        <p:spPr/>
        <p:txBody>
          <a:bodyPr>
            <a:normAutofit/>
          </a:bodyPr>
          <a:lstStyle/>
          <a:p>
            <a:r>
              <a:rPr lang="sk-SK" sz="3600" dirty="0"/>
              <a:t>Výroba panelov pre FVE v EU</a:t>
            </a:r>
          </a:p>
        </p:txBody>
      </p:sp>
      <p:sp>
        <p:nvSpPr>
          <p:cNvPr id="6" name="Zástupný objekt pre obsah 5">
            <a:extLst>
              <a:ext uri="{FF2B5EF4-FFF2-40B4-BE49-F238E27FC236}">
                <a16:creationId xmlns:a16="http://schemas.microsoft.com/office/drawing/2014/main" id="{A51F1D68-9CF8-6D5A-0FB9-AEDC99602B3B}"/>
              </a:ext>
            </a:extLst>
          </p:cNvPr>
          <p:cNvSpPr>
            <a:spLocks noGrp="1"/>
          </p:cNvSpPr>
          <p:nvPr>
            <p:ph idx="1"/>
          </p:nvPr>
        </p:nvSpPr>
        <p:spPr>
          <a:xfrm>
            <a:off x="457200" y="1600200"/>
            <a:ext cx="8229600" cy="5069160"/>
          </a:xfrm>
        </p:spPr>
        <p:txBody>
          <a:bodyPr>
            <a:normAutofit/>
          </a:bodyPr>
          <a:lstStyle/>
          <a:p>
            <a:r>
              <a:rPr lang="sk-SK" sz="1600" b="0" i="0" dirty="0">
                <a:solidFill>
                  <a:srgbClr val="333333"/>
                </a:solidFill>
                <a:effectLst/>
                <a:latin typeface="Arial" panose="020B0604020202020204" pitchFamily="34" charset="0"/>
                <a:ea typeface="Calibri" panose="020F0502020204030204" pitchFamily="34" charset="0"/>
                <a:cs typeface="Arial" panose="020B0604020202020204" pitchFamily="34" charset="0"/>
              </a:rPr>
              <a:t>Zatiaľ čo európski výrobcovia sú v súčasnosti schopní vyrobiť </a:t>
            </a:r>
            <a:r>
              <a:rPr lang="sk-SK" sz="1600" b="0" i="0" dirty="0">
                <a:solidFill>
                  <a:srgbClr val="C00000"/>
                </a:solidFill>
                <a:effectLst/>
                <a:latin typeface="Arial" panose="020B0604020202020204" pitchFamily="34" charset="0"/>
                <a:ea typeface="Calibri" panose="020F0502020204030204" pitchFamily="34" charset="0"/>
                <a:cs typeface="Arial" panose="020B0604020202020204" pitchFamily="34" charset="0"/>
              </a:rPr>
              <a:t>6 GW </a:t>
            </a:r>
            <a:r>
              <a:rPr lang="sk-SK" sz="1600" b="0" i="0" dirty="0">
                <a:solidFill>
                  <a:srgbClr val="333333"/>
                </a:solidFill>
                <a:effectLst/>
                <a:latin typeface="Arial" panose="020B0604020202020204" pitchFamily="34" charset="0"/>
                <a:ea typeface="Calibri" panose="020F0502020204030204" pitchFamily="34" charset="0"/>
                <a:cs typeface="Arial" panose="020B0604020202020204" pitchFamily="34" charset="0"/>
              </a:rPr>
              <a:t>solárnych modulov ročne, len v roku 2023 EÚ nainštalovala celkovú kapacitu </a:t>
            </a:r>
            <a:r>
              <a:rPr lang="sk-SK" sz="1600" b="0" i="0" dirty="0">
                <a:solidFill>
                  <a:srgbClr val="C00000"/>
                </a:solidFill>
                <a:effectLst/>
                <a:latin typeface="Arial" panose="020B0604020202020204" pitchFamily="34" charset="0"/>
                <a:ea typeface="Calibri" panose="020F0502020204030204" pitchFamily="34" charset="0"/>
                <a:cs typeface="Arial" panose="020B0604020202020204" pitchFamily="34" charset="0"/>
              </a:rPr>
              <a:t>56 GW</a:t>
            </a:r>
            <a:r>
              <a:rPr lang="sk-SK" sz="1600" dirty="0">
                <a:latin typeface="Arial" panose="020B0604020202020204" pitchFamily="34" charset="0"/>
                <a:ea typeface="Calibri" panose="020F0502020204030204" pitchFamily="34" charset="0"/>
                <a:cs typeface="Arial" panose="020B0604020202020204" pitchFamily="34" charset="0"/>
              </a:rPr>
              <a:t>, takže asi 90% panelov je z dovozu</a:t>
            </a:r>
            <a:r>
              <a:rPr lang="sk-SK" sz="1600" b="0" i="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p>
          <a:p>
            <a:r>
              <a:rPr lang="sk-SK" sz="1600" dirty="0">
                <a:latin typeface="Arial" panose="020B0604020202020204" pitchFamily="34" charset="0"/>
                <a:cs typeface="Arial" panose="020B0604020202020204" pitchFamily="34" charset="0"/>
              </a:rPr>
              <a:t>EÚ si stanovila, že </a:t>
            </a:r>
            <a:r>
              <a:rPr lang="sk-SK" sz="1600" dirty="0">
                <a:solidFill>
                  <a:srgbClr val="C00000"/>
                </a:solidFill>
                <a:latin typeface="Arial" panose="020B0604020202020204" pitchFamily="34" charset="0"/>
                <a:cs typeface="Arial" panose="020B0604020202020204" pitchFamily="34" charset="0"/>
              </a:rPr>
              <a:t>do roku 2030 bude až 40 percent panelov vyrábať </a:t>
            </a:r>
            <a:r>
              <a:rPr lang="sk-SK" sz="1600" dirty="0">
                <a:latin typeface="Arial" panose="020B0604020202020204" pitchFamily="34" charset="0"/>
                <a:cs typeface="Arial" panose="020B0604020202020204" pitchFamily="34" charset="0"/>
              </a:rPr>
              <a:t>vo vlastnej réžii, pričom v roku 2028 vyrobený panel v EU bude asi </a:t>
            </a:r>
            <a:r>
              <a:rPr lang="sk-SK" sz="1600" dirty="0">
                <a:solidFill>
                  <a:srgbClr val="C00000"/>
                </a:solidFill>
                <a:latin typeface="Arial" panose="020B0604020202020204" pitchFamily="34" charset="0"/>
                <a:cs typeface="Arial" panose="020B0604020202020204" pitchFamily="34" charset="0"/>
              </a:rPr>
              <a:t>o 140% drahší </a:t>
            </a:r>
            <a:r>
              <a:rPr lang="sk-SK" sz="1600" dirty="0">
                <a:latin typeface="Arial" panose="020B0604020202020204" pitchFamily="34" charset="0"/>
                <a:cs typeface="Arial" panose="020B0604020202020204" pitchFamily="34" charset="0"/>
              </a:rPr>
              <a:t>ako čínsky</a:t>
            </a:r>
          </a:p>
          <a:p>
            <a:r>
              <a:rPr lang="sk-SK" sz="1600" dirty="0">
                <a:latin typeface="Arial" panose="020B0604020202020204" pitchFamily="34" charset="0"/>
                <a:cs typeface="Arial" panose="020B0604020202020204" pitchFamily="34" charset="0"/>
              </a:rPr>
              <a:t>Až 95 percent solárnych panelov obsahuje </a:t>
            </a:r>
            <a:r>
              <a:rPr lang="sk-SK" sz="1600" dirty="0" err="1">
                <a:latin typeface="Arial" panose="020B0604020202020204" pitchFamily="34" charset="0"/>
                <a:cs typeface="Arial" panose="020B0604020202020204" pitchFamily="34" charset="0"/>
              </a:rPr>
              <a:t>polysilikón</a:t>
            </a:r>
            <a:r>
              <a:rPr lang="sk-SK" sz="1600" dirty="0">
                <a:latin typeface="Arial" panose="020B0604020202020204" pitchFamily="34" charset="0"/>
                <a:cs typeface="Arial" panose="020B0604020202020204" pitchFamily="34" charset="0"/>
              </a:rPr>
              <a:t>, čo je </a:t>
            </a:r>
            <a:r>
              <a:rPr lang="sk-SK" sz="1600" dirty="0">
                <a:solidFill>
                  <a:srgbClr val="C00000"/>
                </a:solidFill>
                <a:latin typeface="Arial" panose="020B0604020202020204" pitchFamily="34" charset="0"/>
                <a:cs typeface="Arial" panose="020B0604020202020204" pitchFamily="34" charset="0"/>
              </a:rPr>
              <a:t>základným materiálom moderných solárnych panelov</a:t>
            </a:r>
            <a:r>
              <a:rPr lang="sk-SK" sz="1600" dirty="0">
                <a:latin typeface="Arial" panose="020B0604020202020204" pitchFamily="34" charset="0"/>
                <a:cs typeface="Arial" panose="020B0604020202020204" pitchFamily="34" charset="0"/>
              </a:rPr>
              <a:t> a ten sa vyrába väčšinou v Číne s veľkým využívaním nútenej práce</a:t>
            </a:r>
          </a:p>
          <a:p>
            <a:r>
              <a:rPr lang="sk-SK" sz="1600" dirty="0">
                <a:latin typeface="Arial" panose="020B0604020202020204" pitchFamily="34" charset="0"/>
                <a:cs typeface="Arial" panose="020B0604020202020204" pitchFamily="34" charset="0"/>
              </a:rPr>
              <a:t>Problémom je, že EU chce začať rokovať o nariadení o nútenej práci, (EK ho navrhla ešte v roku 2022) a </a:t>
            </a:r>
            <a:r>
              <a:rPr lang="sk-SK" sz="1600" dirty="0">
                <a:solidFill>
                  <a:srgbClr val="C00000"/>
                </a:solidFill>
                <a:latin typeface="Arial" panose="020B0604020202020204" pitchFamily="34" charset="0"/>
                <a:cs typeface="Arial" panose="020B0604020202020204" pitchFamily="34" charset="0"/>
              </a:rPr>
              <a:t>mal by viesť k zákazu dovozu čínskych solárnych modulov</a:t>
            </a:r>
            <a:r>
              <a:rPr lang="sk-SK" sz="1600" dirty="0">
                <a:latin typeface="Arial" panose="020B0604020202020204" pitchFamily="34" charset="0"/>
                <a:cs typeface="Arial" panose="020B0604020202020204" pitchFamily="34" charset="0"/>
              </a:rPr>
              <a:t> do EU</a:t>
            </a:r>
          </a:p>
          <a:p>
            <a:r>
              <a:rPr lang="sk-SK" sz="1600" dirty="0">
                <a:latin typeface="Arial" panose="020B0604020202020204" pitchFamily="34" charset="0"/>
                <a:cs typeface="Arial" panose="020B0604020202020204" pitchFamily="34" charset="0"/>
              </a:rPr>
              <a:t>Táto legislatívna revízia je súčasťou balíka Fit </a:t>
            </a:r>
            <a:r>
              <a:rPr lang="sk-SK" sz="1600" dirty="0" err="1">
                <a:latin typeface="Arial" panose="020B0604020202020204" pitchFamily="34" charset="0"/>
                <a:cs typeface="Arial" panose="020B0604020202020204" pitchFamily="34" charset="0"/>
              </a:rPr>
              <a:t>for</a:t>
            </a:r>
            <a:r>
              <a:rPr lang="sk-SK" sz="1600" dirty="0">
                <a:latin typeface="Arial" panose="020B0604020202020204" pitchFamily="34" charset="0"/>
                <a:cs typeface="Arial" panose="020B0604020202020204" pitchFamily="34" charset="0"/>
              </a:rPr>
              <a:t> 55, ktorý mení pravidlá týkajúce sa klímy a energie v EÚ, jeho hlavným cieľom je znížiť emisie skleníkových plynov v EÚ do roku 2030 o 55 percent</a:t>
            </a:r>
          </a:p>
          <a:p>
            <a:pPr marL="0" indent="0">
              <a:buNone/>
            </a:pPr>
            <a:endParaRPr lang="sk-SK" sz="1600" b="1" dirty="0">
              <a:latin typeface="Arial" panose="020B0604020202020204" pitchFamily="34" charset="0"/>
              <a:cs typeface="Arial" panose="020B0604020202020204" pitchFamily="34" charset="0"/>
            </a:endParaRPr>
          </a:p>
          <a:p>
            <a:pPr marL="0" indent="0">
              <a:buNone/>
            </a:pPr>
            <a:r>
              <a:rPr lang="sk-SK" sz="1800" b="1" dirty="0">
                <a:latin typeface="Arial" panose="020B0604020202020204" pitchFamily="34" charset="0"/>
                <a:cs typeface="Arial" panose="020B0604020202020204" pitchFamily="34" charset="0"/>
              </a:rPr>
              <a:t>Pritom asi Slovensko (podľa smernice nám nič iné nezostáva) nahradí lacnú elektrickú energiu z jadra drahšou z obnoviteľných zdrojov ale </a:t>
            </a:r>
            <a:r>
              <a:rPr lang="sk-SK" sz="1800" b="1" dirty="0">
                <a:solidFill>
                  <a:srgbClr val="C00000"/>
                </a:solidFill>
                <a:latin typeface="Arial" panose="020B0604020202020204" pitchFamily="34" charset="0"/>
                <a:cs typeface="Arial" panose="020B0604020202020204" pitchFamily="34" charset="0"/>
              </a:rPr>
              <a:t>na emisie to nebude mať žiaden vplyv</a:t>
            </a:r>
            <a:r>
              <a:rPr lang="sk-SK" sz="1800" b="1" dirty="0">
                <a:latin typeface="Arial" panose="020B0604020202020204" pitchFamily="34" charset="0"/>
                <a:cs typeface="Arial" panose="020B0604020202020204" pitchFamily="34" charset="0"/>
              </a:rPr>
              <a:t>, OZE aj jadro sú z hľadiska emisií na tom takmer rovnako</a:t>
            </a:r>
          </a:p>
        </p:txBody>
      </p:sp>
      <p:sp>
        <p:nvSpPr>
          <p:cNvPr id="4" name="Zástupný objekt pre číslo snímky 3">
            <a:extLst>
              <a:ext uri="{FF2B5EF4-FFF2-40B4-BE49-F238E27FC236}">
                <a16:creationId xmlns:a16="http://schemas.microsoft.com/office/drawing/2014/main" id="{A63D138E-0E0E-185A-5131-F4BA6B65131D}"/>
              </a:ext>
            </a:extLst>
          </p:cNvPr>
          <p:cNvSpPr>
            <a:spLocks noGrp="1"/>
          </p:cNvSpPr>
          <p:nvPr>
            <p:ph type="sldNum" sz="quarter" idx="12"/>
          </p:nvPr>
        </p:nvSpPr>
        <p:spPr/>
        <p:txBody>
          <a:bodyPr/>
          <a:lstStyle/>
          <a:p>
            <a:fld id="{5380D079-4C3E-464C-B773-28A28016DD07}" type="slidenum">
              <a:rPr lang="sk-SK" smtClean="0"/>
              <a:pPr/>
              <a:t>60</a:t>
            </a:fld>
            <a:endParaRPr lang="sk-SK"/>
          </a:p>
        </p:txBody>
      </p:sp>
      <p:sp>
        <p:nvSpPr>
          <p:cNvPr id="2" name="Obdĺžnik 5">
            <a:extLst>
              <a:ext uri="{FF2B5EF4-FFF2-40B4-BE49-F238E27FC236}">
                <a16:creationId xmlns:a16="http://schemas.microsoft.com/office/drawing/2014/main" id="{8C3E2C57-A051-7564-7ABC-AD2AD355DAC5}"/>
              </a:ext>
            </a:extLst>
          </p:cNvPr>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Ak je cieľ zachrániť planétu, tak prečo riešime dekarbonizáciu. Dôležité sú emisie.</a:t>
            </a:r>
          </a:p>
        </p:txBody>
      </p:sp>
    </p:spTree>
    <p:extLst>
      <p:ext uri="{BB962C8B-B14F-4D97-AF65-F5344CB8AC3E}">
        <p14:creationId xmlns:p14="http://schemas.microsoft.com/office/powerpoint/2010/main" val="917108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E8DC2CA6-24A8-EA23-5BB0-3C47D88C0BED}"/>
              </a:ext>
            </a:extLst>
          </p:cNvPr>
          <p:cNvSpPr>
            <a:spLocks noGrp="1"/>
          </p:cNvSpPr>
          <p:nvPr>
            <p:ph type="sldNum" sz="quarter" idx="12"/>
          </p:nvPr>
        </p:nvSpPr>
        <p:spPr/>
        <p:txBody>
          <a:bodyPr/>
          <a:lstStyle/>
          <a:p>
            <a:fld id="{5380D079-4C3E-464C-B773-28A28016DD07}" type="slidenum">
              <a:rPr lang="sk-SK" smtClean="0"/>
              <a:pPr/>
              <a:t>61</a:t>
            </a:fld>
            <a:endParaRPr lang="sk-SK"/>
          </a:p>
        </p:txBody>
      </p:sp>
      <p:sp>
        <p:nvSpPr>
          <p:cNvPr id="6" name="BlokTextu 5">
            <a:extLst>
              <a:ext uri="{FF2B5EF4-FFF2-40B4-BE49-F238E27FC236}">
                <a16:creationId xmlns:a16="http://schemas.microsoft.com/office/drawing/2014/main" id="{336EB1EC-2DCB-373C-D435-F75CBF57FB63}"/>
              </a:ext>
            </a:extLst>
          </p:cNvPr>
          <p:cNvSpPr txBox="1"/>
          <p:nvPr/>
        </p:nvSpPr>
        <p:spPr>
          <a:xfrm>
            <a:off x="107504" y="286275"/>
            <a:ext cx="8712968" cy="6463308"/>
          </a:xfrm>
          <a:prstGeom prst="rect">
            <a:avLst/>
          </a:prstGeom>
          <a:noFill/>
        </p:spPr>
        <p:txBody>
          <a:bodyPr wrap="square">
            <a:spAutoFit/>
          </a:bodyPr>
          <a:lstStyle/>
          <a:p>
            <a:pPr algn="just"/>
            <a:r>
              <a:rPr lang="sk-SK" i="0" dirty="0">
                <a:solidFill>
                  <a:srgbClr val="333333"/>
                </a:solidFill>
                <a:effectLst/>
                <a:latin typeface="Arial" panose="020B0604020202020204" pitchFamily="34" charset="0"/>
                <a:cs typeface="Arial" panose="020B0604020202020204" pitchFamily="34" charset="0"/>
              </a:rPr>
              <a:t>Sformovala sa v rámci EU </a:t>
            </a:r>
            <a:r>
              <a:rPr lang="sk-SK" b="1" i="0" dirty="0" err="1">
                <a:solidFill>
                  <a:srgbClr val="FF0000"/>
                </a:solidFill>
                <a:effectLst/>
                <a:latin typeface="Arial" panose="020B0604020202020204" pitchFamily="34" charset="0"/>
                <a:cs typeface="Arial" panose="020B0604020202020204" pitchFamily="34" charset="0"/>
              </a:rPr>
              <a:t>projadrová</a:t>
            </a:r>
            <a:r>
              <a:rPr lang="sk-SK" b="1" i="0" dirty="0">
                <a:solidFill>
                  <a:srgbClr val="FF0000"/>
                </a:solidFill>
                <a:effectLst/>
                <a:latin typeface="Arial" panose="020B0604020202020204" pitchFamily="34" charset="0"/>
                <a:cs typeface="Arial" panose="020B0604020202020204" pitchFamily="34" charset="0"/>
              </a:rPr>
              <a:t> aliancia </a:t>
            </a:r>
            <a:r>
              <a:rPr lang="sk-SK" i="0" dirty="0">
                <a:solidFill>
                  <a:srgbClr val="333333"/>
                </a:solidFill>
                <a:effectLst/>
                <a:latin typeface="Arial" panose="020B0604020202020204" pitchFamily="34" charset="0"/>
                <a:cs typeface="Arial" panose="020B0604020202020204" pitchFamily="34" charset="0"/>
              </a:rPr>
              <a:t>jedenástich členských štátov (</a:t>
            </a:r>
            <a:r>
              <a:rPr lang="sk-SK" sz="1600" i="0" dirty="0">
                <a:solidFill>
                  <a:srgbClr val="333333"/>
                </a:solidFill>
                <a:effectLst/>
                <a:latin typeface="Arial" panose="020B0604020202020204" pitchFamily="34" charset="0"/>
                <a:cs typeface="Arial" panose="020B0604020202020204" pitchFamily="34" charset="0"/>
              </a:rPr>
              <a:t>členovia sú Bulharsko, Chorvátsko, Česko, Fínsko, Maďarsko, Poľsko, Rumunsko, Slovensko, Slovinsko, Švédsko a Francúzsko</a:t>
            </a:r>
            <a:r>
              <a:rPr lang="sk-SK" i="0" dirty="0">
                <a:solidFill>
                  <a:srgbClr val="333333"/>
                </a:solidFill>
                <a:effectLst/>
                <a:latin typeface="Arial" panose="020B0604020202020204" pitchFamily="34" charset="0"/>
                <a:cs typeface="Arial" panose="020B0604020202020204" pitchFamily="34" charset="0"/>
              </a:rPr>
              <a:t>), ktorá vyzýva EÚ, aby prijala ako </a:t>
            </a:r>
            <a:r>
              <a:rPr lang="sk-SK" b="1" i="0" dirty="0" err="1">
                <a:solidFill>
                  <a:srgbClr val="FF0000"/>
                </a:solidFill>
                <a:effectLst/>
                <a:latin typeface="Arial" panose="020B0604020202020204" pitchFamily="34" charset="0"/>
                <a:cs typeface="Arial" panose="020B0604020202020204" pitchFamily="34" charset="0"/>
              </a:rPr>
              <a:t>bezfosílne</a:t>
            </a:r>
            <a:r>
              <a:rPr lang="sk-SK" b="1" i="0" dirty="0">
                <a:solidFill>
                  <a:srgbClr val="FF0000"/>
                </a:solidFill>
                <a:effectLst/>
                <a:latin typeface="Arial" panose="020B0604020202020204" pitchFamily="34" charset="0"/>
                <a:cs typeface="Arial" panose="020B0604020202020204" pitchFamily="34" charset="0"/>
              </a:rPr>
              <a:t> zdroje energie aj jadro </a:t>
            </a:r>
          </a:p>
          <a:p>
            <a:pPr algn="just"/>
            <a:r>
              <a:rPr lang="sk-SK" i="0" dirty="0">
                <a:solidFill>
                  <a:srgbClr val="333333"/>
                </a:solidFill>
                <a:effectLst/>
                <a:latin typeface="Arial" panose="020B0604020202020204" pitchFamily="34" charset="0"/>
                <a:cs typeface="Arial" panose="020B0604020202020204" pitchFamily="34" charset="0"/>
              </a:rPr>
              <a:t>Obnoviteľné zdroje a energetická účinnosť na dosiahnutie klimatických cieľov nestačia, takže bez jadra to nepôjde</a:t>
            </a:r>
          </a:p>
          <a:p>
            <a:pPr algn="just"/>
            <a:r>
              <a:rPr lang="sk-SK" i="0" dirty="0">
                <a:solidFill>
                  <a:srgbClr val="333333"/>
                </a:solidFill>
                <a:effectLst/>
                <a:latin typeface="Arial" panose="020B0604020202020204" pitchFamily="34" charset="0"/>
                <a:cs typeface="Arial" panose="020B0604020202020204" pitchFamily="34" charset="0"/>
              </a:rPr>
              <a:t>Súčasné európske politiky nedostatočne zohľadňujú </a:t>
            </a:r>
            <a:r>
              <a:rPr lang="sk-SK" b="1" i="0" dirty="0">
                <a:solidFill>
                  <a:srgbClr val="FF0000"/>
                </a:solidFill>
                <a:effectLst/>
                <a:latin typeface="Arial" panose="020B0604020202020204" pitchFamily="34" charset="0"/>
                <a:cs typeface="Arial" panose="020B0604020202020204" pitchFamily="34" charset="0"/>
              </a:rPr>
              <a:t>prínos jadrovej energie </a:t>
            </a:r>
            <a:r>
              <a:rPr lang="sk-SK" i="0" dirty="0">
                <a:solidFill>
                  <a:srgbClr val="333333"/>
                </a:solidFill>
                <a:effectLst/>
                <a:latin typeface="Arial" panose="020B0604020202020204" pitchFamily="34" charset="0"/>
                <a:cs typeface="Arial" panose="020B0604020202020204" pitchFamily="34" charset="0"/>
              </a:rPr>
              <a:t>a iných „nefosílnych“ zdrojov energie k cieľu bloku znížiť emisie o polovicu do roku 2030 a dosiahnuť klimatickú neutralitu do polovice storočia, uviedli v spoločnom vyhlásení adresovanom Európskej komisii</a:t>
            </a:r>
          </a:p>
          <a:p>
            <a:pPr algn="just"/>
            <a:r>
              <a:rPr lang="sk-SK" i="0" dirty="0">
                <a:solidFill>
                  <a:srgbClr val="333333"/>
                </a:solidFill>
                <a:effectLst/>
                <a:latin typeface="Arial" panose="020B0604020202020204" pitchFamily="34" charset="0"/>
                <a:cs typeface="Arial" panose="020B0604020202020204" pitchFamily="34" charset="0"/>
              </a:rPr>
              <a:t>Členovia požadujú, aby EÚ pri vypracúvaní budúcich energetických a klimatických politík v plnej miere zohľadnila </a:t>
            </a:r>
            <a:r>
              <a:rPr lang="sk-SK" b="1" i="0" dirty="0">
                <a:solidFill>
                  <a:srgbClr val="FF0000"/>
                </a:solidFill>
                <a:effectLst/>
                <a:latin typeface="Arial" panose="020B0604020202020204" pitchFamily="34" charset="0"/>
                <a:cs typeface="Arial" panose="020B0604020202020204" pitchFamily="34" charset="0"/>
              </a:rPr>
              <a:t>všetky zdroje energie bez fosílnych palív</a:t>
            </a:r>
          </a:p>
          <a:p>
            <a:pPr algn="just"/>
            <a:r>
              <a:rPr lang="sk-SK" i="0" dirty="0">
                <a:solidFill>
                  <a:srgbClr val="333333"/>
                </a:solidFill>
                <a:effectLst/>
                <a:latin typeface="Arial" panose="020B0604020202020204" pitchFamily="34" charset="0"/>
                <a:cs typeface="Arial" panose="020B0604020202020204" pitchFamily="34" charset="0"/>
              </a:rPr>
              <a:t>V decembri 2023 európsky parlament prijal „správu z vlastnej iniciatívy“ </a:t>
            </a:r>
            <a:r>
              <a:rPr lang="sk-SK" b="1" i="0" dirty="0">
                <a:solidFill>
                  <a:srgbClr val="FF0000"/>
                </a:solidFill>
                <a:effectLst/>
                <a:latin typeface="Arial" panose="020B0604020202020204" pitchFamily="34" charset="0"/>
                <a:cs typeface="Arial" panose="020B0604020202020204" pitchFamily="34" charset="0"/>
              </a:rPr>
              <a:t>o malých modulárnych reaktoroch </a:t>
            </a:r>
            <a:r>
              <a:rPr lang="sk-SK" i="0" dirty="0">
                <a:solidFill>
                  <a:srgbClr val="333333"/>
                </a:solidFill>
                <a:effectLst/>
                <a:latin typeface="Arial" panose="020B0604020202020204" pitchFamily="34" charset="0"/>
                <a:cs typeface="Arial" panose="020B0604020202020204" pitchFamily="34" charset="0"/>
              </a:rPr>
              <a:t>(SMR), ktorá potvrdzuje dôležitosť týchto technológií pre budúci európsky energetický systém</a:t>
            </a:r>
          </a:p>
          <a:p>
            <a:pPr algn="just"/>
            <a:r>
              <a:rPr lang="sk-SK" dirty="0">
                <a:solidFill>
                  <a:srgbClr val="333333"/>
                </a:solidFill>
                <a:latin typeface="Arial" panose="020B0604020202020204" pitchFamily="34" charset="0"/>
                <a:cs typeface="Arial" panose="020B0604020202020204" pitchFamily="34" charset="0"/>
              </a:rPr>
              <a:t>Čínska energetická spoločnosť </a:t>
            </a:r>
            <a:r>
              <a:rPr lang="sk-SK" dirty="0" err="1">
                <a:solidFill>
                  <a:srgbClr val="333333"/>
                </a:solidFill>
                <a:latin typeface="Arial" panose="020B0604020202020204" pitchFamily="34" charset="0"/>
                <a:cs typeface="Arial" panose="020B0604020202020204" pitchFamily="34" charset="0"/>
              </a:rPr>
              <a:t>China</a:t>
            </a:r>
            <a:r>
              <a:rPr lang="sk-SK" dirty="0">
                <a:solidFill>
                  <a:srgbClr val="333333"/>
                </a:solidFill>
                <a:latin typeface="Arial" panose="020B0604020202020204" pitchFamily="34" charset="0"/>
                <a:cs typeface="Arial" panose="020B0604020202020204" pitchFamily="34" charset="0"/>
              </a:rPr>
              <a:t> National </a:t>
            </a:r>
            <a:r>
              <a:rPr lang="sk-SK" dirty="0" err="1">
                <a:solidFill>
                  <a:srgbClr val="333333"/>
                </a:solidFill>
                <a:latin typeface="Arial" panose="020B0604020202020204" pitchFamily="34" charset="0"/>
                <a:cs typeface="Arial" panose="020B0604020202020204" pitchFamily="34" charset="0"/>
              </a:rPr>
              <a:t>Nuclear</a:t>
            </a:r>
            <a:r>
              <a:rPr lang="sk-SK" dirty="0">
                <a:solidFill>
                  <a:srgbClr val="333333"/>
                </a:solidFill>
                <a:latin typeface="Arial" panose="020B0604020202020204" pitchFamily="34" charset="0"/>
                <a:cs typeface="Arial" panose="020B0604020202020204" pitchFamily="34" charset="0"/>
              </a:rPr>
              <a:t> </a:t>
            </a:r>
            <a:r>
              <a:rPr lang="sk-SK" dirty="0" err="1">
                <a:solidFill>
                  <a:srgbClr val="333333"/>
                </a:solidFill>
                <a:latin typeface="Arial" panose="020B0604020202020204" pitchFamily="34" charset="0"/>
                <a:cs typeface="Arial" panose="020B0604020202020204" pitchFamily="34" charset="0"/>
              </a:rPr>
              <a:t>Corporation</a:t>
            </a:r>
            <a:r>
              <a:rPr lang="sk-SK" dirty="0">
                <a:solidFill>
                  <a:srgbClr val="333333"/>
                </a:solidFill>
                <a:latin typeface="Arial" panose="020B0604020202020204" pitchFamily="34" charset="0"/>
                <a:cs typeface="Arial" panose="020B0604020202020204" pitchFamily="34" charset="0"/>
              </a:rPr>
              <a:t> (CNNC) oznámila, že úspešne nainštalovala vonkajšiu ochrannú kupolu malého modulárneho reaktora ACP100</a:t>
            </a:r>
            <a:r>
              <a:rPr lang="sk-SK" i="0" dirty="0">
                <a:solidFill>
                  <a:srgbClr val="333333"/>
                </a:solidFill>
                <a:effectLst/>
                <a:latin typeface="Arial" panose="020B0604020202020204" pitchFamily="34" charset="0"/>
                <a:cs typeface="Arial" panose="020B0604020202020204" pitchFamily="34" charset="0"/>
              </a:rPr>
              <a:t>, má nadviazať na </a:t>
            </a:r>
            <a:r>
              <a:rPr lang="sk-SK" b="1" i="0" dirty="0">
                <a:solidFill>
                  <a:srgbClr val="FF0000"/>
                </a:solidFill>
                <a:effectLst/>
                <a:latin typeface="Arial" panose="020B0604020202020204" pitchFamily="34" charset="0"/>
                <a:cs typeface="Arial" panose="020B0604020202020204" pitchFamily="34" charset="0"/>
              </a:rPr>
              <a:t>úspech čínskeho konvenčného reaktora </a:t>
            </a:r>
            <a:r>
              <a:rPr lang="sk-SK" b="1" i="0" dirty="0" err="1">
                <a:solidFill>
                  <a:srgbClr val="FF0000"/>
                </a:solidFill>
                <a:effectLst/>
                <a:latin typeface="Arial" panose="020B0604020202020204" pitchFamily="34" charset="0"/>
                <a:cs typeface="Arial" panose="020B0604020202020204" pitchFamily="34" charset="0"/>
              </a:rPr>
              <a:t>Hualong</a:t>
            </a:r>
            <a:r>
              <a:rPr lang="sk-SK" b="1" i="0" dirty="0">
                <a:solidFill>
                  <a:srgbClr val="FF0000"/>
                </a:solidFill>
                <a:effectLst/>
                <a:latin typeface="Arial" panose="020B0604020202020204" pitchFamily="34" charset="0"/>
                <a:cs typeface="Arial" panose="020B0604020202020204" pitchFamily="34" charset="0"/>
              </a:rPr>
              <a:t> </a:t>
            </a:r>
            <a:r>
              <a:rPr lang="sk-SK" b="1" i="0" dirty="0" err="1">
                <a:solidFill>
                  <a:srgbClr val="FF0000"/>
                </a:solidFill>
                <a:effectLst/>
                <a:latin typeface="Arial" panose="020B0604020202020204" pitchFamily="34" charset="0"/>
                <a:cs typeface="Arial" panose="020B0604020202020204" pitchFamily="34" charset="0"/>
              </a:rPr>
              <a:t>One</a:t>
            </a:r>
            <a:r>
              <a:rPr lang="sk-SK" dirty="0">
                <a:solidFill>
                  <a:srgbClr val="333333"/>
                </a:solidFill>
                <a:latin typeface="Arial" panose="020B0604020202020204" pitchFamily="34" charset="0"/>
                <a:cs typeface="Arial" panose="020B0604020202020204" pitchFamily="34" charset="0"/>
              </a:rPr>
              <a:t>, m</a:t>
            </a:r>
            <a:r>
              <a:rPr lang="sk-SK" i="0" dirty="0">
                <a:solidFill>
                  <a:srgbClr val="333333"/>
                </a:solidFill>
                <a:effectLst/>
                <a:latin typeface="Arial" panose="020B0604020202020204" pitchFamily="34" charset="0"/>
                <a:cs typeface="Arial" panose="020B0604020202020204" pitchFamily="34" charset="0"/>
              </a:rPr>
              <a:t>á inštalovaný výkon 125 MW a stal sa prvým SMR, ktorý v roku 2016 prešiel bezpečnostným hodnotením Medzinárodnej agentúry pre atómovú energiu</a:t>
            </a:r>
          </a:p>
          <a:p>
            <a:pPr algn="just"/>
            <a:endParaRPr lang="sk-SK" i="0" dirty="0">
              <a:solidFill>
                <a:srgbClr val="333333"/>
              </a:solidFill>
              <a:effectLst/>
              <a:latin typeface="Arial" panose="020B0604020202020204" pitchFamily="34" charset="0"/>
              <a:cs typeface="Arial" panose="020B0604020202020204" pitchFamily="34" charset="0"/>
            </a:endParaRPr>
          </a:p>
          <a:p>
            <a:pPr algn="just"/>
            <a:endParaRPr lang="sk-SK" i="0" dirty="0">
              <a:solidFill>
                <a:srgbClr val="333333"/>
              </a:solidFill>
              <a:effectLst/>
              <a:latin typeface="Arial" panose="020B0604020202020204" pitchFamily="34" charset="0"/>
              <a:cs typeface="Arial" panose="020B0604020202020204" pitchFamily="34" charset="0"/>
            </a:endParaRPr>
          </a:p>
        </p:txBody>
      </p:sp>
      <p:sp>
        <p:nvSpPr>
          <p:cNvPr id="7" name="Obdĺžnik 5">
            <a:extLst>
              <a:ext uri="{FF2B5EF4-FFF2-40B4-BE49-F238E27FC236}">
                <a16:creationId xmlns:a16="http://schemas.microsoft.com/office/drawing/2014/main" id="{EB3401AE-84C7-0769-B934-1F0887C88015}"/>
              </a:ext>
            </a:extLst>
          </p:cNvPr>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Nereálne plány EU o energetike bez fosílnych palív bez jadra</a:t>
            </a:r>
            <a:endParaRPr lang="pt-BR" sz="1400" dirty="0">
              <a:solidFill>
                <a:srgbClr val="000000"/>
              </a:solidFill>
              <a:latin typeface="Arial" pitchFamily="34" charset="0"/>
              <a:ea typeface="Calibri" pitchFamily="34" charset="0"/>
              <a:cs typeface="Arial" pitchFamily="34" charset="0"/>
            </a:endParaRPr>
          </a:p>
        </p:txBody>
      </p:sp>
    </p:spTree>
    <p:extLst>
      <p:ext uri="{BB962C8B-B14F-4D97-AF65-F5344CB8AC3E}">
        <p14:creationId xmlns:p14="http://schemas.microsoft.com/office/powerpoint/2010/main" val="38803265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FC25D4-92ED-AE53-AD3F-1080AEA95EAE}"/>
              </a:ext>
            </a:extLst>
          </p:cNvPr>
          <p:cNvSpPr>
            <a:spLocks noGrp="1"/>
          </p:cNvSpPr>
          <p:nvPr>
            <p:ph type="title"/>
          </p:nvPr>
        </p:nvSpPr>
        <p:spPr>
          <a:xfrm>
            <a:off x="478971" y="-27384"/>
            <a:ext cx="8229600" cy="1143000"/>
          </a:xfrm>
        </p:spPr>
        <p:txBody>
          <a:bodyPr>
            <a:normAutofit/>
          </a:bodyPr>
          <a:lstStyle/>
          <a:p>
            <a:r>
              <a:rPr lang="sk-SK" sz="2400" b="1" i="0" dirty="0">
                <a:solidFill>
                  <a:srgbClr val="333333"/>
                </a:solidFill>
                <a:effectLst/>
                <a:latin typeface="Arial" panose="020B0604020202020204" pitchFamily="34" charset="0"/>
                <a:cs typeface="Arial" panose="020B0604020202020204" pitchFamily="34" charset="0"/>
              </a:rPr>
              <a:t>Francúzska zelená legislatíva</a:t>
            </a:r>
          </a:p>
        </p:txBody>
      </p:sp>
      <p:sp>
        <p:nvSpPr>
          <p:cNvPr id="3" name="Zástupný objekt pre obsah 2">
            <a:extLst>
              <a:ext uri="{FF2B5EF4-FFF2-40B4-BE49-F238E27FC236}">
                <a16:creationId xmlns:a16="http://schemas.microsoft.com/office/drawing/2014/main" id="{E4EB5873-C0DD-FFE9-4154-B68B06C00C32}"/>
              </a:ext>
            </a:extLst>
          </p:cNvPr>
          <p:cNvSpPr>
            <a:spLocks noGrp="1"/>
          </p:cNvSpPr>
          <p:nvPr>
            <p:ph idx="1"/>
          </p:nvPr>
        </p:nvSpPr>
        <p:spPr>
          <a:xfrm>
            <a:off x="465650" y="836712"/>
            <a:ext cx="8426829" cy="5884763"/>
          </a:xfrm>
        </p:spPr>
        <p:txBody>
          <a:bodyPr>
            <a:normAutofit fontScale="70000" lnSpcReduction="20000"/>
          </a:bodyPr>
          <a:lstStyle/>
          <a:p>
            <a:r>
              <a:rPr lang="sk-SK" b="0" i="0" dirty="0">
                <a:solidFill>
                  <a:srgbClr val="333333"/>
                </a:solidFill>
                <a:effectLst/>
                <a:latin typeface="Arial" panose="020B0604020202020204" pitchFamily="34" charset="0"/>
                <a:cs typeface="Arial" panose="020B0604020202020204" pitchFamily="34" charset="0"/>
              </a:rPr>
              <a:t>Ak je cieľ </a:t>
            </a:r>
            <a:r>
              <a:rPr lang="sk-SK" b="1" i="0" dirty="0">
                <a:solidFill>
                  <a:srgbClr val="C00000"/>
                </a:solidFill>
                <a:effectLst/>
                <a:latin typeface="Arial" panose="020B0604020202020204" pitchFamily="34" charset="0"/>
                <a:cs typeface="Arial" panose="020B0604020202020204" pitchFamily="34" charset="0"/>
              </a:rPr>
              <a:t>zníženie emisií </a:t>
            </a:r>
            <a:r>
              <a:rPr lang="sk-SK" b="0" i="0" dirty="0">
                <a:solidFill>
                  <a:srgbClr val="333333"/>
                </a:solidFill>
                <a:effectLst/>
                <a:latin typeface="Arial" panose="020B0604020202020204" pitchFamily="34" charset="0"/>
                <a:cs typeface="Arial" panose="020B0604020202020204" pitchFamily="34" charset="0"/>
              </a:rPr>
              <a:t>a cesta k nemu vedie cez </a:t>
            </a:r>
            <a:r>
              <a:rPr lang="sk-SK" b="0" i="0" dirty="0" err="1">
                <a:solidFill>
                  <a:srgbClr val="333333"/>
                </a:solidFill>
                <a:effectLst/>
                <a:latin typeface="Arial" panose="020B0604020202020204" pitchFamily="34" charset="0"/>
                <a:cs typeface="Arial" panose="020B0604020202020204" pitchFamily="34" charset="0"/>
              </a:rPr>
              <a:t>bezemisné</a:t>
            </a:r>
            <a:r>
              <a:rPr lang="sk-SK" b="0" i="0" dirty="0">
                <a:solidFill>
                  <a:srgbClr val="333333"/>
                </a:solidFill>
                <a:effectLst/>
                <a:latin typeface="Arial" panose="020B0604020202020204" pitchFamily="34" charset="0"/>
                <a:cs typeface="Arial" panose="020B0604020202020204" pitchFamily="34" charset="0"/>
              </a:rPr>
              <a:t> technológie, tak je tu nový návrh francúzskej legislatívy o energetickej suverenite racionálnejší (</a:t>
            </a:r>
            <a:r>
              <a:rPr lang="sk-SK" sz="2900" b="0" i="0" dirty="0">
                <a:solidFill>
                  <a:srgbClr val="333333"/>
                </a:solidFill>
                <a:effectLst/>
                <a:latin typeface="Arial" panose="020B0604020202020204" pitchFamily="34" charset="0"/>
                <a:cs typeface="Arial" panose="020B0604020202020204" pitchFamily="34" charset="0"/>
              </a:rPr>
              <a:t>a je viac o snahe o „</a:t>
            </a:r>
            <a:r>
              <a:rPr lang="sk-SK" sz="2900" b="0" i="0" dirty="0" err="1">
                <a:solidFill>
                  <a:srgbClr val="333333"/>
                </a:solidFill>
                <a:effectLst/>
                <a:latin typeface="Arial" panose="020B0604020202020204" pitchFamily="34" charset="0"/>
                <a:cs typeface="Arial" panose="020B0604020202020204" pitchFamily="34" charset="0"/>
              </a:rPr>
              <a:t>bezemisné</a:t>
            </a:r>
            <a:r>
              <a:rPr lang="sk-SK" sz="2900" b="0" i="0" dirty="0">
                <a:solidFill>
                  <a:srgbClr val="333333"/>
                </a:solidFill>
                <a:effectLst/>
                <a:latin typeface="Arial" panose="020B0604020202020204" pitchFamily="34" charset="0"/>
                <a:cs typeface="Arial" panose="020B0604020202020204" pitchFamily="34" charset="0"/>
              </a:rPr>
              <a:t> ciele“, ktoré zohľadňujú potreby planéty, oproti schválenej smernice EU</a:t>
            </a:r>
            <a:r>
              <a:rPr lang="sk-SK" b="0" i="0" dirty="0">
                <a:solidFill>
                  <a:srgbClr val="333333"/>
                </a:solidFill>
                <a:effectLst/>
                <a:latin typeface="Arial" panose="020B0604020202020204" pitchFamily="34" charset="0"/>
                <a:cs typeface="Arial" panose="020B0604020202020204" pitchFamily="34" charset="0"/>
              </a:rPr>
              <a:t>)</a:t>
            </a:r>
          </a:p>
          <a:p>
            <a:r>
              <a:rPr lang="sk-SK" dirty="0">
                <a:solidFill>
                  <a:srgbClr val="333333"/>
                </a:solidFill>
                <a:latin typeface="Arial" panose="020B0604020202020204" pitchFamily="34" charset="0"/>
                <a:cs typeface="Arial" panose="020B0604020202020204" pitchFamily="34" charset="0"/>
              </a:rPr>
              <a:t>Francúzsko d</a:t>
            </a:r>
            <a:r>
              <a:rPr lang="sk-SK" b="0" i="0" dirty="0">
                <a:solidFill>
                  <a:srgbClr val="333333"/>
                </a:solidFill>
                <a:effectLst/>
                <a:latin typeface="Arial" panose="020B0604020202020204" pitchFamily="34" charset="0"/>
                <a:cs typeface="Arial" panose="020B0604020202020204" pitchFamily="34" charset="0"/>
              </a:rPr>
              <a:t>o roku 2050 zvažuje </a:t>
            </a:r>
            <a:r>
              <a:rPr lang="sk-SK" b="0" i="0" dirty="0">
                <a:solidFill>
                  <a:srgbClr val="C00000"/>
                </a:solidFill>
                <a:effectLst/>
                <a:latin typeface="Arial" panose="020B0604020202020204" pitchFamily="34" charset="0"/>
                <a:cs typeface="Arial" panose="020B0604020202020204" pitchFamily="34" charset="0"/>
              </a:rPr>
              <a:t>výstavbu ôsmich nových jadrových elektrární </a:t>
            </a:r>
            <a:r>
              <a:rPr lang="sk-SK" b="0" i="0" dirty="0">
                <a:solidFill>
                  <a:srgbClr val="333333"/>
                </a:solidFill>
                <a:effectLst/>
                <a:latin typeface="Arial" panose="020B0604020202020204" pitchFamily="34" charset="0"/>
                <a:cs typeface="Arial" panose="020B0604020202020204" pitchFamily="34" charset="0"/>
              </a:rPr>
              <a:t>namiesto doteraz plánovaných šiestich</a:t>
            </a:r>
          </a:p>
          <a:p>
            <a:r>
              <a:rPr lang="sk-SK" b="0" i="0" dirty="0">
                <a:solidFill>
                  <a:srgbClr val="333333"/>
                </a:solidFill>
                <a:effectLst/>
                <a:latin typeface="Arial" panose="020B0604020202020204" pitchFamily="34" charset="0"/>
                <a:cs typeface="Arial" panose="020B0604020202020204" pitchFamily="34" charset="0"/>
              </a:rPr>
              <a:t>Zároveň počíta s </a:t>
            </a:r>
            <a:r>
              <a:rPr lang="sk-SK" b="0" i="0" dirty="0">
                <a:solidFill>
                  <a:srgbClr val="C00000"/>
                </a:solidFill>
                <a:effectLst/>
                <a:latin typeface="Arial" panose="020B0604020202020204" pitchFamily="34" charset="0"/>
                <a:cs typeface="Arial" panose="020B0604020202020204" pitchFamily="34" charset="0"/>
              </a:rPr>
              <a:t>predĺžením prevádzkovej životnosti </a:t>
            </a:r>
            <a:r>
              <a:rPr lang="sk-SK" b="0" i="0" dirty="0">
                <a:solidFill>
                  <a:srgbClr val="333333"/>
                </a:solidFill>
                <a:effectLst/>
                <a:latin typeface="Arial" panose="020B0604020202020204" pitchFamily="34" charset="0"/>
                <a:cs typeface="Arial" panose="020B0604020202020204" pitchFamily="34" charset="0"/>
              </a:rPr>
              <a:t>existujúcich jadrových elektrární zo 40 na 50 rokov</a:t>
            </a:r>
          </a:p>
          <a:p>
            <a:r>
              <a:rPr lang="sk-SK" b="0" i="0" dirty="0">
                <a:solidFill>
                  <a:srgbClr val="333333"/>
                </a:solidFill>
                <a:effectLst/>
                <a:latin typeface="Arial" panose="020B0604020202020204" pitchFamily="34" charset="0"/>
                <a:cs typeface="Arial" panose="020B0604020202020204" pitchFamily="34" charset="0"/>
              </a:rPr>
              <a:t>Plánujú aj výstavbou menších modulárnych reaktorov</a:t>
            </a:r>
          </a:p>
          <a:p>
            <a:r>
              <a:rPr lang="sk-SK" dirty="0">
                <a:solidFill>
                  <a:srgbClr val="333333"/>
                </a:solidFill>
                <a:latin typeface="Arial" panose="020B0604020202020204" pitchFamily="34" charset="0"/>
                <a:cs typeface="Arial" panose="020B0604020202020204" pitchFamily="34" charset="0"/>
              </a:rPr>
              <a:t>Jednoznačné stanovisko francúzskeho ministerstva je: </a:t>
            </a:r>
            <a:r>
              <a:rPr lang="sk-SK" b="0" i="0" dirty="0">
                <a:solidFill>
                  <a:srgbClr val="333333"/>
                </a:solidFill>
                <a:effectLst/>
                <a:latin typeface="Arial" panose="020B0604020202020204" pitchFamily="34" charset="0"/>
                <a:cs typeface="Arial" panose="020B0604020202020204" pitchFamily="34" charset="0"/>
              </a:rPr>
              <a:t>„</a:t>
            </a:r>
            <a:r>
              <a:rPr lang="sk-SK" sz="2900" b="0" i="1" dirty="0">
                <a:solidFill>
                  <a:srgbClr val="C00000"/>
                </a:solidFill>
                <a:effectLst/>
                <a:latin typeface="Arial" panose="020B0604020202020204" pitchFamily="34" charset="0"/>
                <a:cs typeface="Arial" panose="020B0604020202020204" pitchFamily="34" charset="0"/>
              </a:rPr>
              <a:t>Jadrová energia a obnoviteľné zdroje by sa nemali stavať proti sebe, pričom je dôležité, aby Francúzsko malo dostatok energie za prijateľnú cenu</a:t>
            </a:r>
            <a:r>
              <a:rPr lang="sk-SK" b="0" i="0" dirty="0">
                <a:solidFill>
                  <a:srgbClr val="333333"/>
                </a:solidFill>
                <a:effectLst/>
                <a:latin typeface="Arial" panose="020B0604020202020204" pitchFamily="34" charset="0"/>
                <a:cs typeface="Arial" panose="020B0604020202020204" pitchFamily="34" charset="0"/>
              </a:rPr>
              <a:t>“ </a:t>
            </a:r>
          </a:p>
          <a:p>
            <a:r>
              <a:rPr lang="sk-SK" b="0" i="0" dirty="0" err="1">
                <a:solidFill>
                  <a:srgbClr val="333333"/>
                </a:solidFill>
                <a:effectLst/>
                <a:latin typeface="Arial" panose="020B0604020202020204" pitchFamily="34" charset="0"/>
                <a:cs typeface="Arial" panose="020B0604020202020204" pitchFamily="34" charset="0"/>
              </a:rPr>
              <a:t>Projadrová</a:t>
            </a:r>
            <a:r>
              <a:rPr lang="sk-SK" b="0" i="0" dirty="0">
                <a:solidFill>
                  <a:srgbClr val="333333"/>
                </a:solidFill>
                <a:effectLst/>
                <a:latin typeface="Arial" panose="020B0604020202020204" pitchFamily="34" charset="0"/>
                <a:cs typeface="Arial" panose="020B0604020202020204" pitchFamily="34" charset="0"/>
              </a:rPr>
              <a:t> aliancia jedenástich členských štátov vrátane Slovenska koncom roku 2023 vyzvala EÚ, aby zohľadnila ich „energetickú rozmanitosť“ a prijala cieľ pre </a:t>
            </a:r>
            <a:r>
              <a:rPr lang="sk-SK" b="0" i="0" dirty="0" err="1">
                <a:solidFill>
                  <a:srgbClr val="333333"/>
                </a:solidFill>
                <a:effectLst/>
                <a:latin typeface="Arial" panose="020B0604020202020204" pitchFamily="34" charset="0"/>
                <a:cs typeface="Arial" panose="020B0604020202020204" pitchFamily="34" charset="0"/>
              </a:rPr>
              <a:t>nízkouhlíkové</a:t>
            </a:r>
            <a:r>
              <a:rPr lang="sk-SK" b="0" i="0" dirty="0">
                <a:solidFill>
                  <a:srgbClr val="333333"/>
                </a:solidFill>
                <a:effectLst/>
                <a:latin typeface="Arial" panose="020B0604020202020204" pitchFamily="34" charset="0"/>
                <a:cs typeface="Arial" panose="020B0604020202020204" pitchFamily="34" charset="0"/>
              </a:rPr>
              <a:t> </a:t>
            </a:r>
            <a:r>
              <a:rPr lang="sk-SK" b="0" i="0" dirty="0" err="1">
                <a:solidFill>
                  <a:srgbClr val="333333"/>
                </a:solidFill>
                <a:effectLst/>
                <a:latin typeface="Arial" panose="020B0604020202020204" pitchFamily="34" charset="0"/>
                <a:cs typeface="Arial" panose="020B0604020202020204" pitchFamily="34" charset="0"/>
              </a:rPr>
              <a:t>bezfosílne</a:t>
            </a:r>
            <a:r>
              <a:rPr lang="sk-SK" b="0" i="0" dirty="0">
                <a:solidFill>
                  <a:srgbClr val="333333"/>
                </a:solidFill>
                <a:effectLst/>
                <a:latin typeface="Arial" panose="020B0604020202020204" pitchFamily="34" charset="0"/>
                <a:cs typeface="Arial" panose="020B0604020202020204" pitchFamily="34" charset="0"/>
              </a:rPr>
              <a:t> zdroje energie vrátane jadra, lebo </a:t>
            </a:r>
            <a:r>
              <a:rPr lang="sk-SK" b="0" i="0" dirty="0">
                <a:solidFill>
                  <a:srgbClr val="C00000"/>
                </a:solidFill>
                <a:effectLst/>
                <a:latin typeface="Arial" panose="020B0604020202020204" pitchFamily="34" charset="0"/>
                <a:cs typeface="Arial" panose="020B0604020202020204" pitchFamily="34" charset="0"/>
              </a:rPr>
              <a:t>OZE a energetická účinnosť na dosiahnutie vytýčených cieľov nestačia</a:t>
            </a:r>
            <a:r>
              <a:rPr lang="sk-SK" b="0" i="0" dirty="0">
                <a:solidFill>
                  <a:srgbClr val="333333"/>
                </a:solidFill>
                <a:effectLst/>
                <a:latin typeface="Arial" panose="020B0604020202020204" pitchFamily="34" charset="0"/>
                <a:cs typeface="Arial" panose="020B0604020202020204" pitchFamily="34" charset="0"/>
              </a:rPr>
              <a:t>, odkazujú </a:t>
            </a:r>
            <a:r>
              <a:rPr lang="sk-SK" b="0" i="0" dirty="0" err="1">
                <a:solidFill>
                  <a:srgbClr val="333333"/>
                </a:solidFill>
                <a:effectLst/>
                <a:latin typeface="Arial" panose="020B0604020202020204" pitchFamily="34" charset="0"/>
                <a:cs typeface="Arial" panose="020B0604020202020204" pitchFamily="34" charset="0"/>
              </a:rPr>
              <a:t>eurokomisii</a:t>
            </a:r>
            <a:r>
              <a:rPr lang="sk-SK" b="0" i="0" dirty="0">
                <a:solidFill>
                  <a:srgbClr val="333333"/>
                </a:solidFill>
                <a:effectLst/>
                <a:latin typeface="Arial" panose="020B0604020202020204" pitchFamily="34" charset="0"/>
                <a:cs typeface="Arial" panose="020B0604020202020204" pitchFamily="34" charset="0"/>
              </a:rPr>
              <a:t>.</a:t>
            </a:r>
            <a:endParaRPr lang="sk-SK" dirty="0">
              <a:latin typeface="Arial" panose="020B0604020202020204" pitchFamily="34" charset="0"/>
              <a:cs typeface="Arial" panose="020B0604020202020204" pitchFamily="34" charset="0"/>
            </a:endParaRPr>
          </a:p>
        </p:txBody>
      </p:sp>
      <p:sp>
        <p:nvSpPr>
          <p:cNvPr id="4" name="Zástupný objekt pre číslo snímky 3">
            <a:extLst>
              <a:ext uri="{FF2B5EF4-FFF2-40B4-BE49-F238E27FC236}">
                <a16:creationId xmlns:a16="http://schemas.microsoft.com/office/drawing/2014/main" id="{6B2D8FDB-A9A4-2C1A-D14C-DB7FBEB2A597}"/>
              </a:ext>
            </a:extLst>
          </p:cNvPr>
          <p:cNvSpPr>
            <a:spLocks noGrp="1"/>
          </p:cNvSpPr>
          <p:nvPr>
            <p:ph type="sldNum" sz="quarter" idx="12"/>
          </p:nvPr>
        </p:nvSpPr>
        <p:spPr/>
        <p:txBody>
          <a:bodyPr/>
          <a:lstStyle/>
          <a:p>
            <a:fld id="{5380D079-4C3E-464C-B773-28A28016DD07}" type="slidenum">
              <a:rPr lang="sk-SK" smtClean="0"/>
              <a:pPr/>
              <a:t>62</a:t>
            </a:fld>
            <a:endParaRPr lang="sk-SK"/>
          </a:p>
        </p:txBody>
      </p:sp>
      <p:sp>
        <p:nvSpPr>
          <p:cNvPr id="5" name="Obdĺžnik 5">
            <a:extLst>
              <a:ext uri="{FF2B5EF4-FFF2-40B4-BE49-F238E27FC236}">
                <a16:creationId xmlns:a16="http://schemas.microsoft.com/office/drawing/2014/main" id="{2A01DD38-B934-F42F-65C3-90B361880375}"/>
              </a:ext>
            </a:extLst>
          </p:cNvPr>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Francúzsko a </a:t>
            </a:r>
            <a:r>
              <a:rPr lang="sk-SK" sz="1400" dirty="0" err="1">
                <a:solidFill>
                  <a:srgbClr val="000000"/>
                </a:solidFill>
                <a:latin typeface="Arial" pitchFamily="34" charset="0"/>
                <a:ea typeface="Calibri" pitchFamily="34" charset="0"/>
                <a:cs typeface="Arial" pitchFamily="34" charset="0"/>
              </a:rPr>
              <a:t>bezfosílne</a:t>
            </a:r>
            <a:r>
              <a:rPr lang="sk-SK" sz="1400" dirty="0">
                <a:solidFill>
                  <a:srgbClr val="000000"/>
                </a:solidFill>
                <a:latin typeface="Arial" pitchFamily="34" charset="0"/>
                <a:ea typeface="Calibri" pitchFamily="34" charset="0"/>
                <a:cs typeface="Arial" pitchFamily="34" charset="0"/>
              </a:rPr>
              <a:t> zdroje = JADRO</a:t>
            </a:r>
          </a:p>
        </p:txBody>
      </p:sp>
    </p:spTree>
    <p:extLst>
      <p:ext uri="{BB962C8B-B14F-4D97-AF65-F5344CB8AC3E}">
        <p14:creationId xmlns:p14="http://schemas.microsoft.com/office/powerpoint/2010/main" val="19362983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srcRect/>
          <a:stretch>
            <a:fillRect/>
          </a:stretch>
        </p:blipFill>
        <p:spPr bwMode="auto">
          <a:xfrm>
            <a:off x="127058" y="196632"/>
            <a:ext cx="9128549" cy="2905125"/>
          </a:xfrm>
          <a:prstGeom prst="rect">
            <a:avLst/>
          </a:prstGeom>
          <a:noFill/>
          <a:ln w="9525">
            <a:noFill/>
            <a:miter lim="800000"/>
            <a:headEnd/>
            <a:tailEnd/>
          </a:ln>
          <a:effectLst/>
        </p:spPr>
      </p:pic>
      <p:cxnSp>
        <p:nvCxnSpPr>
          <p:cNvPr id="55" name="Rovná spojnica 54"/>
          <p:cNvCxnSpPr>
            <a:cxnSpLocks/>
            <a:endCxn id="21506" idx="3"/>
          </p:cNvCxnSpPr>
          <p:nvPr/>
        </p:nvCxnSpPr>
        <p:spPr>
          <a:xfrm flipV="1">
            <a:off x="35496" y="1649195"/>
            <a:ext cx="9220111" cy="1901902"/>
          </a:xfrm>
          <a:prstGeom prst="line">
            <a:avLst/>
          </a:prstGeom>
          <a:ln w="114300">
            <a:solidFill>
              <a:schemeClr val="accent6">
                <a:lumMod val="75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3" name="BlokTextu 2"/>
          <p:cNvSpPr txBox="1"/>
          <p:nvPr/>
        </p:nvSpPr>
        <p:spPr>
          <a:xfrm>
            <a:off x="32135" y="171583"/>
            <a:ext cx="8282014" cy="707886"/>
          </a:xfrm>
          <a:prstGeom prst="rect">
            <a:avLst/>
          </a:prstGeom>
          <a:noFill/>
        </p:spPr>
        <p:txBody>
          <a:bodyPr wrap="square" rtlCol="0">
            <a:spAutoFit/>
          </a:bodyPr>
          <a:lstStyle/>
          <a:p>
            <a:r>
              <a:rPr lang="sk-SK" sz="2000" b="1" dirty="0">
                <a:solidFill>
                  <a:srgbClr val="0070C0"/>
                </a:solidFill>
              </a:rPr>
              <a:t>Celé dvadsiate storočie bolo v znamení k</a:t>
            </a:r>
            <a:r>
              <a:rPr lang="en-US" sz="2000" b="1" dirty="0" err="1">
                <a:solidFill>
                  <a:srgbClr val="0070C0"/>
                </a:solidFill>
              </a:rPr>
              <a:t>oncentráci</a:t>
            </a:r>
            <a:r>
              <a:rPr lang="sk-SK" sz="2000" b="1" dirty="0">
                <a:solidFill>
                  <a:srgbClr val="0070C0"/>
                </a:solidFill>
              </a:rPr>
              <a:t>e</a:t>
            </a:r>
            <a:r>
              <a:rPr lang="en-US" sz="2000" b="1" dirty="0">
                <a:solidFill>
                  <a:srgbClr val="0070C0"/>
                </a:solidFill>
              </a:rPr>
              <a:t> </a:t>
            </a:r>
            <a:r>
              <a:rPr lang="sk-SK" sz="2000" b="1" dirty="0">
                <a:solidFill>
                  <a:srgbClr val="0070C0"/>
                </a:solidFill>
              </a:rPr>
              <a:t>výroby </a:t>
            </a:r>
          </a:p>
          <a:p>
            <a:r>
              <a:rPr lang="sk-SK" sz="2000" b="1" dirty="0">
                <a:solidFill>
                  <a:srgbClr val="0070C0"/>
                </a:solidFill>
              </a:rPr>
              <a:t>elektriny</a:t>
            </a:r>
            <a:r>
              <a:rPr lang="en-US" sz="2000" b="1" dirty="0">
                <a:solidFill>
                  <a:srgbClr val="0070C0"/>
                </a:solidFill>
              </a:rPr>
              <a:t> </a:t>
            </a:r>
            <a:r>
              <a:rPr lang="en-US" sz="2000" b="1" dirty="0" err="1">
                <a:solidFill>
                  <a:srgbClr val="0070C0"/>
                </a:solidFill>
              </a:rPr>
              <a:t>na</a:t>
            </a:r>
            <a:r>
              <a:rPr lang="en-US" sz="2000" b="1" dirty="0">
                <a:solidFill>
                  <a:srgbClr val="0070C0"/>
                </a:solidFill>
              </a:rPr>
              <a:t> </a:t>
            </a:r>
            <a:r>
              <a:rPr lang="en-US" sz="2000" b="1" dirty="0" err="1">
                <a:solidFill>
                  <a:srgbClr val="0070C0"/>
                </a:solidFill>
              </a:rPr>
              <a:t>jednom</a:t>
            </a:r>
            <a:r>
              <a:rPr lang="en-US" sz="2000" b="1" dirty="0">
                <a:solidFill>
                  <a:srgbClr val="0070C0"/>
                </a:solidFill>
              </a:rPr>
              <a:t> </a:t>
            </a:r>
            <a:r>
              <a:rPr lang="en-US" sz="2000" b="1" dirty="0" err="1">
                <a:solidFill>
                  <a:srgbClr val="0070C0"/>
                </a:solidFill>
              </a:rPr>
              <a:t>mieste</a:t>
            </a:r>
            <a:r>
              <a:rPr lang="sk-SK" sz="2000" b="1" dirty="0">
                <a:solidFill>
                  <a:srgbClr val="0070C0"/>
                </a:solidFill>
              </a:rPr>
              <a:t> </a:t>
            </a:r>
            <a:r>
              <a:rPr lang="en-US" sz="2000" b="1" dirty="0">
                <a:solidFill>
                  <a:srgbClr val="0070C0"/>
                </a:solidFill>
              </a:rPr>
              <a:t>a </a:t>
            </a:r>
            <a:r>
              <a:rPr lang="en-US" sz="2000" b="1" dirty="0" err="1">
                <a:solidFill>
                  <a:srgbClr val="0070C0"/>
                </a:solidFill>
              </a:rPr>
              <a:t>spotreb</a:t>
            </a:r>
            <a:r>
              <a:rPr lang="sk-SK" sz="2000" b="1" dirty="0">
                <a:solidFill>
                  <a:srgbClr val="0070C0"/>
                </a:solidFill>
              </a:rPr>
              <a:t>e rôzne</a:t>
            </a:r>
            <a:r>
              <a:rPr lang="en-US" sz="2000" b="1" dirty="0">
                <a:solidFill>
                  <a:srgbClr val="0070C0"/>
                </a:solidFill>
              </a:rPr>
              <a:t> </a:t>
            </a:r>
            <a:r>
              <a:rPr lang="sk-SK" sz="2000" b="1" dirty="0">
                <a:solidFill>
                  <a:srgbClr val="0070C0"/>
                </a:solidFill>
              </a:rPr>
              <a:t>inde</a:t>
            </a:r>
          </a:p>
        </p:txBody>
      </p:sp>
      <p:pic>
        <p:nvPicPr>
          <p:cNvPr id="1029" name="Picture 5"/>
          <p:cNvPicPr>
            <a:picLocks noChangeAspect="1" noChangeArrowheads="1"/>
          </p:cNvPicPr>
          <p:nvPr/>
        </p:nvPicPr>
        <p:blipFill>
          <a:blip r:embed="rId3" cstate="print"/>
          <a:srcRect/>
          <a:stretch>
            <a:fillRect/>
          </a:stretch>
        </p:blipFill>
        <p:spPr bwMode="auto">
          <a:xfrm>
            <a:off x="7010400" y="5562600"/>
            <a:ext cx="1647977" cy="966122"/>
          </a:xfrm>
          <a:prstGeom prst="rect">
            <a:avLst/>
          </a:prstGeom>
          <a:noFill/>
          <a:ln w="9525">
            <a:noFill/>
            <a:miter lim="800000"/>
            <a:headEnd/>
            <a:tailEnd/>
          </a:ln>
          <a:effectLst/>
        </p:spPr>
      </p:pic>
      <p:pic>
        <p:nvPicPr>
          <p:cNvPr id="1034" name="Picture 10"/>
          <p:cNvPicPr>
            <a:picLocks noChangeAspect="1" noChangeArrowheads="1"/>
          </p:cNvPicPr>
          <p:nvPr/>
        </p:nvPicPr>
        <p:blipFill>
          <a:blip r:embed="rId4"/>
          <a:srcRect/>
          <a:stretch>
            <a:fillRect/>
          </a:stretch>
        </p:blipFill>
        <p:spPr bwMode="auto">
          <a:xfrm>
            <a:off x="152400" y="962872"/>
            <a:ext cx="1701120" cy="1271587"/>
          </a:xfrm>
          <a:prstGeom prst="rect">
            <a:avLst/>
          </a:prstGeom>
          <a:noFill/>
          <a:ln w="9525">
            <a:noFill/>
            <a:miter lim="800000"/>
            <a:headEnd/>
            <a:tailEnd/>
          </a:ln>
          <a:effectLst/>
        </p:spPr>
      </p:pic>
      <p:pic>
        <p:nvPicPr>
          <p:cNvPr id="14" name="Obrázok 13" descr="kruhova siet.png"/>
          <p:cNvPicPr>
            <a:picLocks noChangeAspect="1"/>
          </p:cNvPicPr>
          <p:nvPr/>
        </p:nvPicPr>
        <p:blipFill>
          <a:blip r:embed="rId5" cstate="print"/>
          <a:stretch>
            <a:fillRect/>
          </a:stretch>
        </p:blipFill>
        <p:spPr>
          <a:xfrm>
            <a:off x="7049581" y="2286000"/>
            <a:ext cx="2094419" cy="1600200"/>
          </a:xfrm>
          <a:prstGeom prst="rect">
            <a:avLst/>
          </a:prstGeom>
        </p:spPr>
      </p:pic>
      <p:pic>
        <p:nvPicPr>
          <p:cNvPr id="15" name="Picture 5"/>
          <p:cNvPicPr>
            <a:picLocks noChangeAspect="1" noChangeArrowheads="1"/>
          </p:cNvPicPr>
          <p:nvPr/>
        </p:nvPicPr>
        <p:blipFill>
          <a:blip r:embed="rId6" cstate="print"/>
          <a:srcRect/>
          <a:stretch>
            <a:fillRect/>
          </a:stretch>
        </p:blipFill>
        <p:spPr bwMode="auto">
          <a:xfrm>
            <a:off x="2667000" y="5605462"/>
            <a:ext cx="1876577" cy="1100138"/>
          </a:xfrm>
          <a:prstGeom prst="rect">
            <a:avLst/>
          </a:prstGeom>
          <a:noFill/>
          <a:ln w="9525">
            <a:noFill/>
            <a:miter lim="800000"/>
            <a:headEnd/>
            <a:tailEnd/>
          </a:ln>
          <a:effectLst/>
        </p:spPr>
      </p:pic>
      <p:pic>
        <p:nvPicPr>
          <p:cNvPr id="16" name="Obrázok 15" descr="kruhova siet.png"/>
          <p:cNvPicPr>
            <a:picLocks noChangeAspect="1"/>
          </p:cNvPicPr>
          <p:nvPr/>
        </p:nvPicPr>
        <p:blipFill>
          <a:blip r:embed="rId5" cstate="print"/>
          <a:stretch>
            <a:fillRect/>
          </a:stretch>
        </p:blipFill>
        <p:spPr>
          <a:xfrm>
            <a:off x="152400" y="4800600"/>
            <a:ext cx="2094419" cy="1600200"/>
          </a:xfrm>
          <a:prstGeom prst="rect">
            <a:avLst/>
          </a:prstGeom>
        </p:spPr>
      </p:pic>
      <p:pic>
        <p:nvPicPr>
          <p:cNvPr id="17" name="Obrázok 16" descr="kruhova siet.png"/>
          <p:cNvPicPr>
            <a:picLocks noChangeAspect="1"/>
          </p:cNvPicPr>
          <p:nvPr/>
        </p:nvPicPr>
        <p:blipFill>
          <a:blip r:embed="rId5" cstate="print"/>
          <a:stretch>
            <a:fillRect/>
          </a:stretch>
        </p:blipFill>
        <p:spPr>
          <a:xfrm>
            <a:off x="4343400" y="3505200"/>
            <a:ext cx="2094419" cy="1600200"/>
          </a:xfrm>
          <a:prstGeom prst="rect">
            <a:avLst/>
          </a:prstGeom>
        </p:spPr>
      </p:pic>
      <p:sp>
        <p:nvSpPr>
          <p:cNvPr id="18" name="Ovál 17"/>
          <p:cNvSpPr/>
          <p:nvPr/>
        </p:nvSpPr>
        <p:spPr>
          <a:xfrm>
            <a:off x="76200" y="4724400"/>
            <a:ext cx="2209800" cy="19812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Ovál 18"/>
          <p:cNvSpPr/>
          <p:nvPr/>
        </p:nvSpPr>
        <p:spPr>
          <a:xfrm>
            <a:off x="4267200" y="3276600"/>
            <a:ext cx="2209800" cy="19812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0" name="Ovál 19"/>
          <p:cNvSpPr/>
          <p:nvPr/>
        </p:nvSpPr>
        <p:spPr>
          <a:xfrm>
            <a:off x="6934200" y="2209800"/>
            <a:ext cx="2209800" cy="19812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1" name="Ovál 20"/>
          <p:cNvSpPr/>
          <p:nvPr/>
        </p:nvSpPr>
        <p:spPr>
          <a:xfrm>
            <a:off x="6781800" y="5181600"/>
            <a:ext cx="2209800" cy="16764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2" name="Ovál 21"/>
          <p:cNvSpPr/>
          <p:nvPr/>
        </p:nvSpPr>
        <p:spPr>
          <a:xfrm>
            <a:off x="2514600" y="5334000"/>
            <a:ext cx="2209800" cy="1676400"/>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cxnSp>
        <p:nvCxnSpPr>
          <p:cNvPr id="24" name="Rovná spojnica 23"/>
          <p:cNvCxnSpPr>
            <a:stCxn id="22" idx="6"/>
            <a:endCxn id="21" idx="2"/>
          </p:cNvCxnSpPr>
          <p:nvPr/>
        </p:nvCxnSpPr>
        <p:spPr>
          <a:xfrm flipV="1">
            <a:off x="4724400" y="6019800"/>
            <a:ext cx="20574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Rovná spojnica 24"/>
          <p:cNvCxnSpPr>
            <a:stCxn id="20" idx="4"/>
            <a:endCxn id="21" idx="0"/>
          </p:cNvCxnSpPr>
          <p:nvPr/>
        </p:nvCxnSpPr>
        <p:spPr>
          <a:xfrm rot="5400000">
            <a:off x="7467600" y="4610100"/>
            <a:ext cx="9906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Rovná spojnica 29"/>
          <p:cNvCxnSpPr>
            <a:stCxn id="20" idx="2"/>
            <a:endCxn id="19" idx="7"/>
          </p:cNvCxnSpPr>
          <p:nvPr/>
        </p:nvCxnSpPr>
        <p:spPr>
          <a:xfrm rot="10800000" flipV="1">
            <a:off x="6153382" y="3200400"/>
            <a:ext cx="780818" cy="36634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Rovná spojnica 32"/>
          <p:cNvCxnSpPr>
            <a:stCxn id="21" idx="1"/>
            <a:endCxn id="19" idx="5"/>
          </p:cNvCxnSpPr>
          <p:nvPr/>
        </p:nvCxnSpPr>
        <p:spPr>
          <a:xfrm rot="16200000" flipV="1">
            <a:off x="6399679" y="4721364"/>
            <a:ext cx="459443" cy="9520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Rovná spojnica 36"/>
          <p:cNvCxnSpPr>
            <a:stCxn id="18" idx="7"/>
            <a:endCxn id="19" idx="2"/>
          </p:cNvCxnSpPr>
          <p:nvPr/>
        </p:nvCxnSpPr>
        <p:spPr>
          <a:xfrm rot="5400000" flipH="1" flipV="1">
            <a:off x="2741121" y="3488461"/>
            <a:ext cx="747340" cy="230481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Rovná spojnica 40"/>
          <p:cNvCxnSpPr>
            <a:endCxn id="22" idx="2"/>
          </p:cNvCxnSpPr>
          <p:nvPr/>
        </p:nvCxnSpPr>
        <p:spPr>
          <a:xfrm>
            <a:off x="2209800" y="6096000"/>
            <a:ext cx="3048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Rovná spojnica 47"/>
          <p:cNvCxnSpPr>
            <a:stCxn id="19" idx="3"/>
            <a:endCxn id="22" idx="7"/>
          </p:cNvCxnSpPr>
          <p:nvPr/>
        </p:nvCxnSpPr>
        <p:spPr>
          <a:xfrm rot="5400000">
            <a:off x="4189879" y="5178563"/>
            <a:ext cx="611843" cy="190036"/>
          </a:xfrm>
          <a:prstGeom prst="line">
            <a:avLst/>
          </a:prstGeom>
        </p:spPr>
        <p:style>
          <a:lnRef idx="1">
            <a:schemeClr val="accent1"/>
          </a:lnRef>
          <a:fillRef idx="0">
            <a:schemeClr val="accent1"/>
          </a:fillRef>
          <a:effectRef idx="0">
            <a:schemeClr val="accent1"/>
          </a:effectRef>
          <a:fontRef idx="minor">
            <a:schemeClr val="tx1"/>
          </a:fontRef>
        </p:style>
      </p:cxnSp>
      <p:sp>
        <p:nvSpPr>
          <p:cNvPr id="52" name="Šípka doprava 51"/>
          <p:cNvSpPr/>
          <p:nvPr/>
        </p:nvSpPr>
        <p:spPr>
          <a:xfrm rot="3032988">
            <a:off x="3410679" y="2579641"/>
            <a:ext cx="1291118" cy="957462"/>
          </a:xfrm>
          <a:prstGeom prst="rightArrow">
            <a:avLst>
              <a:gd name="adj1" fmla="val 41898"/>
              <a:gd name="adj2"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k-SK" sz="2800" b="1" dirty="0">
                <a:solidFill>
                  <a:srgbClr val="FFFF00"/>
                </a:solidFill>
              </a:rPr>
              <a:t>vývoj</a:t>
            </a:r>
          </a:p>
        </p:txBody>
      </p:sp>
      <p:sp>
        <p:nvSpPr>
          <p:cNvPr id="53" name="BlokTextu 52"/>
          <p:cNvSpPr txBox="1"/>
          <p:nvPr/>
        </p:nvSpPr>
        <p:spPr>
          <a:xfrm>
            <a:off x="0" y="3588603"/>
            <a:ext cx="4343400" cy="1015663"/>
          </a:xfrm>
          <a:prstGeom prst="rect">
            <a:avLst/>
          </a:prstGeom>
          <a:noFill/>
        </p:spPr>
        <p:txBody>
          <a:bodyPr wrap="square" rtlCol="0">
            <a:spAutoFit/>
          </a:bodyPr>
          <a:lstStyle/>
          <a:p>
            <a:r>
              <a:rPr lang="sk-SK" sz="2000" b="1" dirty="0">
                <a:solidFill>
                  <a:srgbClr val="0070C0"/>
                </a:solidFill>
              </a:rPr>
              <a:t>OZE dávajú predpoklad k vytváraniu </a:t>
            </a:r>
            <a:r>
              <a:rPr lang="en-US" sz="2000" b="1" dirty="0" err="1">
                <a:solidFill>
                  <a:srgbClr val="0070C0"/>
                </a:solidFill>
              </a:rPr>
              <a:t>vybilancovaných</a:t>
            </a:r>
            <a:r>
              <a:rPr lang="en-US" sz="2000" b="1" dirty="0">
                <a:solidFill>
                  <a:srgbClr val="0070C0"/>
                </a:solidFill>
              </a:rPr>
              <a:t> </a:t>
            </a:r>
            <a:r>
              <a:rPr lang="en-US" sz="2000" b="1" dirty="0" err="1">
                <a:solidFill>
                  <a:srgbClr val="0070C0"/>
                </a:solidFill>
              </a:rPr>
              <a:t>lokalít</a:t>
            </a:r>
            <a:r>
              <a:rPr lang="en-US" sz="2000" b="1" dirty="0">
                <a:solidFill>
                  <a:srgbClr val="0070C0"/>
                </a:solidFill>
              </a:rPr>
              <a:t> s m</a:t>
            </a:r>
            <a:r>
              <a:rPr lang="sk-SK" sz="2000" b="1" dirty="0" err="1">
                <a:solidFill>
                  <a:srgbClr val="0070C0"/>
                </a:solidFill>
              </a:rPr>
              <a:t>enšími</a:t>
            </a:r>
            <a:r>
              <a:rPr lang="en-US" sz="2000" b="1" dirty="0">
                <a:solidFill>
                  <a:srgbClr val="0070C0"/>
                </a:solidFill>
              </a:rPr>
              <a:t> </a:t>
            </a:r>
            <a:r>
              <a:rPr lang="en-US" sz="2000" b="1" dirty="0" err="1">
                <a:solidFill>
                  <a:srgbClr val="0070C0"/>
                </a:solidFill>
              </a:rPr>
              <a:t>prenosmi</a:t>
            </a:r>
            <a:endParaRPr lang="sk-SK" sz="2000" b="1" dirty="0">
              <a:solidFill>
                <a:srgbClr val="0070C0"/>
              </a:solidFill>
            </a:endParaRPr>
          </a:p>
        </p:txBody>
      </p:sp>
      <p:sp>
        <p:nvSpPr>
          <p:cNvPr id="2" name="BlokTextu 1">
            <a:extLst>
              <a:ext uri="{FF2B5EF4-FFF2-40B4-BE49-F238E27FC236}">
                <a16:creationId xmlns:a16="http://schemas.microsoft.com/office/drawing/2014/main" id="{94F64DA1-8D7C-4FD3-955D-5A031E1BD736}"/>
              </a:ext>
            </a:extLst>
          </p:cNvPr>
          <p:cNvSpPr txBox="1"/>
          <p:nvPr/>
        </p:nvSpPr>
        <p:spPr>
          <a:xfrm rot="20901612">
            <a:off x="4609627" y="2270076"/>
            <a:ext cx="3004349" cy="400110"/>
          </a:xfrm>
          <a:prstGeom prst="rect">
            <a:avLst/>
          </a:prstGeom>
          <a:noFill/>
        </p:spPr>
        <p:txBody>
          <a:bodyPr wrap="none" rtlCol="0">
            <a:spAutoFit/>
          </a:bodyPr>
          <a:lstStyle/>
          <a:p>
            <a:r>
              <a:rPr lang="sk-SK" sz="2000" b="1" dirty="0">
                <a:solidFill>
                  <a:schemeClr val="accent6">
                    <a:lumMod val="75000"/>
                  </a:schemeClr>
                </a:solidFill>
                <a:latin typeface="Arial" panose="020B0604020202020204" pitchFamily="34" charset="0"/>
                <a:cs typeface="Arial" panose="020B0604020202020204" pitchFamily="34" charset="0"/>
              </a:rPr>
              <a:t>decentralizácia zdrojov</a:t>
            </a:r>
          </a:p>
        </p:txBody>
      </p:sp>
      <p:sp>
        <p:nvSpPr>
          <p:cNvPr id="4" name="Obdĺžnik 5">
            <a:extLst>
              <a:ext uri="{FF2B5EF4-FFF2-40B4-BE49-F238E27FC236}">
                <a16:creationId xmlns:a16="http://schemas.microsoft.com/office/drawing/2014/main" id="{967D2D3D-A32F-7BA6-0E03-94E21DA25F55}"/>
              </a:ext>
            </a:extLst>
          </p:cNvPr>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Prevratné zmeny v charaktere energetiky od výroby, cez prenos, distribúciu až po spotrebu</a:t>
            </a:r>
          </a:p>
        </p:txBody>
      </p:sp>
      <p:sp>
        <p:nvSpPr>
          <p:cNvPr id="6" name="BlokTextu 5">
            <a:extLst>
              <a:ext uri="{FF2B5EF4-FFF2-40B4-BE49-F238E27FC236}">
                <a16:creationId xmlns:a16="http://schemas.microsoft.com/office/drawing/2014/main" id="{ACE62D6D-DEA1-34A7-D672-9038532F3239}"/>
              </a:ext>
            </a:extLst>
          </p:cNvPr>
          <p:cNvSpPr txBox="1"/>
          <p:nvPr/>
        </p:nvSpPr>
        <p:spPr>
          <a:xfrm rot="20901612">
            <a:off x="4806281" y="1913579"/>
            <a:ext cx="2149948" cy="400110"/>
          </a:xfrm>
          <a:prstGeom prst="rect">
            <a:avLst/>
          </a:prstGeom>
          <a:noFill/>
        </p:spPr>
        <p:txBody>
          <a:bodyPr wrap="none" rtlCol="0">
            <a:spAutoFit/>
          </a:bodyPr>
          <a:lstStyle/>
          <a:p>
            <a:r>
              <a:rPr lang="sk-SK" sz="2000" b="1" dirty="0">
                <a:solidFill>
                  <a:schemeClr val="accent6">
                    <a:lumMod val="75000"/>
                  </a:schemeClr>
                </a:solidFill>
                <a:latin typeface="Arial" panose="020B0604020202020204" pitchFamily="34" charset="0"/>
                <a:cs typeface="Arial" panose="020B0604020202020204" pitchFamily="34" charset="0"/>
              </a:rPr>
              <a:t>centrálne zdroje</a:t>
            </a:r>
          </a:p>
        </p:txBody>
      </p:sp>
    </p:spTree>
    <p:extLst>
      <p:ext uri="{BB962C8B-B14F-4D97-AF65-F5344CB8AC3E}">
        <p14:creationId xmlns:p14="http://schemas.microsoft.com/office/powerpoint/2010/main" val="340134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heckerboard(across)">
                                      <p:cBhvr>
                                        <p:cTn id="7" dur="500"/>
                                        <p:tgtEl>
                                          <p:spTgt spid="1029"/>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par>
                                <p:cTn id="11" presetID="5"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5"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heckerboard(across)">
                                      <p:cBhvr>
                                        <p:cTn id="16" dur="500"/>
                                        <p:tgtEl>
                                          <p:spTgt spid="16"/>
                                        </p:tgtEl>
                                      </p:cBhvr>
                                    </p:animEffect>
                                  </p:childTnLst>
                                </p:cTn>
                              </p:par>
                              <p:par>
                                <p:cTn id="17" presetID="5"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heckerboard(across)">
                                      <p:cBhvr>
                                        <p:cTn id="19" dur="500"/>
                                        <p:tgtEl>
                                          <p:spTgt spid="17"/>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heckerboard(across)">
                                      <p:cBhvr>
                                        <p:cTn id="25" dur="500"/>
                                        <p:tgtEl>
                                          <p:spTgt spid="19"/>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heckerboard(across)">
                                      <p:cBhvr>
                                        <p:cTn id="28" dur="500"/>
                                        <p:tgtEl>
                                          <p:spTgt spid="20"/>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checkerboard(across)">
                                      <p:cBhvr>
                                        <p:cTn id="31" dur="500"/>
                                        <p:tgtEl>
                                          <p:spTgt spid="21"/>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checkerboard(across)">
                                      <p:cBhvr>
                                        <p:cTn id="34" dur="500"/>
                                        <p:tgtEl>
                                          <p:spTgt spid="2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checkerboard(across)">
                                      <p:cBhvr>
                                        <p:cTn id="37" dur="500"/>
                                        <p:tgtEl>
                                          <p:spTgt spid="52"/>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checkerboard(across)">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checkerboard(across)">
                                      <p:cBhvr>
                                        <p:cTn id="45" dur="500"/>
                                        <p:tgtEl>
                                          <p:spTgt spid="37"/>
                                        </p:tgtEl>
                                      </p:cBhvr>
                                    </p:animEffect>
                                  </p:childTnLst>
                                </p:cTn>
                              </p:par>
                              <p:par>
                                <p:cTn id="46" presetID="5" presetClass="entr" presetSubtype="10" fill="hold"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checkerboard(across)">
                                      <p:cBhvr>
                                        <p:cTn id="48" dur="500"/>
                                        <p:tgtEl>
                                          <p:spTgt spid="41"/>
                                        </p:tgtEl>
                                      </p:cBhvr>
                                    </p:animEffect>
                                  </p:childTnLst>
                                </p:cTn>
                              </p:par>
                              <p:par>
                                <p:cTn id="49" presetID="5" presetClass="entr" presetSubtype="1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checkerboard(across)">
                                      <p:cBhvr>
                                        <p:cTn id="51" dur="500"/>
                                        <p:tgtEl>
                                          <p:spTgt spid="33"/>
                                        </p:tgtEl>
                                      </p:cBhvr>
                                    </p:animEffect>
                                  </p:childTnLst>
                                </p:cTn>
                              </p:par>
                              <p:par>
                                <p:cTn id="52" presetID="5" presetClass="entr" presetSubtype="10"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checkerboard(across)">
                                      <p:cBhvr>
                                        <p:cTn id="54" dur="500"/>
                                        <p:tgtEl>
                                          <p:spTgt spid="25"/>
                                        </p:tgtEl>
                                      </p:cBhvr>
                                    </p:animEffect>
                                  </p:childTnLst>
                                </p:cTn>
                              </p:par>
                              <p:par>
                                <p:cTn id="55" presetID="5" presetClass="entr" presetSubtype="1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checkerboard(across)">
                                      <p:cBhvr>
                                        <p:cTn id="57" dur="500"/>
                                        <p:tgtEl>
                                          <p:spTgt spid="48"/>
                                        </p:tgtEl>
                                      </p:cBhvr>
                                    </p:animEffect>
                                  </p:childTnLst>
                                </p:cTn>
                              </p:par>
                              <p:par>
                                <p:cTn id="58" presetID="5" presetClass="entr" presetSubtype="10"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checkerboard(across)">
                                      <p:cBhvr>
                                        <p:cTn id="60" dur="500"/>
                                        <p:tgtEl>
                                          <p:spTgt spid="30"/>
                                        </p:tgtEl>
                                      </p:cBhvr>
                                    </p:animEffect>
                                  </p:childTnLst>
                                </p:cTn>
                              </p:par>
                              <p:par>
                                <p:cTn id="61" presetID="5" presetClass="entr" presetSubtype="1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checkerboard(across)">
                                      <p:cBhvr>
                                        <p:cTn id="6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52" grpId="0" animBg="1"/>
      <p:bldP spid="5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délník 9"/>
          <p:cNvSpPr/>
          <p:nvPr/>
        </p:nvSpPr>
        <p:spPr>
          <a:xfrm>
            <a:off x="4283968" y="2597185"/>
            <a:ext cx="3857652" cy="285752"/>
          </a:xfrm>
          <a:prstGeom prst="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bdélník 4"/>
          <p:cNvSpPr/>
          <p:nvPr/>
        </p:nvSpPr>
        <p:spPr>
          <a:xfrm>
            <a:off x="285720" y="357166"/>
            <a:ext cx="8643998" cy="6001643"/>
          </a:xfrm>
          <a:prstGeom prst="rect">
            <a:avLst/>
          </a:prstGeom>
        </p:spPr>
        <p:txBody>
          <a:bodyPr wrap="square">
            <a:spAutoFit/>
          </a:bodyPr>
          <a:lstStyle/>
          <a:p>
            <a:pPr>
              <a:spcBef>
                <a:spcPts val="200"/>
              </a:spcBef>
              <a:buFont typeface="Wingdings" pitchFamily="2" charset="2"/>
              <a:buChar char="Ø"/>
            </a:pPr>
            <a:r>
              <a:rPr lang="en-US" dirty="0">
                <a:solidFill>
                  <a:srgbClr val="555555"/>
                </a:solidFill>
                <a:latin typeface="Arial" pitchFamily="34" charset="0"/>
                <a:ea typeface="Calibri" pitchFamily="34" charset="0"/>
                <a:cs typeface="Times New Roman" pitchFamily="18" charset="0"/>
              </a:rPr>
              <a:t>Európsky podiel </a:t>
            </a:r>
            <a:r>
              <a:rPr lang="sk-SK" dirty="0">
                <a:solidFill>
                  <a:srgbClr val="555555"/>
                </a:solidFill>
                <a:latin typeface="Arial" pitchFamily="34" charset="0"/>
                <a:ea typeface="Calibri" pitchFamily="34" charset="0"/>
                <a:cs typeface="Times New Roman" pitchFamily="18" charset="0"/>
              </a:rPr>
              <a:t>na </a:t>
            </a:r>
            <a:r>
              <a:rPr lang="en-US" dirty="0">
                <a:solidFill>
                  <a:srgbClr val="555555"/>
                </a:solidFill>
                <a:latin typeface="Arial" pitchFamily="34" charset="0"/>
                <a:ea typeface="Calibri" pitchFamily="34" charset="0"/>
                <a:cs typeface="Times New Roman" pitchFamily="18" charset="0"/>
              </a:rPr>
              <a:t>svetovej </a:t>
            </a:r>
            <a:r>
              <a:rPr lang="en-US" dirty="0" err="1">
                <a:solidFill>
                  <a:srgbClr val="555555"/>
                </a:solidFill>
                <a:latin typeface="Arial" pitchFamily="34" charset="0"/>
                <a:ea typeface="Calibri" pitchFamily="34" charset="0"/>
                <a:cs typeface="Times New Roman" pitchFamily="18" charset="0"/>
              </a:rPr>
              <a:t>produkci</a:t>
            </a:r>
            <a:r>
              <a:rPr lang="sk-SK" dirty="0">
                <a:solidFill>
                  <a:srgbClr val="555555"/>
                </a:solidFill>
                <a:latin typeface="Arial" pitchFamily="34" charset="0"/>
                <a:ea typeface="Calibri" pitchFamily="34" charset="0"/>
                <a:cs typeface="Times New Roman" pitchFamily="18" charset="0"/>
              </a:rPr>
              <a:t>i</a:t>
            </a:r>
            <a:r>
              <a:rPr lang="en-US" dirty="0">
                <a:solidFill>
                  <a:srgbClr val="555555"/>
                </a:solidFill>
                <a:latin typeface="Arial" pitchFamily="34" charset="0"/>
                <a:ea typeface="Calibri" pitchFamily="34" charset="0"/>
                <a:cs typeface="Times New Roman" pitchFamily="18" charset="0"/>
              </a:rPr>
              <a:t> CO2 je asi </a:t>
            </a:r>
            <a:r>
              <a:rPr lang="en-US" sz="2000" b="1" dirty="0">
                <a:solidFill>
                  <a:srgbClr val="FF0000"/>
                </a:solidFill>
                <a:latin typeface="Arial" pitchFamily="34" charset="0"/>
                <a:ea typeface="Calibri" pitchFamily="34" charset="0"/>
                <a:cs typeface="Times New Roman" pitchFamily="18" charset="0"/>
              </a:rPr>
              <a:t>9 percent</a:t>
            </a:r>
            <a:r>
              <a:rPr lang="en-US" dirty="0">
                <a:solidFill>
                  <a:srgbClr val="555555"/>
                </a:solidFill>
                <a:latin typeface="Arial" pitchFamily="34" charset="0"/>
                <a:ea typeface="Calibri" pitchFamily="34" charset="0"/>
                <a:cs typeface="Times New Roman" pitchFamily="18" charset="0"/>
              </a:rPr>
              <a:t>. </a:t>
            </a:r>
            <a:r>
              <a:rPr lang="sk-SK" dirty="0">
                <a:solidFill>
                  <a:srgbClr val="555555"/>
                </a:solidFill>
                <a:latin typeface="Arial" pitchFamily="34" charset="0"/>
                <a:ea typeface="Calibri" pitchFamily="34" charset="0"/>
                <a:cs typeface="Times New Roman" pitchFamily="18" charset="0"/>
              </a:rPr>
              <a:t>Takže krajiny EU dajú </a:t>
            </a:r>
            <a:r>
              <a:rPr lang="en-US" dirty="0">
                <a:solidFill>
                  <a:srgbClr val="555555"/>
                </a:solidFill>
                <a:latin typeface="Arial" pitchFamily="34" charset="0"/>
                <a:ea typeface="Calibri" pitchFamily="34" charset="0"/>
                <a:cs typeface="Times New Roman" pitchFamily="18" charset="0"/>
              </a:rPr>
              <a:t>ohromné peniaze</a:t>
            </a:r>
            <a:r>
              <a:rPr lang="sk-SK" dirty="0">
                <a:solidFill>
                  <a:srgbClr val="555555"/>
                </a:solidFill>
                <a:latin typeface="Arial" pitchFamily="34" charset="0"/>
                <a:ea typeface="Calibri" pitchFamily="34" charset="0"/>
                <a:cs typeface="Times New Roman" pitchFamily="18" charset="0"/>
              </a:rPr>
              <a:t> na to,</a:t>
            </a:r>
            <a:r>
              <a:rPr lang="en-US" dirty="0">
                <a:solidFill>
                  <a:srgbClr val="555555"/>
                </a:solidFill>
                <a:latin typeface="Arial" pitchFamily="34" charset="0"/>
                <a:ea typeface="Calibri" pitchFamily="34" charset="0"/>
                <a:cs typeface="Times New Roman" pitchFamily="18" charset="0"/>
              </a:rPr>
              <a:t> aby </a:t>
            </a:r>
            <a:r>
              <a:rPr lang="en-US" dirty="0" err="1">
                <a:solidFill>
                  <a:srgbClr val="555555"/>
                </a:solidFill>
                <a:latin typeface="Arial" pitchFamily="34" charset="0"/>
                <a:ea typeface="Calibri" pitchFamily="34" charset="0"/>
                <a:cs typeface="Times New Roman" pitchFamily="18" charset="0"/>
              </a:rPr>
              <a:t>sme</a:t>
            </a:r>
            <a:r>
              <a:rPr lang="en-US" dirty="0">
                <a:solidFill>
                  <a:srgbClr val="555555"/>
                </a:solidFill>
                <a:latin typeface="Arial" pitchFamily="34" charset="0"/>
                <a:ea typeface="Calibri" pitchFamily="34" charset="0"/>
                <a:cs typeface="Times New Roman" pitchFamily="18" charset="0"/>
              </a:rPr>
              <a:t> </a:t>
            </a:r>
            <a:r>
              <a:rPr lang="sk-SK" dirty="0">
                <a:solidFill>
                  <a:srgbClr val="555555"/>
                </a:solidFill>
                <a:latin typeface="Arial" pitchFamily="34" charset="0"/>
                <a:ea typeface="Calibri" pitchFamily="34" charset="0"/>
                <a:cs typeface="Times New Roman" pitchFamily="18" charset="0"/>
              </a:rPr>
              <a:t>s </a:t>
            </a:r>
            <a:r>
              <a:rPr lang="en-US" dirty="0" err="1">
                <a:solidFill>
                  <a:srgbClr val="555555"/>
                </a:solidFill>
                <a:latin typeface="Arial" pitchFamily="34" charset="0"/>
                <a:ea typeface="Calibri" pitchFamily="34" charset="0"/>
                <a:cs typeface="Times New Roman" pitchFamily="18" charset="0"/>
              </a:rPr>
              <a:t>týmito</a:t>
            </a:r>
            <a:r>
              <a:rPr lang="en-US" dirty="0">
                <a:solidFill>
                  <a:srgbClr val="555555"/>
                </a:solidFill>
                <a:latin typeface="Arial" pitchFamily="34" charset="0"/>
                <a:ea typeface="Calibri" pitchFamily="34" charset="0"/>
                <a:cs typeface="Times New Roman" pitchFamily="18" charset="0"/>
              </a:rPr>
              <a:t> </a:t>
            </a:r>
            <a:r>
              <a:rPr lang="en-US" dirty="0" err="1">
                <a:solidFill>
                  <a:srgbClr val="555555"/>
                </a:solidFill>
                <a:latin typeface="Arial" pitchFamily="34" charset="0"/>
                <a:ea typeface="Calibri" pitchFamily="34" charset="0"/>
                <a:cs typeface="Times New Roman" pitchFamily="18" charset="0"/>
              </a:rPr>
              <a:t>deviatimi</a:t>
            </a:r>
            <a:r>
              <a:rPr lang="en-US" dirty="0">
                <a:solidFill>
                  <a:srgbClr val="555555"/>
                </a:solidFill>
                <a:latin typeface="Arial" pitchFamily="34" charset="0"/>
                <a:ea typeface="Calibri" pitchFamily="34" charset="0"/>
                <a:cs typeface="Times New Roman" pitchFamily="18" charset="0"/>
              </a:rPr>
              <a:t> </a:t>
            </a:r>
            <a:r>
              <a:rPr lang="en-US" dirty="0" err="1">
                <a:solidFill>
                  <a:srgbClr val="555555"/>
                </a:solidFill>
                <a:latin typeface="Arial" pitchFamily="34" charset="0"/>
                <a:ea typeface="Calibri" pitchFamily="34" charset="0"/>
                <a:cs typeface="Times New Roman" pitchFamily="18" charset="0"/>
              </a:rPr>
              <a:t>percentami</a:t>
            </a:r>
            <a:r>
              <a:rPr lang="sk-SK" dirty="0">
                <a:solidFill>
                  <a:srgbClr val="555555"/>
                </a:solidFill>
                <a:latin typeface="Arial" pitchFamily="34" charset="0"/>
                <a:ea typeface="Calibri" pitchFamily="34" charset="0"/>
                <a:cs typeface="Times New Roman" pitchFamily="18" charset="0"/>
              </a:rPr>
              <a:t> išli dolu</a:t>
            </a:r>
            <a:r>
              <a:rPr lang="en-US" dirty="0">
                <a:solidFill>
                  <a:srgbClr val="555555"/>
                </a:solidFill>
                <a:latin typeface="Arial" pitchFamily="34" charset="0"/>
                <a:ea typeface="Calibri" pitchFamily="34" charset="0"/>
                <a:cs typeface="Times New Roman" pitchFamily="18" charset="0"/>
              </a:rPr>
              <a:t>.</a:t>
            </a:r>
            <a:r>
              <a:rPr lang="sk-SK" dirty="0">
                <a:solidFill>
                  <a:srgbClr val="555555"/>
                </a:solidFill>
                <a:latin typeface="Arial" pitchFamily="34" charset="0"/>
                <a:ea typeface="Calibri" pitchFamily="34" charset="0"/>
                <a:cs typeface="Times New Roman" pitchFamily="18" charset="0"/>
              </a:rPr>
              <a:t> A čo ostatní? </a:t>
            </a:r>
          </a:p>
          <a:p>
            <a:pPr>
              <a:spcBef>
                <a:spcPts val="200"/>
              </a:spcBef>
              <a:buFont typeface="Wingdings" pitchFamily="2" charset="2"/>
              <a:buChar char="Ø"/>
            </a:pPr>
            <a:endParaRPr lang="sk-SK" dirty="0">
              <a:solidFill>
                <a:srgbClr val="555555"/>
              </a:solidFill>
              <a:latin typeface="Arial" pitchFamily="34" charset="0"/>
              <a:ea typeface="Calibri" pitchFamily="34" charset="0"/>
              <a:cs typeface="Times New Roman" pitchFamily="18" charset="0"/>
            </a:endParaRPr>
          </a:p>
          <a:p>
            <a:pPr>
              <a:spcBef>
                <a:spcPts val="200"/>
              </a:spcBef>
              <a:buFont typeface="Wingdings" pitchFamily="2" charset="2"/>
              <a:buChar char="Ø"/>
            </a:pPr>
            <a:r>
              <a:rPr lang="sk-SK" dirty="0">
                <a:solidFill>
                  <a:srgbClr val="555555"/>
                </a:solidFill>
                <a:latin typeface="Arial" pitchFamily="34" charset="0"/>
                <a:ea typeface="Calibri" pitchFamily="34" charset="0"/>
                <a:cs typeface="Times New Roman" pitchFamily="18" charset="0"/>
              </a:rPr>
              <a:t>Zdá sa</a:t>
            </a:r>
            <a:r>
              <a:rPr lang="en-US" dirty="0">
                <a:solidFill>
                  <a:srgbClr val="555555"/>
                </a:solidFill>
                <a:latin typeface="Arial" pitchFamily="34" charset="0"/>
                <a:ea typeface="Calibri" pitchFamily="34" charset="0"/>
                <a:cs typeface="Times New Roman" pitchFamily="18" charset="0"/>
              </a:rPr>
              <a:t>, </a:t>
            </a:r>
            <a:r>
              <a:rPr lang="en-US" dirty="0" err="1">
                <a:solidFill>
                  <a:srgbClr val="555555"/>
                </a:solidFill>
                <a:latin typeface="Arial" pitchFamily="34" charset="0"/>
                <a:ea typeface="Calibri" pitchFamily="34" charset="0"/>
                <a:cs typeface="Times New Roman" pitchFamily="18" charset="0"/>
              </a:rPr>
              <a:t>že</a:t>
            </a:r>
            <a:r>
              <a:rPr lang="en-US" dirty="0">
                <a:solidFill>
                  <a:srgbClr val="555555"/>
                </a:solidFill>
                <a:latin typeface="Arial" pitchFamily="34" charset="0"/>
                <a:ea typeface="Calibri" pitchFamily="34" charset="0"/>
                <a:cs typeface="Times New Roman" pitchFamily="18" charset="0"/>
              </a:rPr>
              <a:t> </a:t>
            </a:r>
            <a:r>
              <a:rPr lang="sk-SK" dirty="0">
                <a:solidFill>
                  <a:srgbClr val="555555"/>
                </a:solidFill>
                <a:latin typeface="Arial" pitchFamily="34" charset="0"/>
                <a:ea typeface="Calibri" pitchFamily="34" charset="0"/>
                <a:cs typeface="Times New Roman" pitchFamily="18" charset="0"/>
              </a:rPr>
              <a:t>to čo urobí </a:t>
            </a:r>
            <a:r>
              <a:rPr lang="en-US" dirty="0">
                <a:solidFill>
                  <a:srgbClr val="555555"/>
                </a:solidFill>
                <a:latin typeface="Arial" pitchFamily="34" charset="0"/>
                <a:ea typeface="Calibri" pitchFamily="34" charset="0"/>
                <a:cs typeface="Times New Roman" pitchFamily="18" charset="0"/>
              </a:rPr>
              <a:t>E</a:t>
            </a:r>
            <a:r>
              <a:rPr lang="sk-SK" dirty="0">
                <a:solidFill>
                  <a:srgbClr val="555555"/>
                </a:solidFill>
                <a:latin typeface="Arial" pitchFamily="34" charset="0"/>
                <a:ea typeface="Calibri" pitchFamily="34" charset="0"/>
                <a:cs typeface="Times New Roman" pitchFamily="18" charset="0"/>
              </a:rPr>
              <a:t>U</a:t>
            </a:r>
            <a:r>
              <a:rPr lang="en-US" dirty="0">
                <a:solidFill>
                  <a:srgbClr val="555555"/>
                </a:solidFill>
                <a:latin typeface="Arial" pitchFamily="34" charset="0"/>
                <a:ea typeface="Calibri" pitchFamily="34" charset="0"/>
                <a:cs typeface="Times New Roman" pitchFamily="18" charset="0"/>
              </a:rPr>
              <a:t> nič nevyrieši, ani keby </a:t>
            </a:r>
            <a:r>
              <a:rPr lang="en-US" dirty="0" err="1">
                <a:solidFill>
                  <a:srgbClr val="555555"/>
                </a:solidFill>
                <a:latin typeface="Arial" pitchFamily="34" charset="0"/>
                <a:ea typeface="Calibri" pitchFamily="34" charset="0"/>
                <a:cs typeface="Times New Roman" pitchFamily="18" charset="0"/>
              </a:rPr>
              <a:t>išla</a:t>
            </a:r>
            <a:r>
              <a:rPr lang="en-US" dirty="0">
                <a:solidFill>
                  <a:srgbClr val="555555"/>
                </a:solidFill>
                <a:latin typeface="Arial" pitchFamily="34" charset="0"/>
                <a:ea typeface="Calibri" pitchFamily="34" charset="0"/>
                <a:cs typeface="Times New Roman" pitchFamily="18" charset="0"/>
              </a:rPr>
              <a:t> </a:t>
            </a:r>
            <a:r>
              <a:rPr lang="sk-SK" dirty="0">
                <a:solidFill>
                  <a:srgbClr val="555555"/>
                </a:solidFill>
                <a:latin typeface="Arial" pitchFamily="34" charset="0"/>
                <a:ea typeface="Calibri" pitchFamily="34" charset="0"/>
                <a:cs typeface="Times New Roman" pitchFamily="18" charset="0"/>
              </a:rPr>
              <a:t>s emisiami </a:t>
            </a:r>
            <a:r>
              <a:rPr lang="en-US" dirty="0" err="1">
                <a:solidFill>
                  <a:srgbClr val="555555"/>
                </a:solidFill>
                <a:latin typeface="Arial" pitchFamily="34" charset="0"/>
                <a:ea typeface="Calibri" pitchFamily="34" charset="0"/>
                <a:cs typeface="Times New Roman" pitchFamily="18" charset="0"/>
              </a:rPr>
              <a:t>na</a:t>
            </a:r>
            <a:r>
              <a:rPr lang="en-US" dirty="0">
                <a:solidFill>
                  <a:srgbClr val="555555"/>
                </a:solidFill>
                <a:latin typeface="Arial" pitchFamily="34" charset="0"/>
                <a:ea typeface="Calibri" pitchFamily="34" charset="0"/>
                <a:cs typeface="Times New Roman" pitchFamily="18" charset="0"/>
              </a:rPr>
              <a:t> </a:t>
            </a:r>
            <a:r>
              <a:rPr lang="sk-SK" dirty="0">
                <a:solidFill>
                  <a:srgbClr val="555555"/>
                </a:solidFill>
                <a:latin typeface="Arial" pitchFamily="34" charset="0"/>
                <a:ea typeface="Calibri" pitchFamily="34" charset="0"/>
                <a:cs typeface="Times New Roman" pitchFamily="18" charset="0"/>
              </a:rPr>
              <a:t>0</a:t>
            </a:r>
            <a:r>
              <a:rPr lang="en-US" dirty="0">
                <a:solidFill>
                  <a:srgbClr val="555555"/>
                </a:solidFill>
                <a:latin typeface="Arial" pitchFamily="34" charset="0"/>
                <a:ea typeface="Calibri" pitchFamily="34" charset="0"/>
                <a:cs typeface="Times New Roman" pitchFamily="18" charset="0"/>
              </a:rPr>
              <a:t>, a</a:t>
            </a:r>
            <a:r>
              <a:rPr lang="sk-SK" dirty="0">
                <a:solidFill>
                  <a:srgbClr val="555555"/>
                </a:solidFill>
                <a:latin typeface="Arial" pitchFamily="34" charset="0"/>
                <a:ea typeface="Calibri" pitchFamily="34" charset="0"/>
                <a:cs typeface="Times New Roman" pitchFamily="18" charset="0"/>
              </a:rPr>
              <a:t>k sa</a:t>
            </a:r>
            <a:r>
              <a:rPr lang="en-US" dirty="0">
                <a:solidFill>
                  <a:srgbClr val="555555"/>
                </a:solidFill>
                <a:latin typeface="Arial" pitchFamily="34" charset="0"/>
                <a:ea typeface="Calibri" pitchFamily="34" charset="0"/>
                <a:cs typeface="Times New Roman" pitchFamily="18" charset="0"/>
              </a:rPr>
              <a:t> </a:t>
            </a:r>
            <a:r>
              <a:rPr lang="sk-SK" dirty="0">
                <a:solidFill>
                  <a:srgbClr val="555555"/>
                </a:solidFill>
                <a:latin typeface="Arial" pitchFamily="34" charset="0"/>
                <a:ea typeface="Calibri" pitchFamily="34" charset="0"/>
                <a:cs typeface="Times New Roman" pitchFamily="18" charset="0"/>
              </a:rPr>
              <a:t>taký</a:t>
            </a:r>
            <a:r>
              <a:rPr lang="en-US" dirty="0">
                <a:solidFill>
                  <a:srgbClr val="555555"/>
                </a:solidFill>
                <a:latin typeface="Arial" pitchFamily="34" charset="0"/>
                <a:ea typeface="Calibri" pitchFamily="34" charset="0"/>
                <a:cs typeface="Times New Roman" pitchFamily="18" charset="0"/>
              </a:rPr>
              <a:t> znečisťovateľ </a:t>
            </a:r>
            <a:r>
              <a:rPr lang="sk-SK" dirty="0">
                <a:solidFill>
                  <a:srgbClr val="555555"/>
                </a:solidFill>
                <a:latin typeface="Arial" pitchFamily="34" charset="0"/>
                <a:ea typeface="Calibri" pitchFamily="34" charset="0"/>
                <a:cs typeface="Times New Roman" pitchFamily="18" charset="0"/>
              </a:rPr>
              <a:t>ako </a:t>
            </a:r>
            <a:r>
              <a:rPr lang="en-US" dirty="0">
                <a:solidFill>
                  <a:srgbClr val="555555"/>
                </a:solidFill>
                <a:latin typeface="Arial" pitchFamily="34" charset="0"/>
                <a:ea typeface="Calibri" pitchFamily="34" charset="0"/>
                <a:cs typeface="Times New Roman" pitchFamily="18" charset="0"/>
              </a:rPr>
              <a:t>je Čína </a:t>
            </a:r>
            <a:r>
              <a:rPr lang="sk-SK" dirty="0">
                <a:solidFill>
                  <a:srgbClr val="555555"/>
                </a:solidFill>
                <a:latin typeface="Arial" pitchFamily="34" charset="0"/>
                <a:ea typeface="Calibri" pitchFamily="34" charset="0"/>
                <a:cs typeface="Times New Roman" pitchFamily="18" charset="0"/>
              </a:rPr>
              <a:t>- </a:t>
            </a:r>
            <a:r>
              <a:rPr lang="en-US" dirty="0">
                <a:solidFill>
                  <a:srgbClr val="555555"/>
                </a:solidFill>
                <a:latin typeface="Arial" pitchFamily="34" charset="0"/>
                <a:ea typeface="Calibri" pitchFamily="34" charset="0"/>
                <a:cs typeface="Times New Roman" pitchFamily="18" charset="0"/>
              </a:rPr>
              <a:t>s podielom </a:t>
            </a:r>
            <a:r>
              <a:rPr lang="en-US" sz="2000" b="1" dirty="0">
                <a:solidFill>
                  <a:srgbClr val="FF0000"/>
                </a:solidFill>
                <a:latin typeface="Arial" pitchFamily="34" charset="0"/>
                <a:ea typeface="Calibri" pitchFamily="34" charset="0"/>
                <a:cs typeface="Times New Roman" pitchFamily="18" charset="0"/>
              </a:rPr>
              <a:t>25 percent</a:t>
            </a:r>
            <a:r>
              <a:rPr lang="sk-SK" sz="2000" b="1" dirty="0">
                <a:solidFill>
                  <a:srgbClr val="FF0000"/>
                </a:solidFill>
                <a:latin typeface="Arial" pitchFamily="34" charset="0"/>
                <a:ea typeface="Calibri" pitchFamily="34" charset="0"/>
                <a:cs typeface="Times New Roman" pitchFamily="18" charset="0"/>
              </a:rPr>
              <a:t> </a:t>
            </a:r>
            <a:r>
              <a:rPr lang="sk-SK" dirty="0">
                <a:solidFill>
                  <a:srgbClr val="555555"/>
                </a:solidFill>
                <a:latin typeface="Arial" pitchFamily="34" charset="0"/>
                <a:ea typeface="Calibri" pitchFamily="34" charset="0"/>
                <a:cs typeface="Times New Roman" pitchFamily="18" charset="0"/>
              </a:rPr>
              <a:t>nepripojí</a:t>
            </a:r>
            <a:r>
              <a:rPr lang="en-US" dirty="0">
                <a:solidFill>
                  <a:srgbClr val="555555"/>
                </a:solidFill>
                <a:latin typeface="Arial" pitchFamily="34" charset="0"/>
                <a:ea typeface="Calibri" pitchFamily="34" charset="0"/>
                <a:cs typeface="Times New Roman" pitchFamily="18" charset="0"/>
              </a:rPr>
              <a:t>. Ale pre koho vyrába Čína? </a:t>
            </a:r>
            <a:r>
              <a:rPr lang="sk-SK" dirty="0">
                <a:solidFill>
                  <a:srgbClr val="555555"/>
                </a:solidFill>
                <a:latin typeface="Arial" pitchFamily="34" charset="0"/>
                <a:ea typeface="Calibri" pitchFamily="34" charset="0"/>
                <a:cs typeface="Times New Roman" pitchFamily="18" charset="0"/>
              </a:rPr>
              <a:t>Z veľkej časti aj </a:t>
            </a:r>
            <a:r>
              <a:rPr lang="sk-SK" dirty="0">
                <a:solidFill>
                  <a:srgbClr val="FF0000"/>
                </a:solidFill>
                <a:latin typeface="Arial" pitchFamily="34" charset="0"/>
                <a:ea typeface="Calibri" pitchFamily="34" charset="0"/>
                <a:cs typeface="Times New Roman" pitchFamily="18" charset="0"/>
              </a:rPr>
              <a:t>pre európsky trh</a:t>
            </a:r>
            <a:r>
              <a:rPr lang="sk-SK" dirty="0">
                <a:solidFill>
                  <a:srgbClr val="555555"/>
                </a:solidFill>
                <a:latin typeface="Arial" pitchFamily="34" charset="0"/>
                <a:ea typeface="Calibri" pitchFamily="34" charset="0"/>
                <a:cs typeface="Times New Roman" pitchFamily="18" charset="0"/>
              </a:rPr>
              <a:t>. </a:t>
            </a:r>
          </a:p>
          <a:p>
            <a:pPr>
              <a:spcBef>
                <a:spcPts val="200"/>
              </a:spcBef>
            </a:pPr>
            <a:r>
              <a:rPr lang="sk-SK" sz="900" dirty="0">
                <a:solidFill>
                  <a:srgbClr val="555555"/>
                </a:solidFill>
                <a:latin typeface="Arial" pitchFamily="34" charset="0"/>
                <a:ea typeface="Calibri" pitchFamily="34" charset="0"/>
                <a:cs typeface="Times New Roman" pitchFamily="18" charset="0"/>
              </a:rPr>
              <a:t>                     </a:t>
            </a:r>
          </a:p>
          <a:p>
            <a:pPr>
              <a:spcBef>
                <a:spcPts val="200"/>
              </a:spcBef>
            </a:pPr>
            <a:r>
              <a:rPr lang="sk-SK" dirty="0">
                <a:solidFill>
                  <a:srgbClr val="555555"/>
                </a:solidFill>
                <a:latin typeface="Arial" pitchFamily="34" charset="0"/>
                <a:ea typeface="Calibri" pitchFamily="34" charset="0"/>
                <a:cs typeface="Times New Roman" pitchFamily="18" charset="0"/>
              </a:rPr>
              <a:t>                                                              </a:t>
            </a:r>
            <a:r>
              <a:rPr lang="sk-SK" dirty="0">
                <a:solidFill>
                  <a:srgbClr val="7030A0"/>
                </a:solidFill>
                <a:latin typeface="Arial" pitchFamily="34" charset="0"/>
                <a:ea typeface="Calibri" pitchFamily="34" charset="0"/>
                <a:cs typeface="Times New Roman" pitchFamily="18" charset="0"/>
              </a:rPr>
              <a:t>Čínske</a:t>
            </a:r>
            <a:r>
              <a:rPr lang="en-US" dirty="0">
                <a:solidFill>
                  <a:srgbClr val="7030A0"/>
                </a:solidFill>
                <a:latin typeface="Arial" pitchFamily="34" charset="0"/>
                <a:ea typeface="Calibri" pitchFamily="34" charset="0"/>
                <a:cs typeface="Times New Roman" pitchFamily="18" charset="0"/>
              </a:rPr>
              <a:t> emisie sú </a:t>
            </a:r>
            <a:r>
              <a:rPr lang="sk-SK" dirty="0">
                <a:solidFill>
                  <a:srgbClr val="7030A0"/>
                </a:solidFill>
                <a:latin typeface="Arial" pitchFamily="34" charset="0"/>
                <a:ea typeface="Calibri" pitchFamily="34" charset="0"/>
                <a:cs typeface="Times New Roman" pitchFamily="18" charset="0"/>
              </a:rPr>
              <a:t>teda </a:t>
            </a:r>
            <a:r>
              <a:rPr lang="en-US" dirty="0" err="1">
                <a:solidFill>
                  <a:srgbClr val="7030A0"/>
                </a:solidFill>
                <a:latin typeface="Arial" pitchFamily="34" charset="0"/>
                <a:ea typeface="Calibri" pitchFamily="34" charset="0"/>
                <a:cs typeface="Times New Roman" pitchFamily="18" charset="0"/>
              </a:rPr>
              <a:t>aj</a:t>
            </a:r>
            <a:r>
              <a:rPr lang="en-US" dirty="0">
                <a:solidFill>
                  <a:srgbClr val="7030A0"/>
                </a:solidFill>
                <a:latin typeface="Arial" pitchFamily="34" charset="0"/>
                <a:ea typeface="Calibri" pitchFamily="34" charset="0"/>
                <a:cs typeface="Times New Roman" pitchFamily="18" charset="0"/>
              </a:rPr>
              <a:t> </a:t>
            </a:r>
            <a:r>
              <a:rPr lang="en-US" dirty="0" err="1">
                <a:solidFill>
                  <a:srgbClr val="7030A0"/>
                </a:solidFill>
                <a:latin typeface="Arial" pitchFamily="34" charset="0"/>
                <a:ea typeface="Calibri" pitchFamily="34" charset="0"/>
                <a:cs typeface="Times New Roman" pitchFamily="18" charset="0"/>
              </a:rPr>
              <a:t>naše</a:t>
            </a:r>
            <a:r>
              <a:rPr lang="en-US" dirty="0">
                <a:solidFill>
                  <a:srgbClr val="7030A0"/>
                </a:solidFill>
                <a:latin typeface="Arial" pitchFamily="34" charset="0"/>
                <a:ea typeface="Calibri" pitchFamily="34" charset="0"/>
                <a:cs typeface="Times New Roman" pitchFamily="18" charset="0"/>
              </a:rPr>
              <a:t> emisie. </a:t>
            </a:r>
            <a:endParaRPr lang="sk-SK" dirty="0">
              <a:solidFill>
                <a:srgbClr val="7030A0"/>
              </a:solidFill>
              <a:latin typeface="Arial" pitchFamily="34" charset="0"/>
              <a:ea typeface="Calibri" pitchFamily="34" charset="0"/>
              <a:cs typeface="Times New Roman" pitchFamily="18" charset="0"/>
            </a:endParaRPr>
          </a:p>
          <a:p>
            <a:pPr>
              <a:spcBef>
                <a:spcPts val="200"/>
              </a:spcBef>
              <a:buFont typeface="Wingdings" pitchFamily="2" charset="2"/>
              <a:buChar char="Ø"/>
            </a:pPr>
            <a:r>
              <a:rPr lang="sk-SK" dirty="0">
                <a:solidFill>
                  <a:srgbClr val="555555"/>
                </a:solidFill>
                <a:latin typeface="Arial" pitchFamily="34" charset="0"/>
                <a:ea typeface="Calibri" pitchFamily="34" charset="0"/>
                <a:cs typeface="Times New Roman" pitchFamily="18" charset="0"/>
              </a:rPr>
              <a:t>Má to </a:t>
            </a:r>
            <a:r>
              <a:rPr lang="en-US" dirty="0">
                <a:solidFill>
                  <a:srgbClr val="555555"/>
                </a:solidFill>
                <a:latin typeface="Arial" pitchFamily="34" charset="0"/>
                <a:ea typeface="Calibri" pitchFamily="34" charset="0"/>
                <a:cs typeface="Times New Roman" pitchFamily="18" charset="0"/>
              </a:rPr>
              <a:t>aj politický rozmer, E</a:t>
            </a:r>
            <a:r>
              <a:rPr lang="sk-SK" dirty="0">
                <a:solidFill>
                  <a:srgbClr val="555555"/>
                </a:solidFill>
                <a:latin typeface="Arial" pitchFamily="34" charset="0"/>
                <a:ea typeface="Calibri" pitchFamily="34" charset="0"/>
                <a:cs typeface="Times New Roman" pitchFamily="18" charset="0"/>
              </a:rPr>
              <a:t>U</a:t>
            </a:r>
            <a:r>
              <a:rPr lang="en-US" dirty="0">
                <a:solidFill>
                  <a:srgbClr val="555555"/>
                </a:solidFill>
                <a:latin typeface="Arial" pitchFamily="34" charset="0"/>
                <a:ea typeface="Calibri" pitchFamily="34" charset="0"/>
                <a:cs typeface="Times New Roman" pitchFamily="18" charset="0"/>
              </a:rPr>
              <a:t> sa snaží byť prvá, čo ukáže, </a:t>
            </a:r>
            <a:r>
              <a:rPr lang="en-US" dirty="0" err="1">
                <a:solidFill>
                  <a:srgbClr val="555555"/>
                </a:solidFill>
                <a:latin typeface="Arial" pitchFamily="34" charset="0"/>
                <a:ea typeface="Calibri" pitchFamily="34" charset="0"/>
                <a:cs typeface="Times New Roman" pitchFamily="18" charset="0"/>
              </a:rPr>
              <a:t>že</a:t>
            </a:r>
            <a:r>
              <a:rPr lang="en-US" dirty="0">
                <a:solidFill>
                  <a:srgbClr val="555555"/>
                </a:solidFill>
                <a:latin typeface="Arial" pitchFamily="34" charset="0"/>
                <a:ea typeface="Calibri" pitchFamily="34" charset="0"/>
                <a:cs typeface="Times New Roman" pitchFamily="18" charset="0"/>
              </a:rPr>
              <a:t> </a:t>
            </a:r>
            <a:r>
              <a:rPr lang="sk-SK" dirty="0">
                <a:solidFill>
                  <a:srgbClr val="555555"/>
                </a:solidFill>
                <a:latin typeface="Arial" pitchFamily="34" charset="0"/>
                <a:ea typeface="Calibri" pitchFamily="34" charset="0"/>
                <a:cs typeface="Times New Roman" pitchFamily="18" charset="0"/>
              </a:rPr>
              <a:t> </a:t>
            </a:r>
            <a:r>
              <a:rPr lang="en-US" dirty="0" err="1">
                <a:solidFill>
                  <a:srgbClr val="555555"/>
                </a:solidFill>
                <a:latin typeface="Arial" pitchFamily="34" charset="0"/>
                <a:ea typeface="Calibri" pitchFamily="34" charset="0"/>
                <a:cs typeface="Times New Roman" pitchFamily="18" charset="0"/>
              </a:rPr>
              <a:t>ekonomika</a:t>
            </a:r>
            <a:r>
              <a:rPr lang="en-US" dirty="0">
                <a:solidFill>
                  <a:srgbClr val="555555"/>
                </a:solidFill>
                <a:latin typeface="Arial" pitchFamily="34" charset="0"/>
                <a:ea typeface="Calibri" pitchFamily="34" charset="0"/>
                <a:cs typeface="Times New Roman" pitchFamily="18" charset="0"/>
              </a:rPr>
              <a:t> sa dá transformovať na bezuhlíkovú.</a:t>
            </a:r>
            <a:r>
              <a:rPr lang="sk-SK" dirty="0">
                <a:solidFill>
                  <a:srgbClr val="555555"/>
                </a:solidFill>
                <a:latin typeface="Arial" pitchFamily="34" charset="0"/>
                <a:ea typeface="Calibri" pitchFamily="34" charset="0"/>
                <a:cs typeface="Times New Roman" pitchFamily="18" charset="0"/>
              </a:rPr>
              <a:t> Politické reprezentácie krajín EU dosť naivne </a:t>
            </a:r>
            <a:r>
              <a:rPr lang="sk-SK" dirty="0">
                <a:solidFill>
                  <a:srgbClr val="FF0000"/>
                </a:solidFill>
                <a:latin typeface="Arial" pitchFamily="34" charset="0"/>
                <a:ea typeface="Calibri" pitchFamily="34" charset="0"/>
                <a:cs typeface="Times New Roman" pitchFamily="18" charset="0"/>
              </a:rPr>
              <a:t>očakávajú, že príklad EU ostatných inšpiruje</a:t>
            </a:r>
            <a:r>
              <a:rPr lang="sk-SK" dirty="0">
                <a:solidFill>
                  <a:srgbClr val="555555"/>
                </a:solidFill>
                <a:latin typeface="Arial" pitchFamily="34" charset="0"/>
                <a:ea typeface="Calibri" pitchFamily="34" charset="0"/>
                <a:cs typeface="Times New Roman" pitchFamily="18" charset="0"/>
              </a:rPr>
              <a:t>.</a:t>
            </a:r>
          </a:p>
          <a:p>
            <a:pPr>
              <a:spcBef>
                <a:spcPts val="200"/>
              </a:spcBef>
            </a:pPr>
            <a:r>
              <a:rPr lang="sk-SK" dirty="0">
                <a:solidFill>
                  <a:srgbClr val="555555"/>
                </a:solidFill>
                <a:latin typeface="Arial" pitchFamily="34" charset="0"/>
                <a:ea typeface="Calibri" pitchFamily="34" charset="0"/>
                <a:cs typeface="Times New Roman" pitchFamily="18" charset="0"/>
              </a:rPr>
              <a:t> </a:t>
            </a:r>
          </a:p>
          <a:p>
            <a:pPr>
              <a:spcBef>
                <a:spcPts val="200"/>
              </a:spcBef>
              <a:buFont typeface="Wingdings" pitchFamily="2" charset="2"/>
              <a:buChar char="Ø"/>
            </a:pPr>
            <a:r>
              <a:rPr lang="sk-SK" dirty="0">
                <a:solidFill>
                  <a:srgbClr val="555555"/>
                </a:solidFill>
                <a:latin typeface="Arial" pitchFamily="34" charset="0"/>
                <a:ea typeface="Calibri" pitchFamily="34" charset="0"/>
                <a:cs typeface="Times New Roman" pitchFamily="18" charset="0"/>
              </a:rPr>
              <a:t>A ak nie,  tak podľa politikov</a:t>
            </a:r>
          </a:p>
          <a:p>
            <a:pPr>
              <a:spcBef>
                <a:spcPts val="200"/>
              </a:spcBef>
              <a:buFont typeface="Wingdings" pitchFamily="2" charset="2"/>
              <a:buChar char="Ø"/>
            </a:pPr>
            <a:endParaRPr lang="sk-SK" dirty="0">
              <a:solidFill>
                <a:srgbClr val="555555"/>
              </a:solidFill>
              <a:latin typeface="Arial" pitchFamily="34" charset="0"/>
              <a:ea typeface="Calibri" pitchFamily="34" charset="0"/>
              <a:cs typeface="Times New Roman" pitchFamily="18" charset="0"/>
            </a:endParaRPr>
          </a:p>
          <a:p>
            <a:pPr>
              <a:spcBef>
                <a:spcPts val="200"/>
              </a:spcBef>
              <a:buFont typeface="Wingdings" pitchFamily="2" charset="2"/>
              <a:buChar char="Ø"/>
            </a:pPr>
            <a:endParaRPr lang="sk-SK" dirty="0">
              <a:solidFill>
                <a:srgbClr val="555555"/>
              </a:solidFill>
              <a:latin typeface="Arial" pitchFamily="34" charset="0"/>
              <a:ea typeface="Calibri" pitchFamily="34" charset="0"/>
              <a:cs typeface="Times New Roman" pitchFamily="18" charset="0"/>
            </a:endParaRPr>
          </a:p>
          <a:p>
            <a:pPr>
              <a:spcBef>
                <a:spcPts val="200"/>
              </a:spcBef>
              <a:buFont typeface="Wingdings" pitchFamily="2" charset="2"/>
              <a:buChar char="Ø"/>
            </a:pPr>
            <a:endParaRPr lang="sk-SK" dirty="0">
              <a:solidFill>
                <a:srgbClr val="555555"/>
              </a:solidFill>
              <a:latin typeface="Arial" pitchFamily="34" charset="0"/>
              <a:ea typeface="Calibri" pitchFamily="34" charset="0"/>
              <a:cs typeface="Times New Roman" pitchFamily="18" charset="0"/>
            </a:endParaRPr>
          </a:p>
          <a:p>
            <a:pPr>
              <a:spcBef>
                <a:spcPts val="200"/>
              </a:spcBef>
              <a:buFont typeface="Wingdings" pitchFamily="2" charset="2"/>
              <a:buChar char="Ø"/>
            </a:pPr>
            <a:endParaRPr lang="sk-SK" dirty="0">
              <a:solidFill>
                <a:srgbClr val="555555"/>
              </a:solidFill>
              <a:latin typeface="Arial" pitchFamily="34" charset="0"/>
              <a:ea typeface="Calibri" pitchFamily="34" charset="0"/>
              <a:cs typeface="Times New Roman" pitchFamily="18" charset="0"/>
            </a:endParaRPr>
          </a:p>
          <a:p>
            <a:pPr>
              <a:spcBef>
                <a:spcPts val="200"/>
              </a:spcBef>
              <a:buFont typeface="Wingdings" pitchFamily="2" charset="2"/>
              <a:buChar char="Ø"/>
            </a:pPr>
            <a:r>
              <a:rPr lang="sk-SK" dirty="0">
                <a:solidFill>
                  <a:srgbClr val="555555"/>
                </a:solidFill>
                <a:latin typeface="Arial" pitchFamily="34" charset="0"/>
                <a:ea typeface="Calibri" pitchFamily="34" charset="0"/>
                <a:cs typeface="Times New Roman" pitchFamily="18" charset="0"/>
              </a:rPr>
              <a:t>V politike je všetko možné</a:t>
            </a:r>
            <a:r>
              <a:rPr lang="en-US" dirty="0">
                <a:solidFill>
                  <a:srgbClr val="555555"/>
                </a:solidFill>
                <a:latin typeface="Arial" pitchFamily="34" charset="0"/>
                <a:ea typeface="Calibri" pitchFamily="34" charset="0"/>
                <a:cs typeface="Times New Roman" pitchFamily="18" charset="0"/>
              </a:rPr>
              <a:t>, ale </a:t>
            </a:r>
            <a:r>
              <a:rPr lang="en-US" dirty="0">
                <a:solidFill>
                  <a:srgbClr val="FF0000"/>
                </a:solidFill>
                <a:latin typeface="Arial" pitchFamily="34" charset="0"/>
                <a:ea typeface="Calibri" pitchFamily="34" charset="0"/>
                <a:cs typeface="Times New Roman" pitchFamily="18" charset="0"/>
              </a:rPr>
              <a:t>za akú cenu</a:t>
            </a:r>
            <a:r>
              <a:rPr lang="en-US" dirty="0">
                <a:solidFill>
                  <a:srgbClr val="555555"/>
                </a:solidFill>
                <a:latin typeface="Arial" pitchFamily="34" charset="0"/>
                <a:ea typeface="Calibri" pitchFamily="34" charset="0"/>
                <a:cs typeface="Times New Roman" pitchFamily="18" charset="0"/>
              </a:rPr>
              <a:t>. Ak majú menej rozvinuté štáty prejsť na bezuhlíkovú ekonomiku, </a:t>
            </a:r>
            <a:r>
              <a:rPr lang="sk-SK" dirty="0">
                <a:solidFill>
                  <a:srgbClr val="555555"/>
                </a:solidFill>
                <a:latin typeface="Arial" pitchFamily="34" charset="0"/>
                <a:ea typeface="Calibri" pitchFamily="34" charset="0"/>
                <a:cs typeface="Times New Roman" pitchFamily="18" charset="0"/>
              </a:rPr>
              <a:t>potrebujú </a:t>
            </a:r>
            <a:r>
              <a:rPr lang="sk-SK" dirty="0">
                <a:solidFill>
                  <a:srgbClr val="FF0000"/>
                </a:solidFill>
                <a:latin typeface="Arial" pitchFamily="34" charset="0"/>
                <a:ea typeface="Calibri" pitchFamily="34" charset="0"/>
                <a:cs typeface="Times New Roman" pitchFamily="18" charset="0"/>
              </a:rPr>
              <a:t>silnú motiváciu</a:t>
            </a:r>
            <a:r>
              <a:rPr lang="sk-SK" dirty="0">
                <a:solidFill>
                  <a:srgbClr val="555555"/>
                </a:solidFill>
                <a:latin typeface="Arial" pitchFamily="34" charset="0"/>
                <a:ea typeface="Calibri" pitchFamily="34" charset="0"/>
                <a:cs typeface="Times New Roman" pitchFamily="18" charset="0"/>
              </a:rPr>
              <a:t>. Len kde ju vziať?</a:t>
            </a:r>
            <a:endParaRPr lang="sk-SK" dirty="0"/>
          </a:p>
        </p:txBody>
      </p:sp>
      <p:sp>
        <p:nvSpPr>
          <p:cNvPr id="4" name="Zástupný symbol pro číslo snímku 3"/>
          <p:cNvSpPr>
            <a:spLocks noGrp="1"/>
          </p:cNvSpPr>
          <p:nvPr>
            <p:ph type="sldNum" sz="quarter" idx="12"/>
          </p:nvPr>
        </p:nvSpPr>
        <p:spPr/>
        <p:txBody>
          <a:bodyPr/>
          <a:lstStyle/>
          <a:p>
            <a:fld id="{5380D079-4C3E-464C-B773-28A28016DD07}" type="slidenum">
              <a:rPr lang="sk-SK" smtClean="0"/>
              <a:pPr/>
              <a:t>64</a:t>
            </a:fld>
            <a:endParaRPr lang="sk-SK"/>
          </a:p>
        </p:txBody>
      </p:sp>
      <p:sp>
        <p:nvSpPr>
          <p:cNvPr id="7" name="Šrafovaná šipka doprava 6"/>
          <p:cNvSpPr/>
          <p:nvPr/>
        </p:nvSpPr>
        <p:spPr>
          <a:xfrm>
            <a:off x="3036061" y="2668623"/>
            <a:ext cx="1143008" cy="214314"/>
          </a:xfrm>
          <a:prstGeom prst="stripedRightArrow">
            <a:avLst>
              <a:gd name="adj1" fmla="val 50000"/>
              <a:gd name="adj2" fmla="val 21503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TextovéPole 8"/>
          <p:cNvSpPr txBox="1"/>
          <p:nvPr/>
        </p:nvSpPr>
        <p:spPr>
          <a:xfrm>
            <a:off x="1000100" y="4214818"/>
            <a:ext cx="7858179" cy="1754326"/>
          </a:xfrm>
          <a:prstGeom prst="rect">
            <a:avLst/>
          </a:prstGeom>
          <a:noFill/>
        </p:spPr>
        <p:txBody>
          <a:bodyPr wrap="square" rtlCol="0">
            <a:spAutoFit/>
          </a:bodyPr>
          <a:lstStyle/>
          <a:p>
            <a:r>
              <a:rPr lang="sk-SK" dirty="0">
                <a:solidFill>
                  <a:srgbClr val="555555"/>
                </a:solidFill>
                <a:latin typeface="Arial" pitchFamily="34" charset="0"/>
                <a:ea typeface="Calibri" pitchFamily="34" charset="0"/>
                <a:cs typeface="Times New Roman" pitchFamily="18" charset="0"/>
              </a:rPr>
              <a:t>                                       ...</a:t>
            </a:r>
            <a:r>
              <a:rPr lang="sk-SK" b="1" dirty="0">
                <a:solidFill>
                  <a:srgbClr val="7030A0"/>
                </a:solidFill>
                <a:latin typeface="Arial" pitchFamily="34" charset="0"/>
                <a:ea typeface="Calibri" pitchFamily="34" charset="0"/>
                <a:cs typeface="Times New Roman" pitchFamily="18" charset="0"/>
              </a:rPr>
              <a:t>tých ostatných musíme donútiť</a:t>
            </a:r>
            <a:r>
              <a:rPr lang="sk-SK" dirty="0">
                <a:solidFill>
                  <a:srgbClr val="555555"/>
                </a:solidFill>
                <a:latin typeface="Arial" pitchFamily="34" charset="0"/>
                <a:ea typeface="Calibri" pitchFamily="34" charset="0"/>
                <a:cs typeface="Times New Roman" pitchFamily="18" charset="0"/>
              </a:rPr>
              <a:t>!!!  </a:t>
            </a:r>
          </a:p>
          <a:p>
            <a:r>
              <a:rPr lang="sk-SK" sz="2000" b="1" dirty="0">
                <a:solidFill>
                  <a:srgbClr val="FF0000"/>
                </a:solidFill>
                <a:latin typeface="Arial" pitchFamily="34" charset="0"/>
                <a:ea typeface="Calibri" pitchFamily="34" charset="0"/>
                <a:cs typeface="Times New Roman" pitchFamily="18" charset="0"/>
              </a:rPr>
              <a:t>Ako?</a:t>
            </a:r>
            <a:r>
              <a:rPr lang="sk-SK" dirty="0">
                <a:solidFill>
                  <a:srgbClr val="555555"/>
                </a:solidFill>
                <a:latin typeface="Arial" pitchFamily="34" charset="0"/>
                <a:ea typeface="Calibri" pitchFamily="34" charset="0"/>
                <a:cs typeface="Times New Roman" pitchFamily="18" charset="0"/>
              </a:rPr>
              <a:t> </a:t>
            </a:r>
            <a:r>
              <a:rPr lang="en-US" sz="1600" dirty="0" err="1">
                <a:solidFill>
                  <a:srgbClr val="555555"/>
                </a:solidFill>
                <a:latin typeface="Arial" pitchFamily="34" charset="0"/>
                <a:ea typeface="Calibri" pitchFamily="34" charset="0"/>
                <a:cs typeface="Times New Roman" pitchFamily="18" charset="0"/>
              </a:rPr>
              <a:t>Budeme</a:t>
            </a:r>
            <a:r>
              <a:rPr lang="en-US" sz="1600" dirty="0">
                <a:solidFill>
                  <a:srgbClr val="555555"/>
                </a:solidFill>
                <a:latin typeface="Arial" pitchFamily="34" charset="0"/>
                <a:ea typeface="Calibri" pitchFamily="34" charset="0"/>
                <a:cs typeface="Times New Roman" pitchFamily="18" charset="0"/>
              </a:rPr>
              <a:t> </a:t>
            </a:r>
            <a:r>
              <a:rPr lang="en-US" sz="1600" dirty="0" err="1">
                <a:solidFill>
                  <a:srgbClr val="555555"/>
                </a:solidFill>
                <a:latin typeface="Arial" pitchFamily="34" charset="0"/>
                <a:ea typeface="Calibri" pitchFamily="34" charset="0"/>
                <a:cs typeface="Times New Roman" pitchFamily="18" charset="0"/>
              </a:rPr>
              <a:t>obchodovať</a:t>
            </a:r>
            <a:r>
              <a:rPr lang="en-US" sz="1600" dirty="0">
                <a:solidFill>
                  <a:srgbClr val="555555"/>
                </a:solidFill>
                <a:latin typeface="Arial" pitchFamily="34" charset="0"/>
                <a:ea typeface="Calibri" pitchFamily="34" charset="0"/>
                <a:cs typeface="Times New Roman" pitchFamily="18" charset="0"/>
              </a:rPr>
              <a:t> s </a:t>
            </a:r>
            <a:r>
              <a:rPr lang="en-US" sz="1600" dirty="0" err="1">
                <a:solidFill>
                  <a:srgbClr val="555555"/>
                </a:solidFill>
                <a:latin typeface="Arial" pitchFamily="34" charset="0"/>
                <a:ea typeface="Calibri" pitchFamily="34" charset="0"/>
                <a:cs typeface="Times New Roman" pitchFamily="18" charset="0"/>
              </a:rPr>
              <a:t>tými</a:t>
            </a:r>
            <a:r>
              <a:rPr lang="en-US" sz="1600" dirty="0">
                <a:solidFill>
                  <a:srgbClr val="555555"/>
                </a:solidFill>
                <a:latin typeface="Arial" pitchFamily="34" charset="0"/>
                <a:ea typeface="Calibri" pitchFamily="34" charset="0"/>
                <a:cs typeface="Times New Roman" pitchFamily="18" charset="0"/>
              </a:rPr>
              <a:t>, </a:t>
            </a:r>
            <a:r>
              <a:rPr lang="en-US" sz="1600" dirty="0" err="1">
                <a:solidFill>
                  <a:srgbClr val="555555"/>
                </a:solidFill>
                <a:latin typeface="Arial" pitchFamily="34" charset="0"/>
                <a:ea typeface="Calibri" pitchFamily="34" charset="0"/>
                <a:cs typeface="Times New Roman" pitchFamily="18" charset="0"/>
              </a:rPr>
              <a:t>ktorí</a:t>
            </a:r>
            <a:r>
              <a:rPr lang="en-US" sz="1600" dirty="0">
                <a:solidFill>
                  <a:srgbClr val="555555"/>
                </a:solidFill>
                <a:latin typeface="Arial" pitchFamily="34" charset="0"/>
                <a:ea typeface="Calibri" pitchFamily="34" charset="0"/>
                <a:cs typeface="Times New Roman" pitchFamily="18" charset="0"/>
              </a:rPr>
              <a:t> </a:t>
            </a:r>
            <a:r>
              <a:rPr lang="en-US" sz="1600" dirty="0" err="1">
                <a:solidFill>
                  <a:srgbClr val="555555"/>
                </a:solidFill>
                <a:latin typeface="Arial" pitchFamily="34" charset="0"/>
                <a:ea typeface="Calibri" pitchFamily="34" charset="0"/>
                <a:cs typeface="Times New Roman" pitchFamily="18" charset="0"/>
              </a:rPr>
              <a:t>plnia</a:t>
            </a:r>
            <a:r>
              <a:rPr lang="en-US" sz="1600" dirty="0">
                <a:solidFill>
                  <a:srgbClr val="555555"/>
                </a:solidFill>
                <a:latin typeface="Arial" pitchFamily="34" charset="0"/>
                <a:ea typeface="Calibri" pitchFamily="34" charset="0"/>
                <a:cs typeface="Times New Roman" pitchFamily="18" charset="0"/>
              </a:rPr>
              <a:t> </a:t>
            </a:r>
            <a:r>
              <a:rPr lang="sk-SK" sz="1600" dirty="0">
                <a:solidFill>
                  <a:srgbClr val="555555"/>
                </a:solidFill>
                <a:latin typeface="Arial" pitchFamily="34" charset="0"/>
                <a:ea typeface="Calibri" pitchFamily="34" charset="0"/>
                <a:cs typeface="Times New Roman" pitchFamily="18" charset="0"/>
              </a:rPr>
              <a:t>európske</a:t>
            </a:r>
            <a:r>
              <a:rPr lang="en-US" sz="1600" dirty="0">
                <a:solidFill>
                  <a:srgbClr val="555555"/>
                </a:solidFill>
                <a:latin typeface="Arial" pitchFamily="34" charset="0"/>
                <a:ea typeface="Calibri" pitchFamily="34" charset="0"/>
                <a:cs typeface="Times New Roman" pitchFamily="18" charset="0"/>
              </a:rPr>
              <a:t> </a:t>
            </a:r>
            <a:r>
              <a:rPr lang="en-US" sz="1600" dirty="0" err="1">
                <a:solidFill>
                  <a:srgbClr val="555555"/>
                </a:solidFill>
                <a:latin typeface="Arial" pitchFamily="34" charset="0"/>
                <a:ea typeface="Calibri" pitchFamily="34" charset="0"/>
                <a:cs typeface="Times New Roman" pitchFamily="18" charset="0"/>
              </a:rPr>
              <a:t>limity</a:t>
            </a:r>
            <a:r>
              <a:rPr lang="en-US" sz="1600" dirty="0">
                <a:solidFill>
                  <a:srgbClr val="555555"/>
                </a:solidFill>
                <a:latin typeface="Arial" pitchFamily="34" charset="0"/>
                <a:ea typeface="Calibri" pitchFamily="34" charset="0"/>
                <a:cs typeface="Times New Roman" pitchFamily="18" charset="0"/>
              </a:rPr>
              <a:t>. </a:t>
            </a:r>
            <a:r>
              <a:rPr lang="sk-SK" sz="1600" dirty="0">
                <a:solidFill>
                  <a:srgbClr val="555555"/>
                </a:solidFill>
                <a:latin typeface="Arial" pitchFamily="34" charset="0"/>
                <a:ea typeface="Calibri" pitchFamily="34" charset="0"/>
                <a:cs typeface="Times New Roman" pitchFamily="18" charset="0"/>
              </a:rPr>
              <a:t> </a:t>
            </a:r>
          </a:p>
          <a:p>
            <a:r>
              <a:rPr lang="en-US" sz="1600" dirty="0">
                <a:solidFill>
                  <a:srgbClr val="555555"/>
                </a:solidFill>
                <a:latin typeface="Arial" pitchFamily="34" charset="0"/>
                <a:ea typeface="Calibri" pitchFamily="34" charset="0"/>
                <a:cs typeface="Times New Roman" pitchFamily="18" charset="0"/>
              </a:rPr>
              <a:t>A </a:t>
            </a:r>
            <a:r>
              <a:rPr lang="en-US" sz="1600" dirty="0" err="1">
                <a:solidFill>
                  <a:srgbClr val="555555"/>
                </a:solidFill>
                <a:latin typeface="Arial" pitchFamily="34" charset="0"/>
                <a:ea typeface="Calibri" pitchFamily="34" charset="0"/>
                <a:cs typeface="Times New Roman" pitchFamily="18" charset="0"/>
              </a:rPr>
              <a:t>keď</a:t>
            </a:r>
            <a:r>
              <a:rPr lang="sk-SK" sz="1600" dirty="0">
                <a:solidFill>
                  <a:srgbClr val="555555"/>
                </a:solidFill>
                <a:latin typeface="Arial" pitchFamily="34" charset="0"/>
                <a:ea typeface="Calibri" pitchFamily="34" charset="0"/>
                <a:cs typeface="Times New Roman" pitchFamily="18" charset="0"/>
              </a:rPr>
              <a:t> NIE -</a:t>
            </a:r>
            <a:r>
              <a:rPr lang="en-US" sz="1600" dirty="0">
                <a:solidFill>
                  <a:srgbClr val="555555"/>
                </a:solidFill>
                <a:latin typeface="Arial" pitchFamily="34" charset="0"/>
                <a:ea typeface="Calibri" pitchFamily="34" charset="0"/>
                <a:cs typeface="Times New Roman" pitchFamily="18" charset="0"/>
              </a:rPr>
              <a:t> </a:t>
            </a:r>
            <a:r>
              <a:rPr lang="en-US" sz="1600" dirty="0" err="1">
                <a:solidFill>
                  <a:srgbClr val="555555"/>
                </a:solidFill>
                <a:latin typeface="Arial" pitchFamily="34" charset="0"/>
                <a:ea typeface="Calibri" pitchFamily="34" charset="0"/>
                <a:cs typeface="Times New Roman" pitchFamily="18" charset="0"/>
              </a:rPr>
              <a:t>tak</a:t>
            </a:r>
            <a:r>
              <a:rPr lang="en-US" sz="1600" dirty="0">
                <a:solidFill>
                  <a:srgbClr val="555555"/>
                </a:solidFill>
                <a:latin typeface="Arial" pitchFamily="34" charset="0"/>
                <a:ea typeface="Calibri" pitchFamily="34" charset="0"/>
                <a:cs typeface="Times New Roman" pitchFamily="18" charset="0"/>
              </a:rPr>
              <a:t> </a:t>
            </a:r>
            <a:r>
              <a:rPr lang="en-US" sz="1600" dirty="0" err="1">
                <a:solidFill>
                  <a:srgbClr val="555555"/>
                </a:solidFill>
                <a:latin typeface="Arial" pitchFamily="34" charset="0"/>
                <a:ea typeface="Calibri" pitchFamily="34" charset="0"/>
                <a:cs typeface="Times New Roman" pitchFamily="18" charset="0"/>
              </a:rPr>
              <a:t>budú</a:t>
            </a:r>
            <a:r>
              <a:rPr lang="en-US" sz="1600" dirty="0">
                <a:solidFill>
                  <a:srgbClr val="555555"/>
                </a:solidFill>
                <a:latin typeface="Arial" pitchFamily="34" charset="0"/>
                <a:ea typeface="Calibri" pitchFamily="34" charset="0"/>
                <a:cs typeface="Times New Roman" pitchFamily="18" charset="0"/>
              </a:rPr>
              <a:t> </a:t>
            </a:r>
            <a:r>
              <a:rPr lang="en-US" sz="1600" dirty="0" err="1">
                <a:solidFill>
                  <a:srgbClr val="555555"/>
                </a:solidFill>
                <a:latin typeface="Arial" pitchFamily="34" charset="0"/>
                <a:ea typeface="Calibri" pitchFamily="34" charset="0"/>
                <a:cs typeface="Times New Roman" pitchFamily="18" charset="0"/>
              </a:rPr>
              <a:t>zaťažení</a:t>
            </a:r>
            <a:r>
              <a:rPr lang="en-US" sz="1600" dirty="0">
                <a:solidFill>
                  <a:srgbClr val="555555"/>
                </a:solidFill>
                <a:latin typeface="Arial" pitchFamily="34" charset="0"/>
                <a:ea typeface="Calibri" pitchFamily="34" charset="0"/>
                <a:cs typeface="Times New Roman" pitchFamily="18" charset="0"/>
              </a:rPr>
              <a:t> </a:t>
            </a:r>
            <a:r>
              <a:rPr lang="en-US" dirty="0" err="1">
                <a:solidFill>
                  <a:srgbClr val="FF0000"/>
                </a:solidFill>
                <a:latin typeface="Arial" pitchFamily="34" charset="0"/>
                <a:ea typeface="Calibri" pitchFamily="34" charset="0"/>
                <a:cs typeface="Times New Roman" pitchFamily="18" charset="0"/>
              </a:rPr>
              <a:t>klimatickou</a:t>
            </a:r>
            <a:r>
              <a:rPr lang="en-US" dirty="0">
                <a:solidFill>
                  <a:srgbClr val="FF0000"/>
                </a:solidFill>
                <a:latin typeface="Arial" pitchFamily="34" charset="0"/>
                <a:ea typeface="Calibri" pitchFamily="34" charset="0"/>
                <a:cs typeface="Times New Roman" pitchFamily="18" charset="0"/>
              </a:rPr>
              <a:t> </a:t>
            </a:r>
            <a:r>
              <a:rPr lang="en-US" dirty="0" err="1">
                <a:solidFill>
                  <a:srgbClr val="FF0000"/>
                </a:solidFill>
                <a:latin typeface="Arial" pitchFamily="34" charset="0"/>
                <a:ea typeface="Calibri" pitchFamily="34" charset="0"/>
                <a:cs typeface="Times New Roman" pitchFamily="18" charset="0"/>
              </a:rPr>
              <a:t>daňou</a:t>
            </a:r>
            <a:r>
              <a:rPr lang="sk-SK" dirty="0">
                <a:solidFill>
                  <a:srgbClr val="FF0000"/>
                </a:solidFill>
                <a:latin typeface="Arial" pitchFamily="34" charset="0"/>
                <a:ea typeface="Calibri" pitchFamily="34" charset="0"/>
                <a:cs typeface="Times New Roman" pitchFamily="18" charset="0"/>
              </a:rPr>
              <a:t>???</a:t>
            </a:r>
            <a:r>
              <a:rPr lang="sk-SK" dirty="0">
                <a:solidFill>
                  <a:srgbClr val="555555"/>
                </a:solidFill>
                <a:latin typeface="Arial" pitchFamily="34" charset="0"/>
                <a:ea typeface="Calibri" pitchFamily="34" charset="0"/>
                <a:cs typeface="Times New Roman" pitchFamily="18" charset="0"/>
              </a:rPr>
              <a:t>  </a:t>
            </a:r>
            <a:r>
              <a:rPr lang="sk-SK" sz="1600" dirty="0">
                <a:solidFill>
                  <a:srgbClr val="555555"/>
                </a:solidFill>
                <a:latin typeface="Arial" pitchFamily="34" charset="0"/>
                <a:ea typeface="Calibri" pitchFamily="34" charset="0"/>
                <a:cs typeface="Times New Roman" pitchFamily="18" charset="0"/>
              </a:rPr>
              <a:t>... a bez protiopatrení. Každopádne je reálnosť krokov EU evidentne mierne povedané diskutabilná.</a:t>
            </a:r>
          </a:p>
          <a:p>
            <a:endParaRPr lang="sk-SK" dirty="0">
              <a:solidFill>
                <a:srgbClr val="555555"/>
              </a:solidFill>
              <a:latin typeface="Arial" pitchFamily="34" charset="0"/>
              <a:ea typeface="Calibri" pitchFamily="34" charset="0"/>
              <a:cs typeface="Times New Roman" pitchFamily="18" charset="0"/>
            </a:endParaRPr>
          </a:p>
          <a:p>
            <a:endParaRPr lang="sk-SK" dirty="0"/>
          </a:p>
        </p:txBody>
      </p:sp>
      <p:sp>
        <p:nvSpPr>
          <p:cNvPr id="11" name="Obdĺžnik 5"/>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Uhlíková neutralita</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5380D079-4C3E-464C-B773-28A28016DD07}" type="slidenum">
              <a:rPr lang="sk-SK" smtClean="0"/>
              <a:pPr/>
              <a:t>65</a:t>
            </a:fld>
            <a:endParaRPr lang="sk-SK"/>
          </a:p>
        </p:txBody>
      </p:sp>
      <p:pic>
        <p:nvPicPr>
          <p:cNvPr id="92162" name="Picture 2" descr="C:\Praca na dochodku\Sposobilost v energetike\znečisťovatelia.jpg"/>
          <p:cNvPicPr>
            <a:picLocks noChangeAspect="1" noChangeArrowheads="1"/>
          </p:cNvPicPr>
          <p:nvPr/>
        </p:nvPicPr>
        <p:blipFill>
          <a:blip r:embed="rId2" cstate="print"/>
          <a:srcRect/>
          <a:stretch>
            <a:fillRect/>
          </a:stretch>
        </p:blipFill>
        <p:spPr bwMode="auto">
          <a:xfrm>
            <a:off x="6432550" y="428604"/>
            <a:ext cx="2711449" cy="2000264"/>
          </a:xfrm>
          <a:prstGeom prst="rect">
            <a:avLst/>
          </a:prstGeom>
          <a:noFill/>
        </p:spPr>
      </p:pic>
      <p:pic>
        <p:nvPicPr>
          <p:cNvPr id="92163" name="Picture 3" descr="C:\Praca na dochodku\Sposobilost v energetike\svetovi znecistovatelia.jpg"/>
          <p:cNvPicPr>
            <a:picLocks noChangeAspect="1" noChangeArrowheads="1"/>
          </p:cNvPicPr>
          <p:nvPr/>
        </p:nvPicPr>
        <p:blipFill>
          <a:blip r:embed="rId3"/>
          <a:srcRect/>
          <a:stretch>
            <a:fillRect/>
          </a:stretch>
        </p:blipFill>
        <p:spPr bwMode="auto">
          <a:xfrm>
            <a:off x="0" y="417016"/>
            <a:ext cx="6429388" cy="6418672"/>
          </a:xfrm>
          <a:prstGeom prst="rect">
            <a:avLst/>
          </a:prstGeom>
          <a:noFill/>
        </p:spPr>
      </p:pic>
      <p:pic>
        <p:nvPicPr>
          <p:cNvPr id="92164" name="Picture 4" descr="C:\Praca na dochodku\Sposobilost v energetike\Dopravni znečisťovatelia.jpg"/>
          <p:cNvPicPr>
            <a:picLocks noChangeAspect="1" noChangeArrowheads="1"/>
          </p:cNvPicPr>
          <p:nvPr/>
        </p:nvPicPr>
        <p:blipFill>
          <a:blip r:embed="rId4" cstate="print"/>
          <a:srcRect/>
          <a:stretch>
            <a:fillRect/>
          </a:stretch>
        </p:blipFill>
        <p:spPr bwMode="auto">
          <a:xfrm>
            <a:off x="6429388" y="2428868"/>
            <a:ext cx="1921067" cy="2880000"/>
          </a:xfrm>
          <a:prstGeom prst="rect">
            <a:avLst/>
          </a:prstGeom>
          <a:noFill/>
        </p:spPr>
      </p:pic>
      <p:sp>
        <p:nvSpPr>
          <p:cNvPr id="6" name="Obdĺžnik 5"/>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Emisie v číslach</a:t>
            </a:r>
          </a:p>
        </p:txBody>
      </p:sp>
      <p:sp>
        <p:nvSpPr>
          <p:cNvPr id="7" name="Elipsa 6"/>
          <p:cNvSpPr/>
          <p:nvPr/>
        </p:nvSpPr>
        <p:spPr>
          <a:xfrm>
            <a:off x="1928794" y="3286124"/>
            <a:ext cx="1071570" cy="1000132"/>
          </a:xfrm>
          <a:prstGeom prst="ellipse">
            <a:avLst/>
          </a:prstGeom>
          <a:noFill/>
          <a:ln>
            <a:solidFill>
              <a:srgbClr val="F864E3">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Šípka: nadol 2">
            <a:extLst>
              <a:ext uri="{FF2B5EF4-FFF2-40B4-BE49-F238E27FC236}">
                <a16:creationId xmlns:a16="http://schemas.microsoft.com/office/drawing/2014/main" id="{190AD9E3-FF43-1874-D073-64C78364244A}"/>
              </a:ext>
            </a:extLst>
          </p:cNvPr>
          <p:cNvSpPr/>
          <p:nvPr/>
        </p:nvSpPr>
        <p:spPr>
          <a:xfrm rot="18938644">
            <a:off x="851884" y="1564821"/>
            <a:ext cx="576064" cy="2239076"/>
          </a:xfrm>
          <a:prstGeom prst="downArrow">
            <a:avLst>
              <a:gd name="adj1" fmla="val 45935"/>
              <a:gd name="adj2" fmla="val 50000"/>
            </a:avLst>
          </a:prstGeom>
          <a:noFill/>
          <a:ln>
            <a:solidFill>
              <a:srgbClr val="F86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descr="C:\Praca na dochodku\Sposobilost v energetike\svetovi znecistovatelia.jpg"/>
          <p:cNvPicPr>
            <a:picLocks noChangeAspect="1" noChangeArrowheads="1"/>
          </p:cNvPicPr>
          <p:nvPr/>
        </p:nvPicPr>
        <p:blipFill>
          <a:blip r:embed="rId2" cstate="print"/>
          <a:srcRect/>
          <a:stretch>
            <a:fillRect/>
          </a:stretch>
        </p:blipFill>
        <p:spPr bwMode="auto">
          <a:xfrm>
            <a:off x="1" y="428604"/>
            <a:ext cx="2643174" cy="2638768"/>
          </a:xfrm>
          <a:prstGeom prst="rect">
            <a:avLst/>
          </a:prstGeom>
          <a:noFill/>
        </p:spPr>
      </p:pic>
      <p:pic>
        <p:nvPicPr>
          <p:cNvPr id="92164" name="Picture 4" descr="C:\Praca na dochodku\Sposobilost v energetike\Dopravni znečisťovatelia.jpg"/>
          <p:cNvPicPr>
            <a:picLocks noChangeAspect="1" noChangeArrowheads="1"/>
          </p:cNvPicPr>
          <p:nvPr/>
        </p:nvPicPr>
        <p:blipFill>
          <a:blip r:embed="rId3" cstate="print"/>
          <a:srcRect/>
          <a:stretch>
            <a:fillRect/>
          </a:stretch>
        </p:blipFill>
        <p:spPr bwMode="auto">
          <a:xfrm>
            <a:off x="4786314" y="3643314"/>
            <a:ext cx="1921067" cy="2880000"/>
          </a:xfrm>
          <a:prstGeom prst="rect">
            <a:avLst/>
          </a:prstGeom>
          <a:noFill/>
        </p:spPr>
      </p:pic>
      <p:sp>
        <p:nvSpPr>
          <p:cNvPr id="2" name="Zástupný symbol pro číslo snímku 1"/>
          <p:cNvSpPr>
            <a:spLocks noGrp="1"/>
          </p:cNvSpPr>
          <p:nvPr>
            <p:ph type="sldNum" sz="quarter" idx="12"/>
          </p:nvPr>
        </p:nvSpPr>
        <p:spPr/>
        <p:txBody>
          <a:bodyPr/>
          <a:lstStyle/>
          <a:p>
            <a:fld id="{5380D079-4C3E-464C-B773-28A28016DD07}" type="slidenum">
              <a:rPr lang="sk-SK" smtClean="0"/>
              <a:pPr/>
              <a:t>66</a:t>
            </a:fld>
            <a:endParaRPr lang="sk-SK"/>
          </a:p>
        </p:txBody>
      </p:sp>
      <p:pic>
        <p:nvPicPr>
          <p:cNvPr id="92162" name="Picture 2" descr="C:\Praca na dochodku\Sposobilost v energetike\znečisťovatelia.jpg"/>
          <p:cNvPicPr>
            <a:picLocks noChangeAspect="1" noChangeArrowheads="1"/>
          </p:cNvPicPr>
          <p:nvPr/>
        </p:nvPicPr>
        <p:blipFill>
          <a:blip r:embed="rId4"/>
          <a:srcRect/>
          <a:stretch>
            <a:fillRect/>
          </a:stretch>
        </p:blipFill>
        <p:spPr bwMode="auto">
          <a:xfrm>
            <a:off x="0" y="428603"/>
            <a:ext cx="9144000" cy="6745623"/>
          </a:xfrm>
          <a:prstGeom prst="rect">
            <a:avLst/>
          </a:prstGeom>
          <a:noFill/>
        </p:spPr>
      </p:pic>
      <p:sp>
        <p:nvSpPr>
          <p:cNvPr id="6" name="Obdĺžnik 5"/>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Emisie v číslach</a:t>
            </a:r>
          </a:p>
        </p:txBody>
      </p:sp>
      <p:sp>
        <p:nvSpPr>
          <p:cNvPr id="3" name="Obdĺžnik 2">
            <a:extLst>
              <a:ext uri="{FF2B5EF4-FFF2-40B4-BE49-F238E27FC236}">
                <a16:creationId xmlns:a16="http://schemas.microsoft.com/office/drawing/2014/main" id="{71D04EA0-ADCB-2F6F-CF51-3BD832ED3203}"/>
              </a:ext>
            </a:extLst>
          </p:cNvPr>
          <p:cNvSpPr/>
          <p:nvPr/>
        </p:nvSpPr>
        <p:spPr>
          <a:xfrm>
            <a:off x="6084167" y="3429000"/>
            <a:ext cx="344652" cy="2016224"/>
          </a:xfrm>
          <a:prstGeom prst="rect">
            <a:avLst/>
          </a:prstGeom>
          <a:noFill/>
          <a:ln>
            <a:solidFill>
              <a:srgbClr val="F86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Šípka: nadol 3">
            <a:extLst>
              <a:ext uri="{FF2B5EF4-FFF2-40B4-BE49-F238E27FC236}">
                <a16:creationId xmlns:a16="http://schemas.microsoft.com/office/drawing/2014/main" id="{528DBE6C-AAB9-DCE2-F06A-3C1649E591D9}"/>
              </a:ext>
            </a:extLst>
          </p:cNvPr>
          <p:cNvSpPr/>
          <p:nvPr/>
        </p:nvSpPr>
        <p:spPr>
          <a:xfrm>
            <a:off x="5940152" y="2348880"/>
            <a:ext cx="488667" cy="865806"/>
          </a:xfrm>
          <a:prstGeom prst="downArrow">
            <a:avLst/>
          </a:prstGeom>
          <a:solidFill>
            <a:srgbClr val="F864E3"/>
          </a:solidFill>
          <a:ln>
            <a:solidFill>
              <a:srgbClr val="F86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p:cNvSpPr>
            <a:spLocks noGrp="1"/>
          </p:cNvSpPr>
          <p:nvPr>
            <p:ph type="sldNum" sz="quarter" idx="12"/>
          </p:nvPr>
        </p:nvSpPr>
        <p:spPr/>
        <p:txBody>
          <a:bodyPr/>
          <a:lstStyle/>
          <a:p>
            <a:fld id="{5380D079-4C3E-464C-B773-28A28016DD07}" type="slidenum">
              <a:rPr lang="sk-SK" smtClean="0"/>
              <a:pPr/>
              <a:t>67</a:t>
            </a:fld>
            <a:endParaRPr lang="sk-SK"/>
          </a:p>
        </p:txBody>
      </p:sp>
      <p:pic>
        <p:nvPicPr>
          <p:cNvPr id="92162" name="Picture 2" descr="C:\Praca na dochodku\Sposobilost v energetike\znečisťovatelia.jpg"/>
          <p:cNvPicPr>
            <a:picLocks noChangeAspect="1" noChangeArrowheads="1"/>
          </p:cNvPicPr>
          <p:nvPr/>
        </p:nvPicPr>
        <p:blipFill>
          <a:blip r:embed="rId2" cstate="print"/>
          <a:srcRect/>
          <a:stretch>
            <a:fillRect/>
          </a:stretch>
        </p:blipFill>
        <p:spPr bwMode="auto">
          <a:xfrm>
            <a:off x="4786314" y="428604"/>
            <a:ext cx="4357686" cy="3214710"/>
          </a:xfrm>
          <a:prstGeom prst="rect">
            <a:avLst/>
          </a:prstGeom>
          <a:noFill/>
        </p:spPr>
      </p:pic>
      <p:pic>
        <p:nvPicPr>
          <p:cNvPr id="92163" name="Picture 3" descr="C:\Praca na dochodku\Sposobilost v energetike\svetovi znecistovatelia.jpg"/>
          <p:cNvPicPr>
            <a:picLocks noChangeAspect="1" noChangeArrowheads="1"/>
          </p:cNvPicPr>
          <p:nvPr/>
        </p:nvPicPr>
        <p:blipFill>
          <a:blip r:embed="rId3" cstate="print"/>
          <a:srcRect/>
          <a:stretch>
            <a:fillRect/>
          </a:stretch>
        </p:blipFill>
        <p:spPr bwMode="auto">
          <a:xfrm>
            <a:off x="0" y="428604"/>
            <a:ext cx="4794337" cy="4786346"/>
          </a:xfrm>
          <a:prstGeom prst="rect">
            <a:avLst/>
          </a:prstGeom>
          <a:noFill/>
        </p:spPr>
      </p:pic>
      <p:pic>
        <p:nvPicPr>
          <p:cNvPr id="92164" name="Picture 4" descr="C:\Praca na dochodku\Sposobilost v energetike\Dopravni znečisťovatelia.jpg"/>
          <p:cNvPicPr>
            <a:picLocks noChangeAspect="1" noChangeArrowheads="1"/>
          </p:cNvPicPr>
          <p:nvPr/>
        </p:nvPicPr>
        <p:blipFill>
          <a:blip r:embed="rId4"/>
          <a:srcRect/>
          <a:stretch>
            <a:fillRect/>
          </a:stretch>
        </p:blipFill>
        <p:spPr bwMode="auto">
          <a:xfrm>
            <a:off x="2214546" y="-640583"/>
            <a:ext cx="5429288" cy="7496822"/>
          </a:xfrm>
          <a:prstGeom prst="rect">
            <a:avLst/>
          </a:prstGeom>
          <a:noFill/>
        </p:spPr>
      </p:pic>
      <p:sp>
        <p:nvSpPr>
          <p:cNvPr id="6" name="Obdĺžnik 5"/>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Emisie v číslach</a:t>
            </a:r>
          </a:p>
        </p:txBody>
      </p:sp>
      <p:sp>
        <p:nvSpPr>
          <p:cNvPr id="7" name="Elipsa 6"/>
          <p:cNvSpPr/>
          <p:nvPr/>
        </p:nvSpPr>
        <p:spPr>
          <a:xfrm>
            <a:off x="2500298" y="3214686"/>
            <a:ext cx="5429288" cy="571504"/>
          </a:xfrm>
          <a:prstGeom prst="ellipse">
            <a:avLst/>
          </a:prstGeom>
          <a:noFill/>
          <a:ln>
            <a:solidFill>
              <a:srgbClr val="F864E3">
                <a:alpha val="6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Šípka: nadol 2">
            <a:extLst>
              <a:ext uri="{FF2B5EF4-FFF2-40B4-BE49-F238E27FC236}">
                <a16:creationId xmlns:a16="http://schemas.microsoft.com/office/drawing/2014/main" id="{78D90BF5-095C-D676-F0CB-38BDF09DC0D7}"/>
              </a:ext>
            </a:extLst>
          </p:cNvPr>
          <p:cNvSpPr/>
          <p:nvPr/>
        </p:nvSpPr>
        <p:spPr>
          <a:xfrm>
            <a:off x="5076056" y="1772816"/>
            <a:ext cx="360040" cy="1293659"/>
          </a:xfrm>
          <a:prstGeom prst="downArrow">
            <a:avLst/>
          </a:prstGeom>
          <a:noFill/>
          <a:ln>
            <a:solidFill>
              <a:srgbClr val="F86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8A4B253F-64BD-BF66-91DE-A5B686BD0159}"/>
              </a:ext>
            </a:extLst>
          </p:cNvPr>
          <p:cNvSpPr>
            <a:spLocks noGrp="1"/>
          </p:cNvSpPr>
          <p:nvPr>
            <p:ph type="sldNum" sz="quarter" idx="12"/>
          </p:nvPr>
        </p:nvSpPr>
        <p:spPr/>
        <p:txBody>
          <a:bodyPr/>
          <a:lstStyle/>
          <a:p>
            <a:fld id="{5380D079-4C3E-464C-B773-28A28016DD07}" type="slidenum">
              <a:rPr lang="sk-SK" smtClean="0"/>
              <a:pPr/>
              <a:t>68</a:t>
            </a:fld>
            <a:endParaRPr lang="sk-SK"/>
          </a:p>
        </p:txBody>
      </p:sp>
      <p:pic>
        <p:nvPicPr>
          <p:cNvPr id="3" name="Obrázok 2">
            <a:extLst>
              <a:ext uri="{FF2B5EF4-FFF2-40B4-BE49-F238E27FC236}">
                <a16:creationId xmlns:a16="http://schemas.microsoft.com/office/drawing/2014/main" id="{85D9E389-7BB9-1E9B-2700-891A6792AD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568952" cy="5164614"/>
          </a:xfrm>
          <a:prstGeom prst="rect">
            <a:avLst/>
          </a:prstGeom>
          <a:noFill/>
          <a:ln>
            <a:noFill/>
          </a:ln>
        </p:spPr>
      </p:pic>
      <p:sp>
        <p:nvSpPr>
          <p:cNvPr id="4" name="Obdĺžnik 5">
            <a:extLst>
              <a:ext uri="{FF2B5EF4-FFF2-40B4-BE49-F238E27FC236}">
                <a16:creationId xmlns:a16="http://schemas.microsoft.com/office/drawing/2014/main" id="{2F2395A8-5E81-8F44-E9D7-BCB34D88394D}"/>
              </a:ext>
            </a:extLst>
          </p:cNvPr>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sk-SK" sz="1400" b="1" dirty="0">
                <a:solidFill>
                  <a:srgbClr val="FF0000"/>
                </a:solidFill>
                <a:latin typeface="Arial" pitchFamily="34" charset="0"/>
                <a:ea typeface="Calibri" pitchFamily="34" charset="0"/>
                <a:cs typeface="Arial" pitchFamily="34" charset="0"/>
              </a:rPr>
              <a:t>Emisie CO</a:t>
            </a:r>
            <a:r>
              <a:rPr lang="sk-SK" sz="1400" b="1" baseline="-25000" dirty="0">
                <a:solidFill>
                  <a:srgbClr val="FF0000"/>
                </a:solidFill>
                <a:latin typeface="Arial" pitchFamily="34" charset="0"/>
                <a:ea typeface="Calibri" pitchFamily="34" charset="0"/>
                <a:cs typeface="Arial" pitchFamily="34" charset="0"/>
              </a:rPr>
              <a:t>2 </a:t>
            </a:r>
            <a:r>
              <a:rPr lang="sk-SK" sz="1400" b="1" dirty="0">
                <a:solidFill>
                  <a:srgbClr val="FF0000"/>
                </a:solidFill>
                <a:latin typeface="Arial" pitchFamily="34" charset="0"/>
                <a:ea typeface="Calibri" pitchFamily="34" charset="0"/>
                <a:cs typeface="Arial" pitchFamily="34" charset="0"/>
              </a:rPr>
              <a:t>SR v roku 2022</a:t>
            </a:r>
            <a:endParaRPr lang="pt-BR" sz="1400" b="1" dirty="0">
              <a:solidFill>
                <a:srgbClr val="FF0000"/>
              </a:solidFill>
              <a:latin typeface="Arial" pitchFamily="34" charset="0"/>
              <a:ea typeface="Calibri" pitchFamily="34" charset="0"/>
              <a:cs typeface="Arial" pitchFamily="34" charset="0"/>
            </a:endParaRPr>
          </a:p>
        </p:txBody>
      </p:sp>
      <p:sp>
        <p:nvSpPr>
          <p:cNvPr id="7" name="BlokTextu 6">
            <a:extLst>
              <a:ext uri="{FF2B5EF4-FFF2-40B4-BE49-F238E27FC236}">
                <a16:creationId xmlns:a16="http://schemas.microsoft.com/office/drawing/2014/main" id="{03A86501-7A9C-54C7-8B87-7CA44258107A}"/>
              </a:ext>
            </a:extLst>
          </p:cNvPr>
          <p:cNvSpPr txBox="1"/>
          <p:nvPr/>
        </p:nvSpPr>
        <p:spPr>
          <a:xfrm>
            <a:off x="323528" y="5661248"/>
            <a:ext cx="8496944" cy="646331"/>
          </a:xfrm>
          <a:prstGeom prst="rect">
            <a:avLst/>
          </a:prstGeom>
          <a:noFill/>
        </p:spPr>
        <p:txBody>
          <a:bodyPr wrap="square" rtlCol="0">
            <a:spAutoFit/>
          </a:bodyPr>
          <a:lstStyle/>
          <a:p>
            <a:r>
              <a:rPr lang="sk-SK" dirty="0"/>
              <a:t>Energetika predstavuje porovnateľný podiel ako doprava, polovičný oproti priemyslu a dvojnásobný v porovnaní </a:t>
            </a:r>
            <a:r>
              <a:rPr lang="sk-SK"/>
              <a:t>s poľnohospodárstvom.</a:t>
            </a:r>
            <a:endParaRPr lang="sk-SK" dirty="0"/>
          </a:p>
        </p:txBody>
      </p:sp>
    </p:spTree>
    <p:extLst>
      <p:ext uri="{BB962C8B-B14F-4D97-AF65-F5344CB8AC3E}">
        <p14:creationId xmlns:p14="http://schemas.microsoft.com/office/powerpoint/2010/main" val="25096728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p:cNvSpPr>
            <a:spLocks noGrp="1"/>
          </p:cNvSpPr>
          <p:nvPr>
            <p:ph type="sldNum" sz="quarter" idx="12"/>
          </p:nvPr>
        </p:nvSpPr>
        <p:spPr/>
        <p:txBody>
          <a:bodyPr/>
          <a:lstStyle/>
          <a:p>
            <a:fld id="{5380D079-4C3E-464C-B773-28A28016DD07}" type="slidenum">
              <a:rPr lang="sk-SK" smtClean="0"/>
              <a:pPr/>
              <a:t>69</a:t>
            </a:fld>
            <a:endParaRPr lang="sk-SK"/>
          </a:p>
        </p:txBody>
      </p:sp>
      <p:sp>
        <p:nvSpPr>
          <p:cNvPr id="5" name="Obdélník 4"/>
          <p:cNvSpPr/>
          <p:nvPr/>
        </p:nvSpPr>
        <p:spPr>
          <a:xfrm>
            <a:off x="179512" y="320083"/>
            <a:ext cx="7145233" cy="1502976"/>
          </a:xfrm>
          <a:prstGeom prst="rect">
            <a:avLst/>
          </a:prstGeom>
        </p:spPr>
        <p:txBody>
          <a:bodyPr wrap="square">
            <a:spAutoFit/>
          </a:bodyPr>
          <a:lstStyle/>
          <a:p>
            <a:pPr marL="285750" indent="-285750">
              <a:spcBef>
                <a:spcPts val="200"/>
              </a:spcBef>
              <a:buFont typeface="Wingdings" panose="05000000000000000000" pitchFamily="2" charset="2"/>
              <a:buChar char="Ø"/>
            </a:pPr>
            <a:r>
              <a:rPr lang="sk-SK" dirty="0"/>
              <a:t>Čína testuje čistý nukleárny reaktor. Fungovať má </a:t>
            </a:r>
            <a:r>
              <a:rPr lang="sk-SK" dirty="0">
                <a:solidFill>
                  <a:srgbClr val="FF0000"/>
                </a:solidFill>
              </a:rPr>
              <a:t>na báze tekutého tória</a:t>
            </a:r>
            <a:r>
              <a:rPr lang="sk-SK" dirty="0"/>
              <a:t>. Jednou z hlavných výhod je odstránenie rádioaktívneho odpadu. Peking, ako sám tvrdí, by tým mohol splniť do roku 2030 klimatický záväzok.</a:t>
            </a:r>
          </a:p>
          <a:p>
            <a:pPr>
              <a:spcBef>
                <a:spcPts val="200"/>
              </a:spcBef>
              <a:buFont typeface="Wingdings" pitchFamily="2" charset="2"/>
              <a:buChar char="Ø"/>
            </a:pPr>
            <a:endParaRPr lang="sk-SK" dirty="0">
              <a:solidFill>
                <a:srgbClr val="555555"/>
              </a:solidFill>
              <a:latin typeface="Arial" pitchFamily="34" charset="0"/>
              <a:ea typeface="Calibri" pitchFamily="34" charset="0"/>
              <a:cs typeface="Times New Roman" pitchFamily="18" charset="0"/>
            </a:endParaRPr>
          </a:p>
        </p:txBody>
      </p:sp>
      <p:pic>
        <p:nvPicPr>
          <p:cNvPr id="1026" name="Picture 2" descr="C:\Praca na dochodku\Sposobilost v energetike\Cina thorium rector.jpg"/>
          <p:cNvPicPr>
            <a:picLocks noChangeAspect="1" noChangeArrowheads="1"/>
          </p:cNvPicPr>
          <p:nvPr/>
        </p:nvPicPr>
        <p:blipFill>
          <a:blip r:embed="rId2"/>
          <a:srcRect/>
          <a:stretch>
            <a:fillRect/>
          </a:stretch>
        </p:blipFill>
        <p:spPr bwMode="auto">
          <a:xfrm>
            <a:off x="374169" y="3645024"/>
            <a:ext cx="4626459" cy="2714644"/>
          </a:xfrm>
          <a:prstGeom prst="rect">
            <a:avLst/>
          </a:prstGeom>
          <a:noFill/>
        </p:spPr>
      </p:pic>
      <p:sp>
        <p:nvSpPr>
          <p:cNvPr id="7" name="TextovéPole 6"/>
          <p:cNvSpPr txBox="1"/>
          <p:nvPr/>
        </p:nvSpPr>
        <p:spPr>
          <a:xfrm>
            <a:off x="5265582" y="3645024"/>
            <a:ext cx="3786213" cy="2831544"/>
          </a:xfrm>
          <a:prstGeom prst="rect">
            <a:avLst/>
          </a:prstGeom>
          <a:noFill/>
        </p:spPr>
        <p:txBody>
          <a:bodyPr wrap="square" rtlCol="0">
            <a:spAutoFit/>
          </a:bodyPr>
          <a:lstStyle/>
          <a:p>
            <a:pPr>
              <a:spcBef>
                <a:spcPts val="200"/>
              </a:spcBef>
            </a:pPr>
            <a:r>
              <a:rPr lang="sk-SK" dirty="0"/>
              <a:t>Zásoby tória má Čína veľké. Reaktor s malým výkonom pokryje spotrebu menšieho mesta. To je síce v porovnaní s klasickou jadrovou elektrárňou málo, no Čína potrebuje stovky takýchto  reaktorov  (</a:t>
            </a:r>
            <a:r>
              <a:rPr lang="sk-SK" sz="1600" dirty="0"/>
              <a:t>očakávanie je inštalovaný výkon 373 MW do roku 2030</a:t>
            </a:r>
            <a:r>
              <a:rPr lang="sk-SK" dirty="0"/>
              <a:t>), pretože Čína potrebuje zásobovať elektrinou lokality. </a:t>
            </a:r>
          </a:p>
          <a:p>
            <a:endParaRPr lang="sk-SK" dirty="0"/>
          </a:p>
        </p:txBody>
      </p:sp>
      <p:sp>
        <p:nvSpPr>
          <p:cNvPr id="8" name="Obdĺžnik 5"/>
          <p:cNvSpPr/>
          <p:nvPr/>
        </p:nvSpPr>
        <p:spPr>
          <a:xfrm>
            <a:off x="0" y="-27384"/>
            <a:ext cx="9144000" cy="307777"/>
          </a:xfrm>
          <a:prstGeom prst="rect">
            <a:avLst/>
          </a:prstGeom>
          <a:solidFill>
            <a:srgbClr val="92D050">
              <a:alpha val="25000"/>
            </a:srgbClr>
          </a:solidFill>
        </p:spPr>
        <p:txBody>
          <a:bodyPr wrap="square">
            <a:spAutoFit/>
          </a:bodyPr>
          <a:lstStyle/>
          <a:p>
            <a:pPr lvl="1" eaLnBrk="0" fontAlgn="base" hangingPunct="0">
              <a:spcBef>
                <a:spcPct val="0"/>
              </a:spcBef>
              <a:spcAft>
                <a:spcPct val="0"/>
              </a:spcAft>
              <a:tabLst>
                <a:tab pos="457200" algn="l"/>
              </a:tabLst>
            </a:pPr>
            <a:r>
              <a:rPr lang="pt-BR" sz="1400" dirty="0">
                <a:solidFill>
                  <a:srgbClr val="000000"/>
                </a:solidFill>
                <a:latin typeface="Arial" pitchFamily="34" charset="0"/>
                <a:ea typeface="Calibri" pitchFamily="34" charset="0"/>
                <a:cs typeface="Arial" pitchFamily="34" charset="0"/>
              </a:rPr>
              <a:t>Čínske úvahy o zelenom tóriu</a:t>
            </a:r>
          </a:p>
        </p:txBody>
      </p:sp>
      <p:pic>
        <p:nvPicPr>
          <p:cNvPr id="1027" name="Picture 3" descr="C:\Praca na dochodku\Sposobilost v energetike\thorium.png"/>
          <p:cNvPicPr>
            <a:picLocks noChangeAspect="1" noChangeArrowheads="1"/>
          </p:cNvPicPr>
          <p:nvPr/>
        </p:nvPicPr>
        <p:blipFill>
          <a:blip r:embed="rId3" cstate="print"/>
          <a:srcRect/>
          <a:stretch>
            <a:fillRect/>
          </a:stretch>
        </p:blipFill>
        <p:spPr bwMode="auto">
          <a:xfrm>
            <a:off x="7291372" y="0"/>
            <a:ext cx="1852628" cy="1150945"/>
          </a:xfrm>
          <a:prstGeom prst="rect">
            <a:avLst/>
          </a:prstGeom>
          <a:noFill/>
        </p:spPr>
      </p:pic>
      <p:sp>
        <p:nvSpPr>
          <p:cNvPr id="2" name="BlokTextu 1">
            <a:extLst>
              <a:ext uri="{FF2B5EF4-FFF2-40B4-BE49-F238E27FC236}">
                <a16:creationId xmlns:a16="http://schemas.microsoft.com/office/drawing/2014/main" id="{805D9E04-B91F-7455-04B2-824DE8C52E60}"/>
              </a:ext>
            </a:extLst>
          </p:cNvPr>
          <p:cNvSpPr txBox="1"/>
          <p:nvPr/>
        </p:nvSpPr>
        <p:spPr>
          <a:xfrm>
            <a:off x="179512" y="1776542"/>
            <a:ext cx="8677626" cy="2031325"/>
          </a:xfrm>
          <a:prstGeom prst="rect">
            <a:avLst/>
          </a:prstGeom>
          <a:noFill/>
        </p:spPr>
        <p:txBody>
          <a:bodyPr wrap="square" rtlCol="0">
            <a:spAutoFit/>
          </a:bodyPr>
          <a:lstStyle/>
          <a:p>
            <a:pPr marL="285750" indent="-285750">
              <a:buFont typeface="Wingdings" panose="05000000000000000000" pitchFamily="2" charset="2"/>
              <a:buChar char="Ø"/>
            </a:pPr>
            <a:r>
              <a:rPr lang="sk-SK" dirty="0"/>
              <a:t>Oproti tej súčasnej jadrovej energetike tórium údajne </a:t>
            </a:r>
            <a:r>
              <a:rPr lang="sk-SK" dirty="0">
                <a:solidFill>
                  <a:srgbClr val="FF0000"/>
                </a:solidFill>
              </a:rPr>
              <a:t>neprodukuje toxické plutónium</a:t>
            </a:r>
            <a:r>
              <a:rPr lang="sk-SK" dirty="0"/>
              <a:t>. Reaktor má malý výkon (1 – 2 MW) . Takisto je treba menej paliva, takže z pohľadu dopadov na životné prostredie má táto technológia svoje výhody a prednosti. Technológia využívania tória ako uránového ekvivalentu je známa už desiatky rokov, ale zatiaľ sa nepoužívala. </a:t>
            </a:r>
            <a:r>
              <a:rPr lang="sk-SK" dirty="0">
                <a:solidFill>
                  <a:srgbClr val="FF0000"/>
                </a:solidFill>
              </a:rPr>
              <a:t>Zásoby tória sú mnohonásobne väčšie ako zásoby uránu </a:t>
            </a:r>
            <a:r>
              <a:rPr lang="sk-SK" dirty="0"/>
              <a:t>a je aj lacnejší.</a:t>
            </a:r>
            <a:r>
              <a:rPr lang="sk-SK" dirty="0">
                <a:solidFill>
                  <a:srgbClr val="555555"/>
                </a:solidFill>
                <a:latin typeface="Arial" pitchFamily="34" charset="0"/>
                <a:ea typeface="Calibri" pitchFamily="34" charset="0"/>
                <a:cs typeface="Times New Roman" pitchFamily="18" charset="0"/>
              </a:rPr>
              <a:t> </a:t>
            </a:r>
          </a:p>
          <a:p>
            <a:endParaRPr lang="sk-SK"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dĺžnik 7"/>
          <p:cNvSpPr/>
          <p:nvPr/>
        </p:nvSpPr>
        <p:spPr>
          <a:xfrm>
            <a:off x="214282" y="481123"/>
            <a:ext cx="8929718" cy="1661993"/>
          </a:xfrm>
          <a:prstGeom prst="rect">
            <a:avLst/>
          </a:prstGeom>
        </p:spPr>
        <p:txBody>
          <a:bodyPr wrap="square">
            <a:spAutoFit/>
          </a:bodyPr>
          <a:lstStyle/>
          <a:p>
            <a:r>
              <a:rPr lang="sk-SK" b="1" dirty="0"/>
              <a:t>Prvý </a:t>
            </a:r>
            <a:r>
              <a:rPr lang="sk-SK" b="1" dirty="0" err="1"/>
              <a:t>Kirchhoffov</a:t>
            </a:r>
            <a:r>
              <a:rPr lang="sk-SK" b="1" dirty="0"/>
              <a:t> zákon (o prúdoch a uzloch)</a:t>
            </a:r>
          </a:p>
          <a:p>
            <a:r>
              <a:rPr lang="sk-SK" sz="1600" dirty="0"/>
              <a:t>Prvý </a:t>
            </a:r>
            <a:r>
              <a:rPr lang="sk-SK" sz="1600" dirty="0" err="1"/>
              <a:t>Kirchhoffov</a:t>
            </a:r>
            <a:r>
              <a:rPr lang="sk-SK" sz="1600" dirty="0"/>
              <a:t> zákon opisuje zákon zachovania elektrického náboja; hovorí, že v každom bode (uzle) elektrického obvodu platí, že:</a:t>
            </a:r>
          </a:p>
          <a:p>
            <a:r>
              <a:rPr lang="sk-SK" i="1" dirty="0">
                <a:solidFill>
                  <a:srgbClr val="0070C0"/>
                </a:solidFill>
              </a:rPr>
              <a:t>Súčet prúdov vstupujúcich do uzla sa rovná súčtu prúdov z uzla vystupujúcich.</a:t>
            </a:r>
            <a:endParaRPr lang="sk-SK" dirty="0">
              <a:solidFill>
                <a:srgbClr val="0070C0"/>
              </a:solidFill>
            </a:endParaRPr>
          </a:p>
          <a:p>
            <a:r>
              <a:rPr lang="sk-SK" sz="1600" dirty="0"/>
              <a:t>alebo</a:t>
            </a:r>
          </a:p>
          <a:p>
            <a:r>
              <a:rPr lang="sk-SK" i="1" dirty="0" err="1">
                <a:solidFill>
                  <a:srgbClr val="0070C0"/>
                </a:solidFill>
              </a:rPr>
              <a:t>Algebraický</a:t>
            </a:r>
            <a:r>
              <a:rPr lang="sk-SK" i="1" dirty="0">
                <a:solidFill>
                  <a:srgbClr val="0070C0"/>
                </a:solidFill>
              </a:rPr>
              <a:t> súčet prúdov v ktoromkoľvek uzle elektrického obvodu sa rovná nule.</a:t>
            </a:r>
            <a:endParaRPr lang="sk-SK" dirty="0">
              <a:solidFill>
                <a:srgbClr val="0070C0"/>
              </a:solidFill>
            </a:endParaRPr>
          </a:p>
        </p:txBody>
      </p:sp>
      <p:sp>
        <p:nvSpPr>
          <p:cNvPr id="9" name="Obdĺžnik 8"/>
          <p:cNvSpPr/>
          <p:nvPr/>
        </p:nvSpPr>
        <p:spPr>
          <a:xfrm>
            <a:off x="214282" y="2348880"/>
            <a:ext cx="9038238" cy="1692771"/>
          </a:xfrm>
          <a:prstGeom prst="rect">
            <a:avLst/>
          </a:prstGeom>
        </p:spPr>
        <p:txBody>
          <a:bodyPr wrap="square">
            <a:spAutoFit/>
          </a:bodyPr>
          <a:lstStyle/>
          <a:p>
            <a:r>
              <a:rPr lang="sk-SK" b="1" dirty="0"/>
              <a:t>Druhý </a:t>
            </a:r>
            <a:r>
              <a:rPr lang="sk-SK" b="1" dirty="0" err="1"/>
              <a:t>Kirchoffov</a:t>
            </a:r>
            <a:r>
              <a:rPr lang="sk-SK" b="1" dirty="0"/>
              <a:t> zákon (o napätí, o slučkách)</a:t>
            </a:r>
          </a:p>
          <a:p>
            <a:r>
              <a:rPr lang="sk-SK" sz="1600" dirty="0"/>
              <a:t>Druhý </a:t>
            </a:r>
            <a:r>
              <a:rPr lang="sk-SK" sz="1600" dirty="0" err="1"/>
              <a:t>Kirchoffov</a:t>
            </a:r>
            <a:r>
              <a:rPr lang="sk-SK" sz="1600" dirty="0"/>
              <a:t> zákon formuluje pre elektrické obvody zákon zachovania energie, hovorí, že:</a:t>
            </a:r>
          </a:p>
          <a:p>
            <a:r>
              <a:rPr lang="sk-SK" i="1" dirty="0">
                <a:solidFill>
                  <a:srgbClr val="0070C0"/>
                </a:solidFill>
              </a:rPr>
              <a:t>Súčet výberov napätia na spotrebičoch sa v uzavretej časti obvodu (slučke) rovná súčtu elektromotorických napätí zdrojov v tejto časti obvodu.</a:t>
            </a:r>
            <a:endParaRPr lang="sk-SK" dirty="0">
              <a:solidFill>
                <a:srgbClr val="0070C0"/>
              </a:solidFill>
            </a:endParaRPr>
          </a:p>
          <a:p>
            <a:r>
              <a:rPr lang="sk-SK" sz="1600" dirty="0"/>
              <a:t>alebo</a:t>
            </a:r>
          </a:p>
          <a:p>
            <a:r>
              <a:rPr lang="sk-SK" i="1" dirty="0">
                <a:solidFill>
                  <a:srgbClr val="0070C0"/>
                </a:solidFill>
              </a:rPr>
              <a:t>Súčet svorkových napätí prvkov elektrického obvodu v ľubovoľnej slučke sa rovná nule.</a:t>
            </a:r>
            <a:endParaRPr lang="sk-SK" dirty="0">
              <a:solidFill>
                <a:srgbClr val="0070C0"/>
              </a:solidFill>
            </a:endParaRPr>
          </a:p>
        </p:txBody>
      </p:sp>
      <p:sp>
        <p:nvSpPr>
          <p:cNvPr id="15369" name="AutoShape 9" descr="data:image/jpeg;base64,/9j/4AAQSkZJRgABAQAAAQABAAD/2wCEAAkGBwgHBgkIBwgKCgkLDRYPDQwMDRsUFRAWIB0iIiAdHx8kKDQsJCYxJx8fLT0tMTU3Ojo6Iys/RD84QzQ5OjcBCgoKDQwNGg8PGjclHyU3Nzc3Nzc3Nzc3Nzc3Nzc3Nzc3Nzc3Nzc3Nzc3Nzc3Nzc3Nzc3Nzc3Nzc3Nzc3Nzc3N//AABEIAGwATQMBIgACEQEDEQH/xAAbAAACAwEBAQAAAAAAAAAAAAAEBgIDBQEHAP/EADgQAAIBAwIDBQUGBQUAAAAAAAECAwAEERIhBTFRBhNBYXEiM1KBkRQyNDXB0QcjQnKhFRaCsvD/xAAaAQACAwEBAAAAAAAAAAAAAAACBAEDBQAG/8QAJBEAAgICAgEDBQAAAAAAAAAAAAECEQMhBDESMkFREzNCYXH/2gAMAwEAAhEDEQA/AFK7/MB6ir+LkLCueWqh7z8wHqKPayfiV5FbrjQpDPnpVbdJs9nOahGTYDwp5GWTuhgA7sajPah5HkaSRs/CNhTLLwvukbSUWNB90DA+VQt7FLnSrKckHCDp1PSlpZpdGTPmTl1oX7dUt21LJIB0ODVV3HK7tMAHQ75XmPlTv/s66niDHu0DclxyFQPZOG0Ulpjr8CPCg+syYcnIvcTr4g20OOlRsTuRWpx6wkitzJp1BDuwHh5/4rItDh/lTEZqW0aWLKsi8kUXe8h/uo6x923rQNxu/wDyo6x923rRLssj6jl5+YD1FMnAbT7RLLpcoxcDbpilu+/HD5UzdnWQzSB3wQwIHyqMnpYrzftP+mvcWCWUveTMXUKcr0NF9m7W3kYXbAkE+yG8KxuK310ZJlwNMg05P6VucKma14dEGiIGNtsZ+VJaZirQyPKrDC1icRCnVsatSZobZ7ic6M9fAUm8W7Syvdm3toFcnkS/6UCVsvSC79BJHJGwGmRCp6bikSA6WGaZeJX19axQxTwhXmGrLKcbelLUjgylkUKM7AcqZw+49w32iuTc/OjrH3TetAmjrH3R9aYj2Px7OX344fKtiyLJYTNEWDPJglTjYCsbiOftm3lWnE0cVrHE8ulm3ORtv50GZ6oT50qhX7Dou84hbqzvmdJBhScAJ+9OVvLCggR9wo+nrSZwjiqxzLayyII2OFbGd803vYEwpPExf2c7DG1JvoyVpqw7idpFxCJBI+Y130A4zWPDwK0F4109vDGg+EbnFVy37BRGGNfSXQe3Ikk0QIPbbr5VWn8DHiqsPvreDitm9qy5DA922ORx4V5Td20lncyW8uNcZwceNNV5xu7s5ENlclrdVwEkx7NYHFQ87fbu81q7aSDzU+dM4W09jHFyLz8fkzjR9j7o+tAN4UfZe6PrTSNKPZC//GfSi55ojCqSsEYfdJBIx8qBvnMl7phUsxxyrk8ZlkXvX5c1X96HJ400xbkvHKLjIJsvs084VGkLlgFwuBmvabG1VbFFBwmkYPyrw6N2t7hHiGkxMCnlivbrO5S64Pbz2p9iWMEDofEfpSt/Bj5a/Ezb7hdtI+sIAp6HkaUu0bxyxx2NpqIDe2VG1OVzkRESE+0OWaxLjuYWZe6BZVzQM5N0I9xwRypZhzHssxORUnsZBwpo0bUY21sMZLDy9K3r26MkZVUGN8+VD2ikzJnYePnUxnsPHJxkpCgfCj7L3R9aDuE7u4kj8Ecr9DRll7r509E3oshM5yQo05PIf+3quFf5iA/FXSdUp6V3VpcMP6TmkrMNtvbJNjU3qaf/AOG/E+9huOEzPuB3kJ/7D9aRE7qcu2l1A3JzkVbwq/l4ZxCG8gPtwuGAzz6iuBatHrHFx3MBEh+740s3U6TyoVjOMZJrvbjtrBcWkdnwdwDIgeWfGdA+EefWszgfHrfiswtL9khumOiObACyeRxyPn41LxyeyhTXTJTlWBSNPa5ZFZst2tiDI27g5UHka52ju7ix4jLaRMVaPZ89fKsMM0x/nSM2lSRURhewytgkkjyNKUZ2J0suRknqP2o6zikEP3c7813BrNnKM4MbggjwqrWV2RmHoaYUmhrFzZw72GxbyGvm3c1KPYmuIcuSetLFfsWQyKqNDJgI5B1dDXJEMbANzxt51G4VRHmhorxox3ci95F8PivpU1ZF0MfZDs5adoOJyQX13JEix6liTAMnU58qbr/+Ftgtu3+m3s8cwGR32HU+vI9KQuE3xsr2K9sZMvE2cHY+YNe12/FYLvgacRib+W0JYjxG3L6ijU2kL5cau0eIcUiniu5IryXvp0Oh5M5zjbnVEKnWCNgNyfLxq68dri6kk5l2LfWgbucFDbxH+9h4+VSi1qkC4BmYx505yD5VI7sdyKst1GlhUCDqJ0n6USBoOG1fD71cHI+tdWqC5PRORNUfShQ0UcDoYwZGOzaaJLnR4UJPjVyqUwZokkRU94p0nHMU29n+MyLwDiNm74wupR0zsaVkYhRV1u7JrK7Y/wA7GpsGtFV9OYm7qL3jfePwihSoUAbVCH2pGdiSx5k1bJ/T5iiTObsttSCpzivjsfCoRHSu3WugnepOP//Z"/>
          <p:cNvSpPr>
            <a:spLocks noChangeAspect="1" noChangeArrowheads="1"/>
          </p:cNvSpPr>
          <p:nvPr/>
        </p:nvSpPr>
        <p:spPr bwMode="auto">
          <a:xfrm>
            <a:off x="155575" y="-509588"/>
            <a:ext cx="733425" cy="10287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15371" name="AutoShape 11" descr="data:image/jpeg;base64,/9j/4AAQSkZJRgABAQAAAQABAAD/2wCEAAkGBwgHBgkIBwgKCgkLDRYPDQwMDRsUFRAWIB0iIiAdHx8kKDQsJCYxJx8fLT0tMTU3Ojo6Iys/RD84QzQ5OjcBCgoKDQwNGg8PGjclHyU3Nzc3Nzc3Nzc3Nzc3Nzc3Nzc3Nzc3Nzc3Nzc3Nzc3Nzc3Nzc3Nzc3Nzc3Nzc3Nzc3N//AABEIAGwATQMBIgACEQEDEQH/xAAbAAACAwEBAQAAAAAAAAAAAAAEBgIDBQEHAP/EADgQAAIBAwIDBQUGBQUAAAAAAAECAwAEERIhBTFRBhNBYXEiM1KBkRQyNDXB0QcjQnKhFRaCsvD/xAAaAQACAwEBAAAAAAAAAAAAAAACBAEDBQAG/8QAJBEAAgICAgEDBQAAAAAAAAAAAAECEQMhBDESMkFREzNCYXH/2gAMAwEAAhEDEQA/AFK7/MB6ir+LkLCueWqh7z8wHqKPayfiV5FbrjQpDPnpVbdJs9nOahGTYDwp5GWTuhgA7sajPah5HkaSRs/CNhTLLwvukbSUWNB90DA+VQt7FLnSrKckHCDp1PSlpZpdGTPmTl1oX7dUt21LJIB0ODVV3HK7tMAHQ75XmPlTv/s66niDHu0DclxyFQPZOG0Ulpjr8CPCg+syYcnIvcTr4g20OOlRsTuRWpx6wkitzJp1BDuwHh5/4rItDh/lTEZqW0aWLKsi8kUXe8h/uo6x923rQNxu/wDyo6x923rRLssj6jl5+YD1FMnAbT7RLLpcoxcDbpilu+/HD5UzdnWQzSB3wQwIHyqMnpYrzftP+mvcWCWUveTMXUKcr0NF9m7W3kYXbAkE+yG8KxuK310ZJlwNMg05P6VucKma14dEGiIGNtsZ+VJaZirQyPKrDC1icRCnVsatSZobZ7ic6M9fAUm8W7Syvdm3toFcnkS/6UCVsvSC79BJHJGwGmRCp6bikSA6WGaZeJX19axQxTwhXmGrLKcbelLUjgylkUKM7AcqZw+49w32iuTc/OjrH3TetAmjrH3R9aYj2Px7OX344fKtiyLJYTNEWDPJglTjYCsbiOftm3lWnE0cVrHE8ulm3ORtv50GZ6oT50qhX7Dou84hbqzvmdJBhScAJ+9OVvLCggR9wo+nrSZwjiqxzLayyII2OFbGd803vYEwpPExf2c7DG1JvoyVpqw7idpFxCJBI+Y130A4zWPDwK0F4109vDGg+EbnFVy37BRGGNfSXQe3Ikk0QIPbbr5VWn8DHiqsPvreDitm9qy5DA922ORx4V5Td20lncyW8uNcZwceNNV5xu7s5ENlclrdVwEkx7NYHFQ87fbu81q7aSDzU+dM4W09jHFyLz8fkzjR9j7o+tAN4UfZe6PrTSNKPZC//GfSi55ojCqSsEYfdJBIx8qBvnMl7phUsxxyrk8ZlkXvX5c1X96HJ400xbkvHKLjIJsvs084VGkLlgFwuBmvabG1VbFFBwmkYPyrw6N2t7hHiGkxMCnlivbrO5S64Pbz2p9iWMEDofEfpSt/Bj5a/Ezb7hdtI+sIAp6HkaUu0bxyxx2NpqIDe2VG1OVzkRESE+0OWaxLjuYWZe6BZVzQM5N0I9xwRypZhzHssxORUnsZBwpo0bUY21sMZLDy9K3r26MkZVUGN8+VD2ikzJnYePnUxnsPHJxkpCgfCj7L3R9aDuE7u4kj8Ecr9DRll7r509E3oshM5yQo05PIf+3quFf5iA/FXSdUp6V3VpcMP6TmkrMNtvbJNjU3qaf/AOG/E+9huOEzPuB3kJ/7D9aRE7qcu2l1A3JzkVbwq/l4ZxCG8gPtwuGAzz6iuBatHrHFx3MBEh+740s3U6TyoVjOMZJrvbjtrBcWkdnwdwDIgeWfGdA+EefWszgfHrfiswtL9khumOiObACyeRxyPn41LxyeyhTXTJTlWBSNPa5ZFZst2tiDI27g5UHka52ju7ix4jLaRMVaPZ89fKsMM0x/nSM2lSRURhewytgkkjyNKUZ2J0suRknqP2o6zikEP3c7813BrNnKM4MbggjwqrWV2RmHoaYUmhrFzZw72GxbyGvm3c1KPYmuIcuSetLFfsWQyKqNDJgI5B1dDXJEMbANzxt51G4VRHmhorxox3ci95F8PivpU1ZF0MfZDs5adoOJyQX13JEix6liTAMnU58qbr/+Ftgtu3+m3s8cwGR32HU+vI9KQuE3xsr2K9sZMvE2cHY+YNe12/FYLvgacRib+W0JYjxG3L6ijU2kL5cau0eIcUiniu5IryXvp0Oh5M5zjbnVEKnWCNgNyfLxq68dri6kk5l2LfWgbucFDbxH+9h4+VSi1qkC4BmYx505yD5VI7sdyKst1GlhUCDqJ0n6USBoOG1fD71cHI+tdWqC5PRORNUfShQ0UcDoYwZGOzaaJLnR4UJPjVyqUwZokkRU94p0nHMU29n+MyLwDiNm74wupR0zsaVkYhRV1u7JrK7Y/wA7GpsGtFV9OYm7qL3jfePwihSoUAbVCH2pGdiSx5k1bJ/T5iiTObsttSCpzivjsfCoRHSu3WugnepOP//Z"/>
          <p:cNvSpPr>
            <a:spLocks noChangeAspect="1" noChangeArrowheads="1"/>
          </p:cNvSpPr>
          <p:nvPr/>
        </p:nvSpPr>
        <p:spPr bwMode="auto">
          <a:xfrm>
            <a:off x="155575" y="-509588"/>
            <a:ext cx="733425" cy="10287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sp>
        <p:nvSpPr>
          <p:cNvPr id="15373" name="AutoShape 13" descr="data:image/jpeg;base64,/9j/4AAQSkZJRgABAQAAAQABAAD/2wCEAAkGBwgHBgkIBwgKCgkLDRYPDQwMDRsUFRAWIB0iIiAdHx8kKDQsJCYxJx8fLT0tMTU3Ojo6Iys/RD84QzQ5OjcBCgoKDQwNGg8PGjclHyU3Nzc3Nzc3Nzc3Nzc3Nzc3Nzc3Nzc3Nzc3Nzc3Nzc3Nzc3Nzc3Nzc3Nzc3Nzc3Nzc3N//AABEIAGwATQMBIgACEQEDEQH/xAAbAAACAwEBAQAAAAAAAAAAAAAEBgIDBQEHAP/EADgQAAIBAwIDBQUGBQUAAAAAAAECAwAEERIhBTFRBhNBYXEiM1KBkRQyNDXB0QcjQnKhFRaCsvD/xAAaAQACAwEBAAAAAAAAAAAAAAACBAEDBQAG/8QAJBEAAgICAgEDBQAAAAAAAAAAAAECEQMhBDESMkFREzNCYXH/2gAMAwEAAhEDEQA/AFK7/MB6ir+LkLCueWqh7z8wHqKPayfiV5FbrjQpDPnpVbdJs9nOahGTYDwp5GWTuhgA7sajPah5HkaSRs/CNhTLLwvukbSUWNB90DA+VQt7FLnSrKckHCDp1PSlpZpdGTPmTl1oX7dUt21LJIB0ODVV3HK7tMAHQ75XmPlTv/s66niDHu0DclxyFQPZOG0Ulpjr8CPCg+syYcnIvcTr4g20OOlRsTuRWpx6wkitzJp1BDuwHh5/4rItDh/lTEZqW0aWLKsi8kUXe8h/uo6x923rQNxu/wDyo6x923rRLssj6jl5+YD1FMnAbT7RLLpcoxcDbpilu+/HD5UzdnWQzSB3wQwIHyqMnpYrzftP+mvcWCWUveTMXUKcr0NF9m7W3kYXbAkE+yG8KxuK310ZJlwNMg05P6VucKma14dEGiIGNtsZ+VJaZirQyPKrDC1icRCnVsatSZobZ7ic6M9fAUm8W7Syvdm3toFcnkS/6UCVsvSC79BJHJGwGmRCp6bikSA6WGaZeJX19axQxTwhXmGrLKcbelLUjgylkUKM7AcqZw+49w32iuTc/OjrH3TetAmjrH3R9aYj2Px7OX344fKtiyLJYTNEWDPJglTjYCsbiOftm3lWnE0cVrHE8ulm3ORtv50GZ6oT50qhX7Dou84hbqzvmdJBhScAJ+9OVvLCggR9wo+nrSZwjiqxzLayyII2OFbGd803vYEwpPExf2c7DG1JvoyVpqw7idpFxCJBI+Y130A4zWPDwK0F4109vDGg+EbnFVy37BRGGNfSXQe3Ikk0QIPbbr5VWn8DHiqsPvreDitm9qy5DA922ORx4V5Td20lncyW8uNcZwceNNV5xu7s5ENlclrdVwEkx7NYHFQ87fbu81q7aSDzU+dM4W09jHFyLz8fkzjR9j7o+tAN4UfZe6PrTSNKPZC//GfSi55ojCqSsEYfdJBIx8qBvnMl7phUsxxyrk8ZlkXvX5c1X96HJ400xbkvHKLjIJsvs084VGkLlgFwuBmvabG1VbFFBwmkYPyrw6N2t7hHiGkxMCnlivbrO5S64Pbz2p9iWMEDofEfpSt/Bj5a/Ezb7hdtI+sIAp6HkaUu0bxyxx2NpqIDe2VG1OVzkRESE+0OWaxLjuYWZe6BZVzQM5N0I9xwRypZhzHssxORUnsZBwpo0bUY21sMZLDy9K3r26MkZVUGN8+VD2ikzJnYePnUxnsPHJxkpCgfCj7L3R9aDuE7u4kj8Ecr9DRll7r509E3oshM5yQo05PIf+3quFf5iA/FXSdUp6V3VpcMP6TmkrMNtvbJNjU3qaf/AOG/E+9huOEzPuB3kJ/7D9aRE7qcu2l1A3JzkVbwq/l4ZxCG8gPtwuGAzz6iuBatHrHFx3MBEh+740s3U6TyoVjOMZJrvbjtrBcWkdnwdwDIgeWfGdA+EefWszgfHrfiswtL9khumOiObACyeRxyPn41LxyeyhTXTJTlWBSNPa5ZFZst2tiDI27g5UHka52ju7ix4jLaRMVaPZ89fKsMM0x/nSM2lSRURhewytgkkjyNKUZ2J0suRknqP2o6zikEP3c7813BrNnKM4MbggjwqrWV2RmHoaYUmhrFzZw72GxbyGvm3c1KPYmuIcuSetLFfsWQyKqNDJgI5B1dDXJEMbANzxt51G4VRHmhorxox3ci95F8PivpU1ZF0MfZDs5adoOJyQX13JEix6liTAMnU58qbr/+Ftgtu3+m3s8cwGR32HU+vI9KQuE3xsr2K9sZMvE2cHY+YNe12/FYLvgacRib+W0JYjxG3L6ijU2kL5cau0eIcUiniu5IryXvp0Oh5M5zjbnVEKnWCNgNyfLxq68dri6kk5l2LfWgbucFDbxH+9h4+VSi1qkC4BmYx505yD5VI7sdyKst1GlhUCDqJ0n6USBoOG1fD71cHI+tdWqC5PRORNUfShQ0UcDoYwZGOzaaJLnR4UJPjVyqUwZokkRU94p0nHMU29n+MyLwDiNm74wupR0zsaVkYhRV1u7JrK7Y/wA7GpsGtFV9OYm7qL3jfePwihSoUAbVCH2pGdiSx5k1bJ/T5iiTObsttSCpzivjsfCoRHSu3WugnepOP//Z"/>
          <p:cNvSpPr>
            <a:spLocks noChangeAspect="1" noChangeArrowheads="1"/>
          </p:cNvSpPr>
          <p:nvPr/>
        </p:nvSpPr>
        <p:spPr bwMode="auto">
          <a:xfrm>
            <a:off x="155575" y="-509588"/>
            <a:ext cx="733425" cy="1028701"/>
          </a:xfrm>
          <a:prstGeom prst="rect">
            <a:avLst/>
          </a:prstGeom>
          <a:noFill/>
        </p:spPr>
        <p:txBody>
          <a:bodyPr vert="horz" wrap="square" lIns="91440" tIns="45720" rIns="91440" bIns="45720" numCol="1" anchor="t" anchorCtr="0" compatLnSpc="1">
            <a:prstTxWarp prst="textNoShape">
              <a:avLst/>
            </a:prstTxWarp>
          </a:bodyPr>
          <a:lstStyle/>
          <a:p>
            <a:endParaRPr lang="sk-SK"/>
          </a:p>
        </p:txBody>
      </p:sp>
      <p:pic>
        <p:nvPicPr>
          <p:cNvPr id="13" name="Picture 8"/>
          <p:cNvPicPr>
            <a:picLocks noChangeAspect="1" noChangeArrowheads="1"/>
          </p:cNvPicPr>
          <p:nvPr/>
        </p:nvPicPr>
        <p:blipFill>
          <a:blip r:embed="rId2" cstate="print"/>
          <a:srcRect/>
          <a:stretch>
            <a:fillRect/>
          </a:stretch>
        </p:blipFill>
        <p:spPr bwMode="auto">
          <a:xfrm>
            <a:off x="179512" y="4286256"/>
            <a:ext cx="1152128" cy="1612979"/>
          </a:xfrm>
          <a:prstGeom prst="rect">
            <a:avLst/>
          </a:prstGeom>
          <a:noFill/>
          <a:ln w="9525">
            <a:noFill/>
            <a:miter lim="800000"/>
            <a:headEnd/>
            <a:tailEnd/>
          </a:ln>
        </p:spPr>
      </p:pic>
      <p:sp>
        <p:nvSpPr>
          <p:cNvPr id="19" name="Obdĺžnik 18"/>
          <p:cNvSpPr/>
          <p:nvPr/>
        </p:nvSpPr>
        <p:spPr>
          <a:xfrm>
            <a:off x="1403648" y="4337373"/>
            <a:ext cx="7596336" cy="1600438"/>
          </a:xfrm>
          <a:prstGeom prst="rect">
            <a:avLst/>
          </a:prstGeom>
        </p:spPr>
        <p:txBody>
          <a:bodyPr wrap="square">
            <a:spAutoFit/>
          </a:bodyPr>
          <a:lstStyle/>
          <a:p>
            <a:r>
              <a:rPr lang="sk-SK" sz="1400" b="1" dirty="0" err="1"/>
              <a:t>Gustav</a:t>
            </a:r>
            <a:r>
              <a:rPr lang="sk-SK" sz="1400" b="1" dirty="0"/>
              <a:t> </a:t>
            </a:r>
            <a:r>
              <a:rPr lang="sk-SK" sz="1400" b="1" dirty="0" err="1"/>
              <a:t>Robert</a:t>
            </a:r>
            <a:r>
              <a:rPr lang="sk-SK" sz="1400" b="1" dirty="0"/>
              <a:t> </a:t>
            </a:r>
            <a:r>
              <a:rPr lang="sk-SK" sz="1400" b="1" dirty="0" err="1"/>
              <a:t>Kirchhoff</a:t>
            </a:r>
            <a:r>
              <a:rPr lang="sk-SK" sz="1400" b="1" dirty="0"/>
              <a:t> </a:t>
            </a:r>
            <a:r>
              <a:rPr lang="sk-SK" sz="1200" dirty="0"/>
              <a:t>(* 12. marec 1824 </a:t>
            </a:r>
            <a:r>
              <a:rPr lang="sk-SK" sz="1200" dirty="0" err="1"/>
              <a:t>Königsberg</a:t>
            </a:r>
            <a:r>
              <a:rPr lang="sk-SK" sz="1200" dirty="0"/>
              <a:t>, Východné Prusko dnes </a:t>
            </a:r>
            <a:r>
              <a:rPr lang="sk-SK" sz="1200" dirty="0" err="1"/>
              <a:t>Kaliningrad</a:t>
            </a:r>
            <a:r>
              <a:rPr lang="sk-SK" sz="1200" dirty="0"/>
              <a:t>, Rusko; † 17. október 1887 Berlín, Nemecké cisárstvo, dnes Nemecko) bol nemecký fyzik. Pracoval v oblasti mechaniky, spektrálnej analýzy a elektrotechniky. Od roku 1874 bol členom Akadémie vied v Berlíne.</a:t>
            </a:r>
          </a:p>
          <a:p>
            <a:r>
              <a:rPr lang="sk-SK" sz="1200" dirty="0"/>
              <a:t>V roku 1847 vyjadril v matematickej forme poučky o rozdelení elektrického prúdu vo viacvetvových elektrických obvodoch prostredníctvom prvých dvoch tzv. </a:t>
            </a:r>
            <a:r>
              <a:rPr lang="sk-SK" sz="1200" dirty="0" err="1"/>
              <a:t>Kirchhoffovych</a:t>
            </a:r>
            <a:r>
              <a:rPr lang="sk-SK" sz="1200" dirty="0"/>
              <a:t> zákonov, ktoré sú základnými vzťahmi, pomocou ktorých sa riešia elektrické obvody.</a:t>
            </a:r>
          </a:p>
          <a:p>
            <a:r>
              <a:rPr lang="sk-SK" sz="1200" dirty="0"/>
              <a:t>Spolu s </a:t>
            </a:r>
            <a:r>
              <a:rPr lang="sk-SK" sz="1200" dirty="0" err="1"/>
              <a:t>Robertom</a:t>
            </a:r>
            <a:r>
              <a:rPr lang="sk-SK" sz="1200" dirty="0"/>
              <a:t> </a:t>
            </a:r>
            <a:r>
              <a:rPr lang="sk-SK" sz="1200" dirty="0" err="1"/>
              <a:t>Bunsenom</a:t>
            </a:r>
            <a:r>
              <a:rPr lang="sk-SK" sz="1200" dirty="0"/>
              <a:t> položil základy spektrálnej analýzy a jej techniky. To malo veľký význam pre chemické ale aj </a:t>
            </a:r>
            <a:r>
              <a:rPr lang="sk-SK" sz="1200" dirty="0" err="1"/>
              <a:t>astrofyzikálne</a:t>
            </a:r>
            <a:r>
              <a:rPr lang="sk-SK" sz="1200" dirty="0"/>
              <a:t> výskumy. Zaviedol do fyziky pojem absolútne čierneho telesa .</a:t>
            </a:r>
          </a:p>
        </p:txBody>
      </p:sp>
      <p:sp>
        <p:nvSpPr>
          <p:cNvPr id="14" name="Zástupný symbol čísla snímky 13"/>
          <p:cNvSpPr>
            <a:spLocks noGrp="1"/>
          </p:cNvSpPr>
          <p:nvPr>
            <p:ph type="sldNum" sz="quarter" idx="12"/>
          </p:nvPr>
        </p:nvSpPr>
        <p:spPr/>
        <p:txBody>
          <a:bodyPr/>
          <a:lstStyle/>
          <a:p>
            <a:fld id="{5380D079-4C3E-464C-B773-28A28016DD07}" type="slidenum">
              <a:rPr lang="sk-SK" smtClean="0"/>
              <a:pPr/>
              <a:t>7</a:t>
            </a:fld>
            <a:endParaRPr lang="sk-SK"/>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obsahu 8"/>
          <p:cNvSpPr>
            <a:spLocks noGrp="1"/>
          </p:cNvSpPr>
          <p:nvPr>
            <p:ph idx="1"/>
          </p:nvPr>
        </p:nvSpPr>
        <p:spPr>
          <a:xfrm>
            <a:off x="457200" y="457200"/>
            <a:ext cx="8229600" cy="5668963"/>
          </a:xfrm>
        </p:spPr>
        <p:txBody>
          <a:bodyPr>
            <a:normAutofit fontScale="92500"/>
          </a:bodyPr>
          <a:lstStyle/>
          <a:p>
            <a:pPr>
              <a:buBlip>
                <a:blip r:embed="rId2"/>
              </a:buBlip>
            </a:pPr>
            <a:r>
              <a:rPr lang="sk-SK" sz="2400" dirty="0"/>
              <a:t>Objektívne prinášajú novú kvalitu a </a:t>
            </a:r>
            <a:r>
              <a:rPr lang="sk-SK" sz="2400" dirty="0">
                <a:solidFill>
                  <a:srgbClr val="FF0000"/>
                </a:solidFill>
              </a:rPr>
              <a:t>zdravšiu výrobu </a:t>
            </a:r>
            <a:r>
              <a:rPr lang="sk-SK" sz="2400" dirty="0"/>
              <a:t>ako uhoľné alebo aj plynové zdroje</a:t>
            </a:r>
            <a:endParaRPr lang="sk-SK" sz="2000" dirty="0">
              <a:latin typeface="Arial" pitchFamily="34" charset="0"/>
              <a:cs typeface="Arial" pitchFamily="34" charset="0"/>
            </a:endParaRPr>
          </a:p>
          <a:p>
            <a:pPr>
              <a:buBlip>
                <a:blip r:embed="rId2"/>
              </a:buBlip>
            </a:pPr>
            <a:r>
              <a:rPr lang="sk-SK" sz="2400" dirty="0"/>
              <a:t>Ich masívna podpora viedla </a:t>
            </a:r>
            <a:r>
              <a:rPr lang="sk-SK" sz="2400" dirty="0">
                <a:solidFill>
                  <a:srgbClr val="FF0000"/>
                </a:solidFill>
              </a:rPr>
              <a:t>k rýchlemu technologickému pokroku </a:t>
            </a:r>
            <a:r>
              <a:rPr lang="sk-SK" sz="2400" dirty="0"/>
              <a:t>aj k „zlacneniu“ výskumu a vývoja</a:t>
            </a:r>
            <a:endParaRPr lang="sk-SK" sz="2000" dirty="0"/>
          </a:p>
          <a:p>
            <a:pPr>
              <a:buBlip>
                <a:blip r:embed="rId2"/>
              </a:buBlip>
            </a:pPr>
            <a:r>
              <a:rPr lang="sk-SK" sz="2400" dirty="0"/>
              <a:t>OZE majú aj </a:t>
            </a:r>
            <a:r>
              <a:rPr lang="sk-SK" sz="2400" dirty="0">
                <a:solidFill>
                  <a:srgbClr val="FF0000"/>
                </a:solidFill>
              </a:rPr>
              <a:t>regulačný potenciál</a:t>
            </a:r>
            <a:r>
              <a:rPr lang="sk-SK" sz="2400" dirty="0"/>
              <a:t>:</a:t>
            </a:r>
          </a:p>
          <a:p>
            <a:pPr lvl="1">
              <a:buBlip>
                <a:blip r:embed="rId2"/>
              </a:buBlip>
            </a:pPr>
            <a:r>
              <a:rPr lang="sk-SK" sz="2000" dirty="0"/>
              <a:t>VtE natáčaním </a:t>
            </a:r>
            <a:r>
              <a:rPr lang="sk-SK" sz="2000" dirty="0" err="1"/>
              <a:t>vrtulí</a:t>
            </a:r>
            <a:r>
              <a:rPr lang="sk-SK" sz="2000" dirty="0"/>
              <a:t> dokážu meniť produkciu v širokom rozsahu</a:t>
            </a:r>
          </a:p>
          <a:p>
            <a:pPr lvl="1">
              <a:buBlip>
                <a:blip r:embed="rId2"/>
              </a:buBlip>
            </a:pPr>
            <a:r>
              <a:rPr lang="sk-SK" sz="2000" dirty="0"/>
              <a:t>FVE sú </a:t>
            </a:r>
            <a:r>
              <a:rPr lang="sk-SK" sz="2000" dirty="0" err="1"/>
              <a:t>reguľovateľné</a:t>
            </a:r>
            <a:r>
              <a:rPr lang="sk-SK" sz="2000" dirty="0"/>
              <a:t> tiež </a:t>
            </a:r>
          </a:p>
          <a:p>
            <a:pPr lvl="1">
              <a:buBlip>
                <a:blip r:embed="rId2"/>
              </a:buBlip>
            </a:pPr>
            <a:r>
              <a:rPr lang="sk-SK" sz="2000" dirty="0"/>
              <a:t>BPS majú až dve technologické cesty:</a:t>
            </a:r>
          </a:p>
          <a:p>
            <a:pPr lvl="2">
              <a:buBlip>
                <a:blip r:embed="rId2"/>
              </a:buBlip>
            </a:pPr>
            <a:r>
              <a:rPr lang="sk-SK" sz="1600" dirty="0"/>
              <a:t>Čistením bioplynu na </a:t>
            </a:r>
            <a:r>
              <a:rPr lang="sk-SK" sz="1600" dirty="0" err="1"/>
              <a:t>biometán</a:t>
            </a:r>
            <a:r>
              <a:rPr lang="sk-SK" sz="1600" dirty="0"/>
              <a:t> a tlakovaním do plynárenskej sústavy dávajú možnosť „odloženej výroby“ </a:t>
            </a:r>
          </a:p>
          <a:p>
            <a:pPr lvl="2">
              <a:buBlip>
                <a:blip r:embed="rId2"/>
              </a:buBlip>
            </a:pPr>
            <a:r>
              <a:rPr lang="sk-SK" sz="1600" dirty="0"/>
              <a:t>Dobudovaním zásobníka môžu akumulovať bioplyn a meniť výkon generátora v značnom rozsahu (aj cez 50% inštalovaného výkonu)</a:t>
            </a:r>
          </a:p>
          <a:p>
            <a:pPr lvl="1">
              <a:buBlip>
                <a:blip r:embed="rId2"/>
              </a:buBlip>
            </a:pPr>
            <a:r>
              <a:rPr lang="sk-SK" sz="2000" dirty="0"/>
              <a:t>Aj ostatné OZE majú možnosť meniť svoj pracovný bod</a:t>
            </a:r>
          </a:p>
          <a:p>
            <a:pPr>
              <a:buBlip>
                <a:blip r:embed="rId2"/>
              </a:buBlip>
            </a:pPr>
            <a:r>
              <a:rPr lang="sk-SK" sz="2400" dirty="0"/>
              <a:t>Decentralizáciou výroby vytvárajú možnosť </a:t>
            </a:r>
            <a:r>
              <a:rPr lang="sk-SK" sz="2400" dirty="0">
                <a:solidFill>
                  <a:srgbClr val="FF0000"/>
                </a:solidFill>
              </a:rPr>
              <a:t>vyrábať v mieste spotreby</a:t>
            </a:r>
          </a:p>
          <a:p>
            <a:pPr marL="457200" indent="-457200">
              <a:buNone/>
            </a:pPr>
            <a:r>
              <a:rPr lang="sk-SK" sz="2400" dirty="0"/>
              <a:t>			    </a:t>
            </a:r>
            <a:r>
              <a:rPr lang="sk-SK" sz="2600" b="1" dirty="0">
                <a:solidFill>
                  <a:srgbClr val="7030A0"/>
                </a:solidFill>
              </a:rPr>
              <a:t>umožňujú čiastočne nahradiť konvenčné zdroje</a:t>
            </a:r>
            <a:endParaRPr lang="sk-SK" sz="2400" b="1" dirty="0">
              <a:solidFill>
                <a:srgbClr val="7030A0"/>
              </a:solidFill>
            </a:endParaRPr>
          </a:p>
        </p:txBody>
      </p:sp>
      <p:sp>
        <p:nvSpPr>
          <p:cNvPr id="11" name="Pruhovaná šípka vpravo 10"/>
          <p:cNvSpPr/>
          <p:nvPr/>
        </p:nvSpPr>
        <p:spPr>
          <a:xfrm>
            <a:off x="500034" y="5548330"/>
            <a:ext cx="1990158" cy="381000"/>
          </a:xfrm>
          <a:prstGeom prst="stripedRightArrow">
            <a:avLst>
              <a:gd name="adj1" fmla="val 35306"/>
              <a:gd name="adj2" fmla="val 20849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Zástupný symbol čísla snímky 9"/>
          <p:cNvSpPr>
            <a:spLocks noGrp="1"/>
          </p:cNvSpPr>
          <p:nvPr>
            <p:ph type="sldNum" sz="quarter" idx="12"/>
          </p:nvPr>
        </p:nvSpPr>
        <p:spPr/>
        <p:txBody>
          <a:bodyPr/>
          <a:lstStyle/>
          <a:p>
            <a:fld id="{5380D079-4C3E-464C-B773-28A28016DD07}" type="slidenum">
              <a:rPr lang="sk-SK" smtClean="0"/>
              <a:pPr/>
              <a:t>70</a:t>
            </a:fld>
            <a:endParaRPr lang="sk-SK"/>
          </a:p>
        </p:txBody>
      </p:sp>
      <p:sp>
        <p:nvSpPr>
          <p:cNvPr id="6" name="Obdĺžnik 5"/>
          <p:cNvSpPr/>
          <p:nvPr/>
        </p:nvSpPr>
        <p:spPr>
          <a:xfrm>
            <a:off x="0" y="3974"/>
            <a:ext cx="9144000" cy="369332"/>
          </a:xfrm>
          <a:prstGeom prst="rect">
            <a:avLst/>
          </a:prstGeom>
          <a:solidFill>
            <a:srgbClr val="92D050">
              <a:alpha val="25000"/>
            </a:srgbClr>
          </a:solidFill>
        </p:spPr>
        <p:txBody>
          <a:bodyPr wrap="square">
            <a:spAutoFit/>
          </a:bodyPr>
          <a:lstStyle/>
          <a:p>
            <a:r>
              <a:rPr lang="sk-SK" b="1" dirty="0">
                <a:solidFill>
                  <a:srgbClr val="FF0000"/>
                </a:solidFill>
                <a:latin typeface="Arial" pitchFamily="34" charset="0"/>
                <a:cs typeface="Arial" pitchFamily="34" charset="0"/>
              </a:rPr>
              <a:t>Výhody OZE </a:t>
            </a:r>
            <a:r>
              <a:rPr lang="sk-SK" b="1" dirty="0">
                <a:latin typeface="Arial" pitchFamily="34" charset="0"/>
                <a:cs typeface="Arial" pitchFamily="34" charset="0"/>
              </a:rPr>
              <a:t>– robia budúcnosť svetlejšou a zelenšou</a:t>
            </a:r>
            <a:endParaRPr lang="sk-SK" dirty="0"/>
          </a:p>
        </p:txBody>
      </p:sp>
      <p:sp>
        <p:nvSpPr>
          <p:cNvPr id="2" name="Obdĺžnik 1">
            <a:extLst>
              <a:ext uri="{FF2B5EF4-FFF2-40B4-BE49-F238E27FC236}">
                <a16:creationId xmlns:a16="http://schemas.microsoft.com/office/drawing/2014/main" id="{A12E290A-0D5F-AF20-9E83-773F403FDC52}"/>
              </a:ext>
            </a:extLst>
          </p:cNvPr>
          <p:cNvSpPr/>
          <p:nvPr/>
        </p:nvSpPr>
        <p:spPr>
          <a:xfrm>
            <a:off x="3923928" y="5301208"/>
            <a:ext cx="1224136" cy="8249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obsahu 8"/>
          <p:cNvSpPr>
            <a:spLocks noGrp="1"/>
          </p:cNvSpPr>
          <p:nvPr>
            <p:ph idx="1"/>
          </p:nvPr>
        </p:nvSpPr>
        <p:spPr>
          <a:xfrm>
            <a:off x="457200" y="457200"/>
            <a:ext cx="8229600" cy="5668963"/>
          </a:xfrm>
        </p:spPr>
        <p:txBody>
          <a:bodyPr>
            <a:normAutofit fontScale="85000" lnSpcReduction="20000"/>
          </a:bodyPr>
          <a:lstStyle/>
          <a:p>
            <a:pPr>
              <a:buBlip>
                <a:blip r:embed="rId2"/>
              </a:buBlip>
            </a:pPr>
            <a:r>
              <a:rPr lang="sk-SK" sz="2400" dirty="0"/>
              <a:t>Podľa legislatívy majú OZE </a:t>
            </a:r>
            <a:r>
              <a:rPr lang="sk-SK" sz="2400" dirty="0">
                <a:solidFill>
                  <a:srgbClr val="C00000"/>
                </a:solidFill>
              </a:rPr>
              <a:t>prednosť pred inými zdrojmi</a:t>
            </a:r>
          </a:p>
          <a:p>
            <a:pPr lvl="1"/>
            <a:r>
              <a:rPr lang="sk-SK" sz="1700" dirty="0"/>
              <a:t>Zákon 309/2009, §3/a </a:t>
            </a:r>
            <a:r>
              <a:rPr lang="sk-SK" sz="1300" dirty="0">
                <a:latin typeface="Arial" pitchFamily="34" charset="0"/>
                <a:ea typeface="Times New Roman" pitchFamily="18" charset="0"/>
                <a:cs typeface="Arial" pitchFamily="34" charset="0"/>
              </a:rPr>
              <a:t>Spôsob podpory a podmienky podpory výroby elektriny</a:t>
            </a:r>
            <a:endParaRPr lang="sk-SK" sz="1700" dirty="0"/>
          </a:p>
          <a:p>
            <a:pPr marL="727075" lvl="1" indent="0" eaLnBrk="0" fontAlgn="base" hangingPunct="0">
              <a:spcBef>
                <a:spcPct val="0"/>
              </a:spcBef>
              <a:spcAft>
                <a:spcPct val="0"/>
              </a:spcAft>
              <a:buFontTx/>
              <a:buAutoNum type="alphaLcPeriod"/>
            </a:pPr>
            <a:r>
              <a:rPr lang="sk-SK" sz="1200" dirty="0">
                <a:solidFill>
                  <a:srgbClr val="231F20"/>
                </a:solidFill>
                <a:latin typeface="Arial" pitchFamily="34" charset="0"/>
                <a:ea typeface="Times New Roman" pitchFamily="18" charset="0"/>
                <a:cs typeface="Arial" pitchFamily="34" charset="0"/>
              </a:rPr>
              <a:t>Podpora výroby elektriny z obnoviteľných zdrojov energie a podpora výroby elektriny vysoko účinnou kombinovanou výrobou sa zabezpečuje prednostným </a:t>
            </a:r>
            <a:endParaRPr lang="sk-SK" sz="1200" dirty="0">
              <a:latin typeface="Arial" pitchFamily="34" charset="0"/>
              <a:cs typeface="Arial" pitchFamily="34" charset="0"/>
            </a:endParaRPr>
          </a:p>
          <a:p>
            <a:pPr marL="727075" lvl="2" indent="0" eaLnBrk="0" fontAlgn="base" hangingPunct="0">
              <a:spcBef>
                <a:spcPct val="0"/>
              </a:spcBef>
              <a:spcAft>
                <a:spcPct val="0"/>
              </a:spcAft>
              <a:buFontTx/>
              <a:buAutoNum type="arabicParenBoth"/>
            </a:pPr>
            <a:r>
              <a:rPr lang="sk-SK" sz="1200" dirty="0">
                <a:solidFill>
                  <a:srgbClr val="231F20"/>
                </a:solidFill>
                <a:latin typeface="Arial" pitchFamily="34" charset="0"/>
                <a:ea typeface="Times New Roman" pitchFamily="18" charset="0"/>
                <a:cs typeface="Arial" pitchFamily="34" charset="0"/>
              </a:rPr>
              <a:t>pripojením zariadenia na výrobu elektriny do regionálnej distribučnej sústavy,</a:t>
            </a:r>
            <a:endParaRPr lang="sk-SK" sz="1200" dirty="0" bmk="">
              <a:latin typeface="Arial" pitchFamily="34" charset="0"/>
              <a:cs typeface="Arial" pitchFamily="34" charset="0"/>
            </a:endParaRPr>
          </a:p>
          <a:p>
            <a:pPr marL="727075" lvl="2" indent="0" eaLnBrk="0" fontAlgn="base" hangingPunct="0">
              <a:spcBef>
                <a:spcPct val="0"/>
              </a:spcBef>
              <a:spcAft>
                <a:spcPct val="0"/>
              </a:spcAft>
              <a:buFontTx/>
              <a:buAutoNum type="arabicParenBoth"/>
            </a:pPr>
            <a:r>
              <a:rPr lang="sk-SK" sz="1200" dirty="0" bmk="">
                <a:solidFill>
                  <a:srgbClr val="231F20"/>
                </a:solidFill>
                <a:latin typeface="Arial" pitchFamily="34" charset="0"/>
                <a:ea typeface="Times New Roman" pitchFamily="18" charset="0"/>
                <a:cs typeface="Arial" pitchFamily="34" charset="0"/>
              </a:rPr>
              <a:t>prístupom do sústavy,</a:t>
            </a:r>
            <a:endParaRPr lang="sk-SK" sz="1200" baseline="30000" dirty="0" bmk="">
              <a:solidFill>
                <a:srgbClr val="231F20"/>
              </a:solidFill>
              <a:latin typeface="Arial" pitchFamily="34" charset="0"/>
              <a:ea typeface="Times New Roman" pitchFamily="18" charset="0"/>
              <a:cs typeface="Arial" pitchFamily="34" charset="0"/>
            </a:endParaRPr>
          </a:p>
          <a:p>
            <a:pPr marL="727075" lvl="2" indent="0" eaLnBrk="0" fontAlgn="base" hangingPunct="0">
              <a:spcBef>
                <a:spcPct val="0"/>
              </a:spcBef>
              <a:spcAft>
                <a:spcPct val="0"/>
              </a:spcAft>
              <a:buFontTx/>
              <a:buAutoNum type="arabicParenBoth"/>
            </a:pPr>
            <a:r>
              <a:rPr lang="sk-SK" sz="1200" dirty="0" bmk="">
                <a:solidFill>
                  <a:srgbClr val="231F20"/>
                </a:solidFill>
                <a:latin typeface="Arial" pitchFamily="34" charset="0"/>
                <a:ea typeface="Times New Roman" pitchFamily="18" charset="0"/>
                <a:cs typeface="Arial" pitchFamily="34" charset="0"/>
              </a:rPr>
              <a:t>prenosom elektriny, distribúciou elektriny a dodávkou elektriny,</a:t>
            </a:r>
            <a:endParaRPr lang="sk-SK" sz="1200" dirty="0"/>
          </a:p>
          <a:p>
            <a:pPr lvl="1"/>
            <a:r>
              <a:rPr lang="sk-SK" sz="1700" dirty="0"/>
              <a:t>Zákon 251/2012, §33/3</a:t>
            </a:r>
          </a:p>
          <a:p>
            <a:pPr marL="722313" lvl="1" indent="0">
              <a:buNone/>
            </a:pPr>
            <a:r>
              <a:rPr lang="sk-SK" sz="1200" dirty="0">
                <a:latin typeface="Arial" pitchFamily="34" charset="0"/>
                <a:cs typeface="Arial" pitchFamily="34" charset="0"/>
              </a:rPr>
              <a:t>Výrobca elektriny môže požadovať od dispečingu prednostné zapojenie zariadení na výrobu elektriny, ktoré vyrábajú elektrinu z obnoviteľných zdrojov, kombinovanou výrobou alebo z domáceho uhlia.</a:t>
            </a:r>
            <a:endParaRPr lang="sk-SK" sz="1700" dirty="0">
              <a:latin typeface="Arial" pitchFamily="34" charset="0"/>
              <a:cs typeface="Arial" pitchFamily="34" charset="0"/>
            </a:endParaRPr>
          </a:p>
          <a:p>
            <a:pPr>
              <a:buBlip>
                <a:blip r:embed="rId2"/>
              </a:buBlip>
            </a:pPr>
            <a:r>
              <a:rPr lang="sk-SK" sz="2400" dirty="0"/>
              <a:t>Výroba v OZE </a:t>
            </a:r>
            <a:r>
              <a:rPr lang="sk-SK" sz="2400" dirty="0">
                <a:solidFill>
                  <a:srgbClr val="C00000"/>
                </a:solidFill>
              </a:rPr>
              <a:t>kolíše</a:t>
            </a:r>
            <a:r>
              <a:rPr lang="sk-SK" sz="2400" dirty="0"/>
              <a:t> podľa presne nepredvídateľných vplyvov</a:t>
            </a:r>
          </a:p>
          <a:p>
            <a:pPr lvl="1"/>
            <a:r>
              <a:rPr lang="sk-SK" sz="2000" dirty="0"/>
              <a:t>Počasie má vplyv najmä na slnečné a veterné elektrárne</a:t>
            </a:r>
          </a:p>
          <a:p>
            <a:pPr>
              <a:buBlip>
                <a:blip r:embed="rId2"/>
              </a:buBlip>
            </a:pPr>
            <a:r>
              <a:rPr lang="sk-SK" sz="2400" dirty="0"/>
              <a:t>OZE </a:t>
            </a:r>
            <a:r>
              <a:rPr lang="sk-SK" sz="2400" dirty="0">
                <a:solidFill>
                  <a:srgbClr val="C00000"/>
                </a:solidFill>
              </a:rPr>
              <a:t>neposkytujú </a:t>
            </a:r>
            <a:r>
              <a:rPr lang="sk-SK" sz="2400" dirty="0" err="1">
                <a:solidFill>
                  <a:srgbClr val="C00000"/>
                </a:solidFill>
              </a:rPr>
              <a:t>PpS</a:t>
            </a:r>
            <a:r>
              <a:rPr lang="sk-SK" sz="2400" dirty="0">
                <a:solidFill>
                  <a:srgbClr val="C00000"/>
                </a:solidFill>
              </a:rPr>
              <a:t>, ale ich potrebujú, </a:t>
            </a:r>
            <a:r>
              <a:rPr lang="sk-SK" sz="2400" dirty="0"/>
              <a:t>najmä regulačné služby</a:t>
            </a:r>
          </a:p>
          <a:p>
            <a:pPr lvl="1"/>
            <a:r>
              <a:rPr lang="sk-SK" sz="2000" dirty="0"/>
              <a:t>Nemajú „</a:t>
            </a:r>
            <a:r>
              <a:rPr lang="en-US" sz="2000" dirty="0" err="1"/>
              <a:t>konkurenčný</a:t>
            </a:r>
            <a:r>
              <a:rPr lang="sk-SK" sz="2000" dirty="0"/>
              <a:t>“ dôvod prispôsobovať svoju výrobu potrebám sústavy, predávajú totiž všetku vyrobenú elektrinu za dotované ceny</a:t>
            </a:r>
          </a:p>
          <a:p>
            <a:pPr lvl="1"/>
            <a:r>
              <a:rPr lang="sk-SK" sz="2000" dirty="0"/>
              <a:t>Zvyšujú nároky na </a:t>
            </a:r>
            <a:r>
              <a:rPr lang="sk-SK" sz="2000" dirty="0" err="1"/>
              <a:t>PpS</a:t>
            </a:r>
            <a:r>
              <a:rPr lang="sk-SK" sz="2000" dirty="0"/>
              <a:t>, pretože </a:t>
            </a:r>
            <a:r>
              <a:rPr lang="en-US" sz="2000" dirty="0"/>
              <a:t>ich </a:t>
            </a:r>
            <a:r>
              <a:rPr lang="en-US" sz="2000" dirty="0" err="1"/>
              <a:t>výroba</a:t>
            </a:r>
            <a:r>
              <a:rPr lang="en-US" sz="2000" dirty="0"/>
              <a:t> </a:t>
            </a:r>
            <a:r>
              <a:rPr lang="sk-SK" sz="2000" dirty="0"/>
              <a:t>kolíše a tým </a:t>
            </a:r>
            <a:r>
              <a:rPr lang="sk-SK" sz="2000" dirty="0">
                <a:solidFill>
                  <a:srgbClr val="C00000"/>
                </a:solidFill>
              </a:rPr>
              <a:t>sú viac podobné spotrebe než výrobným zdrojom</a:t>
            </a:r>
          </a:p>
          <a:p>
            <a:pPr>
              <a:buBlip>
                <a:blip r:embed="rId2"/>
              </a:buBlip>
            </a:pPr>
            <a:r>
              <a:rPr lang="sk-SK" sz="2400" dirty="0"/>
              <a:t>OZE obsadzujú stále väčšie miesto v pokrývaní spotreby, čo je na prvý pohľad pozitívne, ale: </a:t>
            </a:r>
          </a:p>
          <a:p>
            <a:pPr marL="0" indent="0">
              <a:buNone/>
            </a:pPr>
            <a:r>
              <a:rPr lang="sk-SK" sz="2400" dirty="0"/>
              <a:t> </a:t>
            </a:r>
          </a:p>
          <a:p>
            <a:pPr marL="457200" indent="-457200">
              <a:buNone/>
            </a:pPr>
            <a:r>
              <a:rPr lang="sk-SK" sz="2400" dirty="0"/>
              <a:t>			    </a:t>
            </a:r>
            <a:r>
              <a:rPr lang="sk-SK" sz="2600" b="1" dirty="0">
                <a:solidFill>
                  <a:srgbClr val="7030A0"/>
                </a:solidFill>
              </a:rPr>
              <a:t>vytláčajú zdroje poskytujúce </a:t>
            </a:r>
            <a:r>
              <a:rPr lang="sk-SK" sz="2600" b="1" dirty="0" err="1">
                <a:solidFill>
                  <a:srgbClr val="7030A0"/>
                </a:solidFill>
              </a:rPr>
              <a:t>PpS</a:t>
            </a:r>
            <a:r>
              <a:rPr lang="sk-SK" sz="2600" b="1" dirty="0">
                <a:solidFill>
                  <a:srgbClr val="7030A0"/>
                </a:solidFill>
              </a:rPr>
              <a:t> bez náhrady</a:t>
            </a:r>
          </a:p>
          <a:p>
            <a:pPr marL="457200" indent="-457200">
              <a:buNone/>
            </a:pPr>
            <a:endParaRPr lang="sk-SK" sz="2600" b="1" dirty="0">
              <a:solidFill>
                <a:srgbClr val="7030A0"/>
              </a:solidFill>
            </a:endParaRPr>
          </a:p>
          <a:p>
            <a:pPr marL="457200" indent="-457200">
              <a:buNone/>
            </a:pPr>
            <a:r>
              <a:rPr lang="sk-SK" sz="2100" b="1" dirty="0">
                <a:solidFill>
                  <a:srgbClr val="C00000"/>
                </a:solidFill>
              </a:rPr>
              <a:t>Podľa expertov má Slovensko nevyužitý potenciál v oblasti geotermálnej energie</a:t>
            </a:r>
          </a:p>
          <a:p>
            <a:pPr marL="457200" indent="-457200" algn="ctr">
              <a:buNone/>
            </a:pPr>
            <a:r>
              <a:rPr lang="sk-SK" sz="2100" b="1" dirty="0">
                <a:solidFill>
                  <a:srgbClr val="C00000"/>
                </a:solidFill>
              </a:rPr>
              <a:t>... otázka je PREČO?</a:t>
            </a:r>
            <a:endParaRPr lang="sk-SK" sz="1900" b="1" dirty="0">
              <a:solidFill>
                <a:srgbClr val="C00000"/>
              </a:solidFill>
            </a:endParaRPr>
          </a:p>
        </p:txBody>
      </p:sp>
      <p:sp>
        <p:nvSpPr>
          <p:cNvPr id="11" name="Pruhovaná šípka vpravo 10"/>
          <p:cNvSpPr/>
          <p:nvPr/>
        </p:nvSpPr>
        <p:spPr>
          <a:xfrm>
            <a:off x="827584" y="4725144"/>
            <a:ext cx="1728192" cy="381000"/>
          </a:xfrm>
          <a:prstGeom prst="stripedRightArrow">
            <a:avLst>
              <a:gd name="adj1" fmla="val 35306"/>
              <a:gd name="adj2"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0" name="Zástupný symbol čísla snímky 9"/>
          <p:cNvSpPr>
            <a:spLocks noGrp="1"/>
          </p:cNvSpPr>
          <p:nvPr>
            <p:ph type="sldNum" sz="quarter" idx="12"/>
          </p:nvPr>
        </p:nvSpPr>
        <p:spPr/>
        <p:txBody>
          <a:bodyPr/>
          <a:lstStyle/>
          <a:p>
            <a:fld id="{5380D079-4C3E-464C-B773-28A28016DD07}" type="slidenum">
              <a:rPr lang="sk-SK" smtClean="0"/>
              <a:pPr/>
              <a:t>71</a:t>
            </a:fld>
            <a:endParaRPr lang="sk-SK"/>
          </a:p>
        </p:txBody>
      </p:sp>
      <p:sp>
        <p:nvSpPr>
          <p:cNvPr id="6" name="Obdĺžnik 5"/>
          <p:cNvSpPr/>
          <p:nvPr/>
        </p:nvSpPr>
        <p:spPr>
          <a:xfrm>
            <a:off x="0" y="3974"/>
            <a:ext cx="9144000" cy="369332"/>
          </a:xfrm>
          <a:prstGeom prst="rect">
            <a:avLst/>
          </a:prstGeom>
          <a:solidFill>
            <a:srgbClr val="92D050">
              <a:alpha val="25000"/>
            </a:srgbClr>
          </a:solidFill>
        </p:spPr>
        <p:txBody>
          <a:bodyPr wrap="square">
            <a:spAutoFit/>
          </a:bodyPr>
          <a:lstStyle/>
          <a:p>
            <a:r>
              <a:rPr lang="sk-SK" b="1" dirty="0">
                <a:solidFill>
                  <a:srgbClr val="FF0000"/>
                </a:solidFill>
                <a:latin typeface="Arial" pitchFamily="34" charset="0"/>
                <a:cs typeface="Arial" pitchFamily="34" charset="0"/>
              </a:rPr>
              <a:t>Nevýhody OZE </a:t>
            </a:r>
            <a:r>
              <a:rPr lang="sk-SK" b="1" dirty="0">
                <a:latin typeface="Arial" pitchFamily="34" charset="0"/>
                <a:cs typeface="Arial" pitchFamily="34" charset="0"/>
              </a:rPr>
              <a:t>– robia aj problémy a nielen v ES SR</a:t>
            </a:r>
            <a:endParaRPr lang="sk-SK" dirty="0"/>
          </a:p>
        </p:txBody>
      </p:sp>
    </p:spTree>
    <p:extLst>
      <p:ext uri="{BB962C8B-B14F-4D97-AF65-F5344CB8AC3E}">
        <p14:creationId xmlns:p14="http://schemas.microsoft.com/office/powerpoint/2010/main" val="2463606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6A494-3503-0475-78E4-789CB793E623}"/>
            </a:ext>
          </a:extLst>
        </p:cNvPr>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510C6ED5-14EF-672E-83ED-A9D2374FFBF2}"/>
              </a:ext>
            </a:extLst>
          </p:cNvPr>
          <p:cNvSpPr>
            <a:spLocks noGrp="1"/>
          </p:cNvSpPr>
          <p:nvPr>
            <p:ph type="sldNum" sz="quarter" idx="12"/>
          </p:nvPr>
        </p:nvSpPr>
        <p:spPr/>
        <p:txBody>
          <a:bodyPr/>
          <a:lstStyle/>
          <a:p>
            <a:fld id="{5380D079-4C3E-464C-B773-28A28016DD07}" type="slidenum">
              <a:rPr lang="sk-SK" smtClean="0"/>
              <a:pPr/>
              <a:t>72</a:t>
            </a:fld>
            <a:endParaRPr lang="sk-SK"/>
          </a:p>
        </p:txBody>
      </p:sp>
      <p:sp>
        <p:nvSpPr>
          <p:cNvPr id="7" name="Obdĺžnik 6">
            <a:extLst>
              <a:ext uri="{FF2B5EF4-FFF2-40B4-BE49-F238E27FC236}">
                <a16:creationId xmlns:a16="http://schemas.microsoft.com/office/drawing/2014/main" id="{E6E393F9-0BED-925B-BB33-6135E489AC44}"/>
              </a:ext>
            </a:extLst>
          </p:cNvPr>
          <p:cNvSpPr/>
          <p:nvPr/>
        </p:nvSpPr>
        <p:spPr>
          <a:xfrm>
            <a:off x="0" y="3974"/>
            <a:ext cx="9144000" cy="369332"/>
          </a:xfrm>
          <a:prstGeom prst="rect">
            <a:avLst/>
          </a:prstGeom>
          <a:solidFill>
            <a:srgbClr val="92D050">
              <a:alpha val="25000"/>
            </a:srgbClr>
          </a:solidFill>
        </p:spPr>
        <p:txBody>
          <a:bodyPr wrap="square">
            <a:spAutoFit/>
          </a:bodyPr>
          <a:lstStyle/>
          <a:p>
            <a:r>
              <a:rPr lang="sk-SK" b="1" dirty="0">
                <a:latin typeface="Arial" pitchFamily="34" charset="0"/>
                <a:cs typeface="Arial" pitchFamily="34" charset="0"/>
              </a:rPr>
              <a:t>Geotermálna energia na Slovensku</a:t>
            </a:r>
            <a:endParaRPr lang="sk-SK" dirty="0"/>
          </a:p>
        </p:txBody>
      </p:sp>
      <p:sp>
        <p:nvSpPr>
          <p:cNvPr id="5" name="BlokTextu 4">
            <a:extLst>
              <a:ext uri="{FF2B5EF4-FFF2-40B4-BE49-F238E27FC236}">
                <a16:creationId xmlns:a16="http://schemas.microsoft.com/office/drawing/2014/main" id="{A217B1AD-E318-4B78-8221-4F53C0BEA8AE}"/>
              </a:ext>
            </a:extLst>
          </p:cNvPr>
          <p:cNvSpPr txBox="1"/>
          <p:nvPr/>
        </p:nvSpPr>
        <p:spPr>
          <a:xfrm>
            <a:off x="107504" y="332656"/>
            <a:ext cx="8856984" cy="3139321"/>
          </a:xfrm>
          <a:prstGeom prst="rect">
            <a:avLst/>
          </a:prstGeom>
          <a:noFill/>
        </p:spPr>
        <p:txBody>
          <a:bodyPr wrap="square">
            <a:spAutoFit/>
          </a:bodyPr>
          <a:lstStyle/>
          <a:p>
            <a:pPr algn="just"/>
            <a:r>
              <a:rPr lang="sk-SK" b="0" i="0" dirty="0">
                <a:solidFill>
                  <a:srgbClr val="333333"/>
                </a:solidFill>
                <a:effectLst/>
                <a:latin typeface="Open Sans" panose="020B0606030504020204" pitchFamily="34" charset="0"/>
              </a:rPr>
              <a:t>Na energetické účely na výrobu elektriny, je nevyhnutná realizácia </a:t>
            </a:r>
            <a:r>
              <a:rPr lang="sk-SK" b="0" i="0" dirty="0">
                <a:solidFill>
                  <a:srgbClr val="C00000"/>
                </a:solidFill>
                <a:effectLst/>
                <a:latin typeface="Open Sans" panose="020B0606030504020204" pitchFamily="34" charset="0"/>
              </a:rPr>
              <a:t>dvoch geotermálnych vrtov</a:t>
            </a:r>
            <a:r>
              <a:rPr lang="sk-SK" b="0" i="0" dirty="0">
                <a:solidFill>
                  <a:srgbClr val="333333"/>
                </a:solidFill>
                <a:effectLst/>
                <a:latin typeface="Open Sans" panose="020B0606030504020204" pitchFamily="34" charset="0"/>
              </a:rPr>
              <a:t> – jedného na čerpanie geotermálnej vody, druhého na jej spätnú </a:t>
            </a:r>
            <a:r>
              <a:rPr lang="sk-SK" b="0" i="0" dirty="0" err="1">
                <a:solidFill>
                  <a:srgbClr val="333333"/>
                </a:solidFill>
                <a:effectLst/>
                <a:latin typeface="Open Sans" panose="020B0606030504020204" pitchFamily="34" charset="0"/>
              </a:rPr>
              <a:t>reinjektáž</a:t>
            </a:r>
            <a:r>
              <a:rPr lang="sk-SK" b="0" i="0" dirty="0">
                <a:solidFill>
                  <a:srgbClr val="333333"/>
                </a:solidFill>
                <a:effectLst/>
                <a:latin typeface="Open Sans" panose="020B0606030504020204" pitchFamily="34" charset="0"/>
              </a:rPr>
              <a:t> do podzemia odkiaľ bola odčerpaná a následne na nevyhnutnú hydrodynamickú skúšku</a:t>
            </a:r>
          </a:p>
          <a:p>
            <a:pPr algn="just"/>
            <a:r>
              <a:rPr lang="sk-SK" dirty="0">
                <a:solidFill>
                  <a:srgbClr val="333333"/>
                </a:solidFill>
                <a:latin typeface="Open Sans" panose="020B0606030504020204" pitchFamily="34" charset="0"/>
              </a:rPr>
              <a:t>M</a:t>
            </a:r>
            <a:r>
              <a:rPr lang="sk-SK" b="0" i="0" dirty="0">
                <a:solidFill>
                  <a:srgbClr val="333333"/>
                </a:solidFill>
                <a:effectLst/>
                <a:latin typeface="Open Sans" panose="020B0606030504020204" pitchFamily="34" charset="0"/>
              </a:rPr>
              <a:t>inisterstvo regionálneho rozvoja zverejnilo, že momentálne „je v príprave“ výzva zo zdrojov Fondu na spravodlivú transformáciu (</a:t>
            </a:r>
            <a:r>
              <a:rPr lang="sk-SK" sz="1600" b="0" i="0" dirty="0">
                <a:solidFill>
                  <a:srgbClr val="333333"/>
                </a:solidFill>
                <a:effectLst/>
                <a:latin typeface="Open Sans" panose="020B0606030504020204" pitchFamily="34" charset="0"/>
              </a:rPr>
              <a:t>týka sa len vybraných území</a:t>
            </a:r>
            <a:r>
              <a:rPr lang="sk-SK" b="0" i="0" dirty="0">
                <a:solidFill>
                  <a:srgbClr val="333333"/>
                </a:solidFill>
                <a:effectLst/>
                <a:latin typeface="Open Sans" panose="020B0606030504020204" pitchFamily="34" charset="0"/>
              </a:rPr>
              <a:t>) s alokáciou </a:t>
            </a:r>
            <a:r>
              <a:rPr lang="sk-SK" b="0" i="0" dirty="0">
                <a:solidFill>
                  <a:srgbClr val="C00000"/>
                </a:solidFill>
                <a:effectLst/>
                <a:latin typeface="Open Sans" panose="020B0606030504020204" pitchFamily="34" charset="0"/>
              </a:rPr>
              <a:t>5,98 milióna eur</a:t>
            </a:r>
            <a:r>
              <a:rPr lang="sk-SK" b="0" i="0" dirty="0">
                <a:solidFill>
                  <a:srgbClr val="333333"/>
                </a:solidFill>
                <a:effectLst/>
                <a:latin typeface="Open Sans" panose="020B0606030504020204" pitchFamily="34" charset="0"/>
              </a:rPr>
              <a:t>, čo je neskoro a málo</a:t>
            </a:r>
          </a:p>
          <a:p>
            <a:pPr algn="just"/>
            <a:r>
              <a:rPr lang="sk-SK" b="0" i="0" dirty="0">
                <a:solidFill>
                  <a:srgbClr val="333333"/>
                </a:solidFill>
                <a:effectLst/>
                <a:latin typeface="Open Sans" panose="020B0606030504020204" pitchFamily="34" charset="0"/>
              </a:rPr>
              <a:t>Náklady na tieto prieskumné práce sú </a:t>
            </a:r>
            <a:r>
              <a:rPr lang="sk-SK" b="0" i="0" dirty="0">
                <a:solidFill>
                  <a:srgbClr val="C00000"/>
                </a:solidFill>
                <a:effectLst/>
                <a:latin typeface="Open Sans" panose="020B0606030504020204" pitchFamily="34" charset="0"/>
              </a:rPr>
              <a:t>okolo 21 miliónov eur</a:t>
            </a:r>
            <a:r>
              <a:rPr lang="sk-SK" b="0" i="0" dirty="0">
                <a:solidFill>
                  <a:srgbClr val="333333"/>
                </a:solidFill>
                <a:effectLst/>
                <a:latin typeface="Open Sans" panose="020B0606030504020204" pitchFamily="34" charset="0"/>
              </a:rPr>
              <a:t>, takže uvedená suma nepokrýva ani 30 percent nákladov prác (</a:t>
            </a:r>
            <a:r>
              <a:rPr lang="sk-SK" sz="1600" b="0" i="0" dirty="0">
                <a:solidFill>
                  <a:srgbClr val="333333"/>
                </a:solidFill>
                <a:effectLst/>
                <a:latin typeface="Open Sans" panose="020B0606030504020204" pitchFamily="34" charset="0"/>
              </a:rPr>
              <a:t>pre prieskum na jednom území</a:t>
            </a:r>
            <a:r>
              <a:rPr lang="sk-SK" b="0" i="0" dirty="0">
                <a:solidFill>
                  <a:srgbClr val="333333"/>
                </a:solidFill>
                <a:effectLst/>
                <a:latin typeface="Open Sans" panose="020B0606030504020204" pitchFamily="34" charset="0"/>
              </a:rPr>
              <a:t>)</a:t>
            </a:r>
          </a:p>
          <a:p>
            <a:pPr algn="just"/>
            <a:r>
              <a:rPr lang="sk-SK" b="0" i="0" dirty="0">
                <a:solidFill>
                  <a:srgbClr val="333333"/>
                </a:solidFill>
                <a:effectLst/>
                <a:latin typeface="Open Sans" panose="020B0606030504020204" pitchFamily="34" charset="0"/>
              </a:rPr>
              <a:t>Ďalších </a:t>
            </a:r>
            <a:r>
              <a:rPr lang="sk-SK" b="0" i="0" dirty="0">
                <a:solidFill>
                  <a:srgbClr val="C00000"/>
                </a:solidFill>
                <a:effectLst/>
                <a:latin typeface="Open Sans" panose="020B0606030504020204" pitchFamily="34" charset="0"/>
              </a:rPr>
              <a:t>13 miliónov eur </a:t>
            </a:r>
            <a:r>
              <a:rPr lang="sk-SK" b="0" i="0" dirty="0">
                <a:solidFill>
                  <a:srgbClr val="333333"/>
                </a:solidFill>
                <a:effectLst/>
                <a:latin typeface="Open Sans" panose="020B0606030504020204" pitchFamily="34" charset="0"/>
              </a:rPr>
              <a:t>je vyčlenených na prieskum a overovanie zdrojov geotermálnej energie využiteľných na energetické účely na celé územie Slovenska</a:t>
            </a:r>
          </a:p>
        </p:txBody>
      </p:sp>
      <p:pic>
        <p:nvPicPr>
          <p:cNvPr id="1026" name="Picture 2" descr="Prvá geotermálna elektráreň na Slovensku - camit.sk">
            <a:extLst>
              <a:ext uri="{FF2B5EF4-FFF2-40B4-BE49-F238E27FC236}">
                <a16:creationId xmlns:a16="http://schemas.microsoft.com/office/drawing/2014/main" id="{042C2FA5-B8B1-C804-8AEA-218C7E56CD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40" y="3471978"/>
            <a:ext cx="3926512" cy="3249498"/>
          </a:xfrm>
          <a:prstGeom prst="rect">
            <a:avLst/>
          </a:prstGeom>
          <a:noFill/>
          <a:extLst>
            <a:ext uri="{909E8E84-426E-40DD-AFC4-6F175D3DCCD1}">
              <a14:hiddenFill xmlns:a14="http://schemas.microsoft.com/office/drawing/2010/main">
                <a:solidFill>
                  <a:srgbClr val="FFFFFF"/>
                </a:solidFill>
              </a14:hiddenFill>
            </a:ext>
          </a:extLst>
        </p:spPr>
      </p:pic>
      <p:sp>
        <p:nvSpPr>
          <p:cNvPr id="10" name="BlokTextu 9">
            <a:extLst>
              <a:ext uri="{FF2B5EF4-FFF2-40B4-BE49-F238E27FC236}">
                <a16:creationId xmlns:a16="http://schemas.microsoft.com/office/drawing/2014/main" id="{F2F15B52-BD4D-D064-84CE-19AC2696613E}"/>
              </a:ext>
            </a:extLst>
          </p:cNvPr>
          <p:cNvSpPr txBox="1"/>
          <p:nvPr/>
        </p:nvSpPr>
        <p:spPr>
          <a:xfrm>
            <a:off x="4139953" y="3356992"/>
            <a:ext cx="5004048" cy="3416320"/>
          </a:xfrm>
          <a:prstGeom prst="rect">
            <a:avLst/>
          </a:prstGeom>
          <a:noFill/>
        </p:spPr>
        <p:txBody>
          <a:bodyPr wrap="square">
            <a:spAutoFit/>
          </a:bodyPr>
          <a:lstStyle/>
          <a:p>
            <a:r>
              <a:rPr lang="sk-SK" b="0" i="0" dirty="0">
                <a:solidFill>
                  <a:srgbClr val="333333"/>
                </a:solidFill>
                <a:effectLst/>
                <a:latin typeface="Open Sans" panose="020B0606030504020204" pitchFamily="34" charset="0"/>
              </a:rPr>
              <a:t>Možnosťou je po vzore Islandu zriadiť fond, ktorý by poskytoval </a:t>
            </a:r>
            <a:r>
              <a:rPr lang="sk-SK" b="0" i="0" dirty="0">
                <a:solidFill>
                  <a:srgbClr val="C00000"/>
                </a:solidFill>
                <a:effectLst/>
                <a:latin typeface="Open Sans" panose="020B0606030504020204" pitchFamily="34" charset="0"/>
              </a:rPr>
              <a:t>návratné finančné príspevky</a:t>
            </a:r>
          </a:p>
          <a:p>
            <a:r>
              <a:rPr lang="sk-SK" b="0" i="0" dirty="0">
                <a:solidFill>
                  <a:srgbClr val="333333"/>
                </a:solidFill>
                <a:effectLst/>
                <a:latin typeface="Open Sans" panose="020B0606030504020204" pitchFamily="34" charset="0"/>
              </a:rPr>
              <a:t>Štát by prispel na realizáciu každého nového geotermálneho vrtu a v prípade úspešnosti projektu by počas jeho prevádzky investor túto finančnú pomoc </a:t>
            </a:r>
            <a:r>
              <a:rPr lang="sk-SK" b="0" i="0" dirty="0">
                <a:solidFill>
                  <a:srgbClr val="C00000"/>
                </a:solidFill>
                <a:effectLst/>
                <a:latin typeface="Open Sans" panose="020B0606030504020204" pitchFamily="34" charset="0"/>
              </a:rPr>
              <a:t>priebežne splácal naspäť do fondu</a:t>
            </a:r>
          </a:p>
          <a:p>
            <a:r>
              <a:rPr lang="sk-SK" b="0" i="0" dirty="0">
                <a:solidFill>
                  <a:srgbClr val="333333"/>
                </a:solidFill>
                <a:effectLst/>
                <a:latin typeface="Open Sans" panose="020B0606030504020204" pitchFamily="34" charset="0"/>
              </a:rPr>
              <a:t>Ak by vrt nebol úspešný alebo by boli výsledky len čiastočné, investor by vrátil menej peňazí a pri úplne neúspešnom vrte by riziko na seba prevzal štát</a:t>
            </a:r>
            <a:endParaRPr lang="sk-SK" dirty="0"/>
          </a:p>
        </p:txBody>
      </p:sp>
    </p:spTree>
    <p:extLst>
      <p:ext uri="{BB962C8B-B14F-4D97-AF65-F5344CB8AC3E}">
        <p14:creationId xmlns:p14="http://schemas.microsoft.com/office/powerpoint/2010/main" val="4051251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722312" y="4406900"/>
            <a:ext cx="7964487" cy="1362075"/>
          </a:xfrm>
        </p:spPr>
        <p:txBody>
          <a:bodyPr/>
          <a:lstStyle/>
          <a:p>
            <a:r>
              <a:rPr lang="sk-SK" dirty="0"/>
              <a:t>Perspektívy</a:t>
            </a:r>
          </a:p>
        </p:txBody>
      </p:sp>
      <p:sp>
        <p:nvSpPr>
          <p:cNvPr id="5" name="Zástupný symbol textu 4"/>
          <p:cNvSpPr>
            <a:spLocks noGrp="1"/>
          </p:cNvSpPr>
          <p:nvPr>
            <p:ph type="body" idx="1"/>
          </p:nvPr>
        </p:nvSpPr>
        <p:spPr/>
        <p:txBody>
          <a:bodyPr/>
          <a:lstStyle/>
          <a:p>
            <a:r>
              <a:rPr lang="sk-SK" dirty="0"/>
              <a:t>Kam spejeme</a:t>
            </a:r>
          </a:p>
        </p:txBody>
      </p:sp>
      <p:sp>
        <p:nvSpPr>
          <p:cNvPr id="6" name="Zástupný symbol čísla snímky 5"/>
          <p:cNvSpPr>
            <a:spLocks noGrp="1"/>
          </p:cNvSpPr>
          <p:nvPr>
            <p:ph type="sldNum" sz="quarter" idx="12"/>
          </p:nvPr>
        </p:nvSpPr>
        <p:spPr/>
        <p:txBody>
          <a:bodyPr/>
          <a:lstStyle/>
          <a:p>
            <a:fld id="{5380D079-4C3E-464C-B773-28A28016DD07}" type="slidenum">
              <a:rPr lang="sk-SK" smtClean="0"/>
              <a:pPr/>
              <a:t>73</a:t>
            </a:fld>
            <a:endParaRPr lang="sk-SK"/>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159B60FA-6BE9-E13A-E0D3-B44474C08C31}"/>
              </a:ext>
            </a:extLst>
          </p:cNvPr>
          <p:cNvSpPr>
            <a:spLocks noGrp="1"/>
          </p:cNvSpPr>
          <p:nvPr>
            <p:ph type="sldNum" sz="quarter" idx="12"/>
          </p:nvPr>
        </p:nvSpPr>
        <p:spPr/>
        <p:txBody>
          <a:bodyPr/>
          <a:lstStyle/>
          <a:p>
            <a:fld id="{5380D079-4C3E-464C-B773-28A28016DD07}" type="slidenum">
              <a:rPr lang="sk-SK" smtClean="0"/>
              <a:pPr/>
              <a:t>74</a:t>
            </a:fld>
            <a:endParaRPr lang="sk-SK"/>
          </a:p>
        </p:txBody>
      </p:sp>
      <p:sp>
        <p:nvSpPr>
          <p:cNvPr id="5" name="Rectangle 1">
            <a:extLst>
              <a:ext uri="{FF2B5EF4-FFF2-40B4-BE49-F238E27FC236}">
                <a16:creationId xmlns:a16="http://schemas.microsoft.com/office/drawing/2014/main" id="{C7E163CE-0BF0-2F84-0FC8-DB54920143AB}"/>
              </a:ext>
            </a:extLst>
          </p:cNvPr>
          <p:cNvSpPr>
            <a:spLocks noChangeArrowheads="1"/>
          </p:cNvSpPr>
          <p:nvPr/>
        </p:nvSpPr>
        <p:spPr bwMode="auto">
          <a:xfrm>
            <a:off x="444205" y="348998"/>
            <a:ext cx="8496944"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sk-SK" altLang="sk-SK" b="0" i="0" u="none" strike="noStrike" cap="none" normalizeH="0" baseline="0" dirty="0">
                <a:ln>
                  <a:noFill/>
                </a:ln>
                <a:solidFill>
                  <a:schemeClr val="tx1"/>
                </a:solidFill>
                <a:effectLst/>
                <a:latin typeface="Arial" panose="020B0604020202020204" pitchFamily="34" charset="0"/>
                <a:cs typeface="Arial" panose="020B0604020202020204" pitchFamily="34" charset="0"/>
              </a:rPr>
              <a:t>Vo februári 2024 Európska komisia predložila svoje </a:t>
            </a:r>
            <a:r>
              <a:rPr kumimoji="0" lang="sk-SK" altLang="sk-SK" b="0" i="0" u="none" strike="noStrike" cap="none" normalizeH="0" baseline="0" dirty="0">
                <a:ln>
                  <a:noFill/>
                </a:ln>
                <a:solidFill>
                  <a:srgbClr val="C00000"/>
                </a:solidFill>
                <a:effectLst/>
                <a:latin typeface="Arial" panose="020B0604020202020204" pitchFamily="34" charset="0"/>
                <a:cs typeface="Arial" panose="020B0604020202020204" pitchFamily="34" charset="0"/>
              </a:rPr>
              <a:t>posúdenie cieľa </a:t>
            </a:r>
            <a:r>
              <a:rPr kumimoji="0" lang="sk-SK" altLang="sk-SK" b="0" i="0" u="none" strike="noStrike" cap="none" normalizeH="0" baseline="0" dirty="0">
                <a:ln>
                  <a:noFill/>
                </a:ln>
                <a:solidFill>
                  <a:schemeClr val="tx1"/>
                </a:solidFill>
                <a:effectLst/>
                <a:latin typeface="Arial" panose="020B0604020202020204" pitchFamily="34" charset="0"/>
                <a:cs typeface="Arial" panose="020B0604020202020204" pitchFamily="34" charset="0"/>
              </a:rPr>
              <a:t>EÚ v oblasti klímy do roku 2040, čím sa </a:t>
            </a:r>
            <a:r>
              <a:rPr kumimoji="0" lang="sk-SK" altLang="sk-SK" b="0" i="0" u="none" strike="noStrike" cap="none" normalizeH="0" baseline="0" dirty="0">
                <a:ln>
                  <a:noFill/>
                </a:ln>
                <a:solidFill>
                  <a:srgbClr val="C00000"/>
                </a:solidFill>
                <a:effectLst/>
                <a:latin typeface="Arial" panose="020B0604020202020204" pitchFamily="34" charset="0"/>
                <a:cs typeface="Arial" panose="020B0604020202020204" pitchFamily="34" charset="0"/>
              </a:rPr>
              <a:t>začína proces stanovovania cie</a:t>
            </a:r>
            <a:r>
              <a:rPr lang="sk-SK" altLang="sk-SK" dirty="0">
                <a:solidFill>
                  <a:srgbClr val="C00000"/>
                </a:solidFill>
                <a:cs typeface="Arial" panose="020B0604020202020204" pitchFamily="34" charset="0"/>
              </a:rPr>
              <a:t>ľa </a:t>
            </a:r>
            <a:r>
              <a:rPr lang="pl-PL" b="0" i="0" dirty="0">
                <a:solidFill>
                  <a:srgbClr val="C00000"/>
                </a:solidFill>
                <a:effectLst/>
                <a:latin typeface="arial" panose="020B0604020202020204" pitchFamily="34" charset="0"/>
              </a:rPr>
              <a:t>EÚ </a:t>
            </a:r>
            <a:r>
              <a:rPr lang="pl-PL" b="0" i="0" dirty="0">
                <a:solidFill>
                  <a:srgbClr val="26324B"/>
                </a:solidFill>
                <a:effectLst/>
                <a:latin typeface="arial" panose="020B0604020202020204" pitchFamily="34" charset="0"/>
              </a:rPr>
              <a:t>v oblasti klímy do roku 2040</a:t>
            </a:r>
            <a:r>
              <a:rPr lang="sk-SK" dirty="0">
                <a:cs typeface="Arial" panose="020B0604020202020204" pitchFamily="34" charset="0"/>
              </a:rPr>
              <a:t> a ten je:</a:t>
            </a:r>
            <a:r>
              <a:rPr kumimoji="0" lang="sk-SK" altLang="sk-SK"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marL="1257300" lvl="2" indent="-342900">
              <a:buFont typeface="Wingdings" panose="05000000000000000000" pitchFamily="2" charset="2"/>
              <a:buChar char="Ø"/>
            </a:pPr>
            <a:r>
              <a:rPr kumimoji="0" lang="sk-SK" altLang="sk-SK" sz="2400" b="1" i="0" u="none" strike="noStrike" cap="none" normalizeH="0" baseline="0" dirty="0">
                <a:ln>
                  <a:noFill/>
                </a:ln>
                <a:solidFill>
                  <a:srgbClr val="C00000"/>
                </a:solidFill>
                <a:effectLst/>
                <a:latin typeface="Arial" panose="020B0604020202020204" pitchFamily="34" charset="0"/>
                <a:cs typeface="Arial" panose="020B0604020202020204" pitchFamily="34" charset="0"/>
              </a:rPr>
              <a:t>znížiť čisté emisie skleníkových plynov v EÚ do roku 2040 o 90 % v porovnaní s rokom 1990</a:t>
            </a:r>
            <a:endParaRPr kumimoji="0" lang="sk-SK" altLang="sk-SK" sz="2400" b="1" i="0" u="none" strike="noStrike" cap="none" normalizeH="0" baseline="0" dirty="0">
              <a:ln>
                <a:noFill/>
              </a:ln>
              <a:solidFill>
                <a:srgbClr val="C00000"/>
              </a:solidFill>
              <a:effectLst/>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sk-SK" altLang="sk-SK"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kumimoji="0" lang="sk-SK" altLang="sk-SK" sz="2000" b="0" i="0" u="none" strike="noStrike" cap="none" normalizeH="0" baseline="0" dirty="0">
                <a:ln>
                  <a:noFill/>
                </a:ln>
                <a:solidFill>
                  <a:srgbClr val="26324B"/>
                </a:solidFill>
                <a:effectLst/>
                <a:latin typeface="Arial" panose="020B0604020202020204" pitchFamily="34" charset="0"/>
                <a:cs typeface="Arial" panose="020B0604020202020204" pitchFamily="34" charset="0"/>
              </a:rPr>
              <a:t>Odporúčaný cieľ v oblasti klímy do roku 2040 vychádza z podrobného posúdenia </a:t>
            </a:r>
            <a:r>
              <a:rPr kumimoji="0" lang="sk-SK" altLang="sk-SK" sz="2000" b="0" i="0" u="sng" strike="noStrike" cap="none" normalizeH="0" baseline="0" dirty="0">
                <a:ln>
                  <a:noFill/>
                </a:ln>
                <a:solidFill>
                  <a:srgbClr val="C00000"/>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vplyvu vypracovaného Komisiou</a:t>
            </a:r>
            <a:r>
              <a:rPr kumimoji="0" lang="sk-SK" altLang="sk-SK" sz="2000" b="0" i="0" u="none" strike="noStrike" cap="none" normalizeH="0" baseline="0" dirty="0">
                <a:ln>
                  <a:noFill/>
                </a:ln>
                <a:solidFill>
                  <a:srgbClr val="C00000"/>
                </a:solidFill>
                <a:effectLst/>
                <a:latin typeface="Arial" panose="020B0604020202020204" pitchFamily="34" charset="0"/>
                <a:cs typeface="Arial" panose="020B0604020202020204" pitchFamily="34" charset="0"/>
              </a:rPr>
              <a:t> </a:t>
            </a:r>
            <a:r>
              <a:rPr kumimoji="0" lang="sk-SK" altLang="sk-SK" sz="2000" b="0" i="0" u="none" strike="noStrike" cap="none" normalizeH="0" baseline="0" dirty="0">
                <a:ln>
                  <a:noFill/>
                </a:ln>
                <a:solidFill>
                  <a:srgbClr val="26324B"/>
                </a:solidFill>
                <a:effectLst/>
                <a:latin typeface="Arial" panose="020B0604020202020204" pitchFamily="34" charset="0"/>
                <a:cs typeface="Arial" panose="020B0604020202020204" pitchFamily="34" charset="0"/>
              </a:rPr>
              <a:t>a z odporúčania </a:t>
            </a:r>
            <a:r>
              <a:rPr lang="sk-SK" altLang="sk-SK" sz="2000" u="sng" dirty="0">
                <a:solidFill>
                  <a:srgbClr val="C00000"/>
                </a:solidFill>
                <a:cs typeface="Arial" panose="020B0604020202020204" pitchFamily="34" charset="0"/>
              </a:rPr>
              <a:t>Európskej vedeckej poradnej rady pre zmenu klímy</a:t>
            </a:r>
            <a:endParaRPr kumimoji="0" lang="sk-SK" altLang="sk-SK" sz="3200" b="0" i="0" u="none" strike="noStrike" cap="none" normalizeH="0" baseline="0" dirty="0">
              <a:ln>
                <a:noFill/>
              </a:ln>
              <a:solidFill>
                <a:schemeClr val="tx1"/>
              </a:solidFill>
              <a:effectLst/>
              <a:latin typeface="Arial" panose="020B0604020202020204" pitchFamily="34" charset="0"/>
            </a:endParaRPr>
          </a:p>
          <a:p>
            <a:pPr marL="342900" indent="-342900">
              <a:buFont typeface="Wingdings" panose="05000000000000000000" pitchFamily="2" charset="2"/>
              <a:buChar char="§"/>
            </a:pPr>
            <a:endParaRPr kumimoji="0" lang="sk-SK" altLang="sk-SK"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kumimoji="0" lang="sk-SK" altLang="sk-SK" sz="2400" b="0" i="0" u="none" strike="noStrike" cap="none" normalizeH="0" baseline="0" dirty="0">
                <a:ln>
                  <a:noFill/>
                </a:ln>
                <a:solidFill>
                  <a:srgbClr val="00B050"/>
                </a:solidFill>
                <a:effectLst/>
                <a:latin typeface="Arial" panose="020B0604020202020204" pitchFamily="34" charset="0"/>
                <a:cs typeface="Arial" panose="020B0604020202020204" pitchFamily="34" charset="0"/>
              </a:rPr>
              <a:t>Následne chce EÚ dosiahnuť klimatickú neutralitu do roku 2050, čo je </a:t>
            </a:r>
            <a:r>
              <a:rPr kumimoji="0" lang="sk-SK" altLang="sk-SK" sz="2400" b="0" i="0" u="none" strike="noStrike" cap="none" normalizeH="0" baseline="0" dirty="0" err="1">
                <a:ln>
                  <a:noFill/>
                </a:ln>
                <a:solidFill>
                  <a:srgbClr val="00B050"/>
                </a:solidFill>
                <a:effectLst/>
                <a:latin typeface="Arial" panose="020B0604020202020204" pitchFamily="34" charset="0"/>
                <a:cs typeface="Arial" panose="020B0604020202020204" pitchFamily="34" charset="0"/>
              </a:rPr>
              <a:t>je</a:t>
            </a:r>
            <a:r>
              <a:rPr kumimoji="0" lang="sk-SK" altLang="sk-SK" sz="2400" b="0" i="0" u="none" strike="noStrike" cap="none" normalizeH="0" baseline="0" dirty="0">
                <a:ln>
                  <a:noFill/>
                </a:ln>
                <a:solidFill>
                  <a:srgbClr val="00B050"/>
                </a:solidFill>
                <a:effectLst/>
                <a:latin typeface="Arial" panose="020B0604020202020204" pitchFamily="34" charset="0"/>
                <a:cs typeface="Arial" panose="020B0604020202020204" pitchFamily="34" charset="0"/>
              </a:rPr>
              <a:t> právne záväzným cieľom stanoveným v dokumente </a:t>
            </a:r>
            <a:r>
              <a:rPr lang="sk-SK" sz="2400" b="1" i="0" dirty="0">
                <a:solidFill>
                  <a:srgbClr val="C00000"/>
                </a:solidFill>
                <a:effectLst/>
                <a:highlight>
                  <a:srgbClr val="FFFFFF"/>
                </a:highlight>
                <a:latin typeface="arial" panose="020B0604020202020204" pitchFamily="34" charset="0"/>
              </a:rPr>
              <a:t>európsky právny predpis v oblasti klímy</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kumimoji="0" lang="sk-SK" altLang="sk-SK" sz="2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sk-SK" altLang="sk-SK"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Cieľ EÚ do 2030 je znížiť čisté emisie skleníkových plynov aspoň o 55 % v porovnaní s rokom 1990 </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lang="sk-SK" altLang="sk-SK" sz="2000" dirty="0">
              <a:cs typeface="Arial" panose="020B06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r>
              <a:rPr kumimoji="0" lang="sk-SK" altLang="sk-SK" sz="2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Cieľ v oblasti klímy do roku 2040 je len ďalším medzistupňom na ceste ku klimatickej neutralite, ktorú by EÚ mala dosiahnuť do roku 2050</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lang="sk-SK" altLang="sk-SK" sz="2000" dirty="0">
              <a:cs typeface="Arial" panose="020B0604020202020204" pitchFamily="34" charset="0"/>
            </a:endParaRPr>
          </a:p>
        </p:txBody>
      </p:sp>
      <p:sp>
        <p:nvSpPr>
          <p:cNvPr id="6" name="Obdĺžnik 5">
            <a:extLst>
              <a:ext uri="{FF2B5EF4-FFF2-40B4-BE49-F238E27FC236}">
                <a16:creationId xmlns:a16="http://schemas.microsoft.com/office/drawing/2014/main" id="{DFB35FAF-2BC0-E086-C48C-5AD96A71FF81}"/>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Ochrana klímy – aktuálne kroky EÚ</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645809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misie skleníkových plynov v období 2015 – 2050">
            <a:extLst>
              <a:ext uri="{FF2B5EF4-FFF2-40B4-BE49-F238E27FC236}">
                <a16:creationId xmlns:a16="http://schemas.microsoft.com/office/drawing/2014/main" id="{6792FAAE-3BE2-BD6D-067A-4CC91CCAEB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2597"/>
            <a:ext cx="9144000" cy="6532066"/>
          </a:xfrm>
          <a:prstGeom prst="rect">
            <a:avLst/>
          </a:prstGeom>
          <a:noFill/>
          <a:extLst>
            <a:ext uri="{909E8E84-426E-40DD-AFC4-6F175D3DCCD1}">
              <a14:hiddenFill xmlns:a14="http://schemas.microsoft.com/office/drawing/2010/main">
                <a:solidFill>
                  <a:srgbClr val="FFFFFF"/>
                </a:solidFill>
              </a14:hiddenFill>
            </a:ext>
          </a:extLst>
        </p:spPr>
      </p:pic>
      <p:sp>
        <p:nvSpPr>
          <p:cNvPr id="2" name="Zástupný objekt pre číslo snímky 1">
            <a:extLst>
              <a:ext uri="{FF2B5EF4-FFF2-40B4-BE49-F238E27FC236}">
                <a16:creationId xmlns:a16="http://schemas.microsoft.com/office/drawing/2014/main" id="{6C4F870D-64BB-9AE2-1BA5-C46DA7B38F40}"/>
              </a:ext>
            </a:extLst>
          </p:cNvPr>
          <p:cNvSpPr>
            <a:spLocks noGrp="1"/>
          </p:cNvSpPr>
          <p:nvPr>
            <p:ph type="sldNum" sz="quarter" idx="12"/>
          </p:nvPr>
        </p:nvSpPr>
        <p:spPr/>
        <p:txBody>
          <a:bodyPr/>
          <a:lstStyle/>
          <a:p>
            <a:fld id="{5380D079-4C3E-464C-B773-28A28016DD07}" type="slidenum">
              <a:rPr lang="sk-SK" smtClean="0"/>
              <a:pPr/>
              <a:t>75</a:t>
            </a:fld>
            <a:endParaRPr lang="sk-SK" dirty="0"/>
          </a:p>
        </p:txBody>
      </p:sp>
      <p:sp>
        <p:nvSpPr>
          <p:cNvPr id="3" name="Obdĺžnik 2">
            <a:extLst>
              <a:ext uri="{FF2B5EF4-FFF2-40B4-BE49-F238E27FC236}">
                <a16:creationId xmlns:a16="http://schemas.microsoft.com/office/drawing/2014/main" id="{D083B013-E6D8-D624-40D3-FE1002E58BC7}"/>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Vývoj znižovania skleníkových plynov od 2015 do 2050</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sp>
        <p:nvSpPr>
          <p:cNvPr id="4" name="BlokTextu 3">
            <a:extLst>
              <a:ext uri="{FF2B5EF4-FFF2-40B4-BE49-F238E27FC236}">
                <a16:creationId xmlns:a16="http://schemas.microsoft.com/office/drawing/2014/main" id="{116FB479-7A4C-23B2-A93D-F9FC0EAD168C}"/>
              </a:ext>
            </a:extLst>
          </p:cNvPr>
          <p:cNvSpPr txBox="1"/>
          <p:nvPr/>
        </p:nvSpPr>
        <p:spPr>
          <a:xfrm>
            <a:off x="7596336" y="1268760"/>
            <a:ext cx="1046633" cy="276999"/>
          </a:xfrm>
          <a:prstGeom prst="rect">
            <a:avLst/>
          </a:prstGeom>
          <a:noFill/>
        </p:spPr>
        <p:txBody>
          <a:bodyPr wrap="none" rtlCol="0">
            <a:spAutoFit/>
          </a:bodyPr>
          <a:lstStyle/>
          <a:p>
            <a:r>
              <a:rPr lang="sk-SK" sz="1200" dirty="0"/>
              <a:t>zmeny výroby</a:t>
            </a:r>
          </a:p>
        </p:txBody>
      </p:sp>
      <p:sp>
        <p:nvSpPr>
          <p:cNvPr id="5" name="BlokTextu 4">
            <a:extLst>
              <a:ext uri="{FF2B5EF4-FFF2-40B4-BE49-F238E27FC236}">
                <a16:creationId xmlns:a16="http://schemas.microsoft.com/office/drawing/2014/main" id="{552757D9-479E-E33B-4276-C159E5EF7D4C}"/>
              </a:ext>
            </a:extLst>
          </p:cNvPr>
          <p:cNvSpPr txBox="1"/>
          <p:nvPr/>
        </p:nvSpPr>
        <p:spPr>
          <a:xfrm>
            <a:off x="7596337" y="1783849"/>
            <a:ext cx="1512168" cy="461665"/>
          </a:xfrm>
          <a:prstGeom prst="rect">
            <a:avLst/>
          </a:prstGeom>
          <a:noFill/>
        </p:spPr>
        <p:txBody>
          <a:bodyPr wrap="square" rtlCol="0">
            <a:spAutoFit/>
          </a:bodyPr>
          <a:lstStyle/>
          <a:p>
            <a:r>
              <a:rPr lang="sk-SK" sz="1200" dirty="0"/>
              <a:t>lesná pôda, pasienky, mokrade</a:t>
            </a:r>
          </a:p>
        </p:txBody>
      </p:sp>
      <p:sp>
        <p:nvSpPr>
          <p:cNvPr id="6" name="BlokTextu 5">
            <a:extLst>
              <a:ext uri="{FF2B5EF4-FFF2-40B4-BE49-F238E27FC236}">
                <a16:creationId xmlns:a16="http://schemas.microsoft.com/office/drawing/2014/main" id="{7B2B71A2-DAAD-ECF3-2D9D-A4F45B7D40E9}"/>
              </a:ext>
            </a:extLst>
          </p:cNvPr>
          <p:cNvSpPr txBox="1"/>
          <p:nvPr/>
        </p:nvSpPr>
        <p:spPr>
          <a:xfrm>
            <a:off x="7596336" y="2319263"/>
            <a:ext cx="1512168" cy="276999"/>
          </a:xfrm>
          <a:prstGeom prst="rect">
            <a:avLst/>
          </a:prstGeom>
          <a:noFill/>
        </p:spPr>
        <p:txBody>
          <a:bodyPr wrap="square" rtlCol="0">
            <a:spAutoFit/>
          </a:bodyPr>
          <a:lstStyle/>
          <a:p>
            <a:r>
              <a:rPr lang="sk-SK" sz="1200" dirty="0"/>
              <a:t>odpady</a:t>
            </a:r>
          </a:p>
        </p:txBody>
      </p:sp>
      <p:sp>
        <p:nvSpPr>
          <p:cNvPr id="7" name="BlokTextu 6">
            <a:extLst>
              <a:ext uri="{FF2B5EF4-FFF2-40B4-BE49-F238E27FC236}">
                <a16:creationId xmlns:a16="http://schemas.microsoft.com/office/drawing/2014/main" id="{5940DC20-D731-198A-DD2A-8EEAC9A06D17}"/>
              </a:ext>
            </a:extLst>
          </p:cNvPr>
          <p:cNvSpPr txBox="1"/>
          <p:nvPr/>
        </p:nvSpPr>
        <p:spPr>
          <a:xfrm>
            <a:off x="7596335" y="2854677"/>
            <a:ext cx="1512168" cy="276999"/>
          </a:xfrm>
          <a:prstGeom prst="rect">
            <a:avLst/>
          </a:prstGeom>
          <a:noFill/>
        </p:spPr>
        <p:txBody>
          <a:bodyPr wrap="square" rtlCol="0">
            <a:spAutoFit/>
          </a:bodyPr>
          <a:lstStyle/>
          <a:p>
            <a:r>
              <a:rPr lang="sk-SK" sz="1200" dirty="0"/>
              <a:t>poľnohospodárstvo</a:t>
            </a:r>
          </a:p>
        </p:txBody>
      </p:sp>
      <p:sp>
        <p:nvSpPr>
          <p:cNvPr id="8" name="BlokTextu 7">
            <a:extLst>
              <a:ext uri="{FF2B5EF4-FFF2-40B4-BE49-F238E27FC236}">
                <a16:creationId xmlns:a16="http://schemas.microsoft.com/office/drawing/2014/main" id="{76B2A1F3-2111-31A3-7D88-C5856AD81A73}"/>
              </a:ext>
            </a:extLst>
          </p:cNvPr>
          <p:cNvSpPr txBox="1"/>
          <p:nvPr/>
        </p:nvSpPr>
        <p:spPr>
          <a:xfrm>
            <a:off x="7596334" y="3390091"/>
            <a:ext cx="1512168" cy="276999"/>
          </a:xfrm>
          <a:prstGeom prst="rect">
            <a:avLst/>
          </a:prstGeom>
          <a:noFill/>
        </p:spPr>
        <p:txBody>
          <a:bodyPr wrap="square" rtlCol="0">
            <a:spAutoFit/>
          </a:bodyPr>
          <a:lstStyle/>
          <a:p>
            <a:r>
              <a:rPr lang="sk-SK" sz="1200" dirty="0"/>
              <a:t>doprava</a:t>
            </a:r>
          </a:p>
        </p:txBody>
      </p:sp>
      <p:sp>
        <p:nvSpPr>
          <p:cNvPr id="9" name="BlokTextu 8">
            <a:extLst>
              <a:ext uri="{FF2B5EF4-FFF2-40B4-BE49-F238E27FC236}">
                <a16:creationId xmlns:a16="http://schemas.microsoft.com/office/drawing/2014/main" id="{7561ED60-33D8-1A86-41DD-D34BE8174DB4}"/>
              </a:ext>
            </a:extLst>
          </p:cNvPr>
          <p:cNvSpPr txBox="1"/>
          <p:nvPr/>
        </p:nvSpPr>
        <p:spPr>
          <a:xfrm>
            <a:off x="7596333" y="3925505"/>
            <a:ext cx="1512168" cy="276999"/>
          </a:xfrm>
          <a:prstGeom prst="rect">
            <a:avLst/>
          </a:prstGeom>
          <a:noFill/>
        </p:spPr>
        <p:txBody>
          <a:bodyPr wrap="square" rtlCol="0">
            <a:spAutoFit/>
          </a:bodyPr>
          <a:lstStyle/>
          <a:p>
            <a:r>
              <a:rPr lang="sk-SK" sz="1200" dirty="0"/>
              <a:t>budovy</a:t>
            </a:r>
          </a:p>
        </p:txBody>
      </p:sp>
      <p:sp>
        <p:nvSpPr>
          <p:cNvPr id="10" name="BlokTextu 9">
            <a:extLst>
              <a:ext uri="{FF2B5EF4-FFF2-40B4-BE49-F238E27FC236}">
                <a16:creationId xmlns:a16="http://schemas.microsoft.com/office/drawing/2014/main" id="{C91F681D-A546-7E03-C8D0-B94899E87901}"/>
              </a:ext>
            </a:extLst>
          </p:cNvPr>
          <p:cNvSpPr txBox="1"/>
          <p:nvPr/>
        </p:nvSpPr>
        <p:spPr>
          <a:xfrm>
            <a:off x="7596332" y="4460919"/>
            <a:ext cx="1512168" cy="276999"/>
          </a:xfrm>
          <a:prstGeom prst="rect">
            <a:avLst/>
          </a:prstGeom>
          <a:noFill/>
        </p:spPr>
        <p:txBody>
          <a:bodyPr wrap="square" rtlCol="0">
            <a:spAutoFit/>
          </a:bodyPr>
          <a:lstStyle/>
          <a:p>
            <a:r>
              <a:rPr lang="sk-SK" sz="1200" dirty="0"/>
              <a:t>priemysel</a:t>
            </a:r>
          </a:p>
        </p:txBody>
      </p:sp>
      <p:sp>
        <p:nvSpPr>
          <p:cNvPr id="11" name="BlokTextu 10">
            <a:extLst>
              <a:ext uri="{FF2B5EF4-FFF2-40B4-BE49-F238E27FC236}">
                <a16:creationId xmlns:a16="http://schemas.microsoft.com/office/drawing/2014/main" id="{2FB8F568-FE59-9B90-4F3D-E557E00FCC51}"/>
              </a:ext>
            </a:extLst>
          </p:cNvPr>
          <p:cNvSpPr txBox="1"/>
          <p:nvPr/>
        </p:nvSpPr>
        <p:spPr>
          <a:xfrm>
            <a:off x="7596331" y="4996333"/>
            <a:ext cx="1512168" cy="276999"/>
          </a:xfrm>
          <a:prstGeom prst="rect">
            <a:avLst/>
          </a:prstGeom>
          <a:noFill/>
        </p:spPr>
        <p:txBody>
          <a:bodyPr wrap="square" rtlCol="0">
            <a:spAutoFit/>
          </a:bodyPr>
          <a:lstStyle/>
          <a:p>
            <a:r>
              <a:rPr lang="sk-SK" sz="1200" dirty="0"/>
              <a:t>energie</a:t>
            </a:r>
          </a:p>
        </p:txBody>
      </p:sp>
      <p:sp>
        <p:nvSpPr>
          <p:cNvPr id="12" name="BlokTextu 11">
            <a:extLst>
              <a:ext uri="{FF2B5EF4-FFF2-40B4-BE49-F238E27FC236}">
                <a16:creationId xmlns:a16="http://schemas.microsoft.com/office/drawing/2014/main" id="{8B737326-6A24-FD8B-3943-81181AFD6E51}"/>
              </a:ext>
            </a:extLst>
          </p:cNvPr>
          <p:cNvSpPr txBox="1"/>
          <p:nvPr/>
        </p:nvSpPr>
        <p:spPr>
          <a:xfrm>
            <a:off x="7596330" y="5531747"/>
            <a:ext cx="1512168" cy="276999"/>
          </a:xfrm>
          <a:prstGeom prst="rect">
            <a:avLst/>
          </a:prstGeom>
          <a:noFill/>
        </p:spPr>
        <p:txBody>
          <a:bodyPr wrap="square" rtlCol="0">
            <a:spAutoFit/>
          </a:bodyPr>
          <a:lstStyle/>
          <a:p>
            <a:r>
              <a:rPr lang="sk-SK" sz="1200" dirty="0"/>
              <a:t>zníženie emisií</a:t>
            </a:r>
          </a:p>
        </p:txBody>
      </p:sp>
    </p:spTree>
    <p:extLst>
      <p:ext uri="{BB962C8B-B14F-4D97-AF65-F5344CB8AC3E}">
        <p14:creationId xmlns:p14="http://schemas.microsoft.com/office/powerpoint/2010/main" val="4099931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FA7CB344-B43A-6004-6E9F-2E8A977FA0A4}"/>
              </a:ext>
            </a:extLst>
          </p:cNvPr>
          <p:cNvSpPr>
            <a:spLocks noGrp="1"/>
          </p:cNvSpPr>
          <p:nvPr>
            <p:ph type="title"/>
          </p:nvPr>
        </p:nvSpPr>
        <p:spPr>
          <a:xfrm>
            <a:off x="524036" y="0"/>
            <a:ext cx="8229600" cy="1143000"/>
          </a:xfrm>
        </p:spPr>
        <p:txBody>
          <a:bodyPr>
            <a:normAutofit fontScale="90000"/>
          </a:bodyPr>
          <a:lstStyle/>
          <a:p>
            <a:r>
              <a:rPr lang="sk-SK" dirty="0"/>
              <a:t>Ponuka elektromobilov na Slovensku</a:t>
            </a:r>
          </a:p>
        </p:txBody>
      </p:sp>
      <p:sp>
        <p:nvSpPr>
          <p:cNvPr id="6" name="Zástupný objekt pre obsah 5">
            <a:extLst>
              <a:ext uri="{FF2B5EF4-FFF2-40B4-BE49-F238E27FC236}">
                <a16:creationId xmlns:a16="http://schemas.microsoft.com/office/drawing/2014/main" id="{95F04AAC-BF4E-6178-19F4-7FFD575C60CA}"/>
              </a:ext>
            </a:extLst>
          </p:cNvPr>
          <p:cNvSpPr>
            <a:spLocks noGrp="1"/>
          </p:cNvSpPr>
          <p:nvPr>
            <p:ph idx="1"/>
          </p:nvPr>
        </p:nvSpPr>
        <p:spPr>
          <a:xfrm>
            <a:off x="457200" y="980728"/>
            <a:ext cx="8363272" cy="5616624"/>
          </a:xfrm>
        </p:spPr>
        <p:txBody>
          <a:bodyPr>
            <a:normAutofit fontScale="92500"/>
          </a:bodyPr>
          <a:lstStyle/>
          <a:p>
            <a:pPr algn="just"/>
            <a:r>
              <a:rPr lang="sk-SK" sz="2400" dirty="0">
                <a:solidFill>
                  <a:srgbClr val="C00000"/>
                </a:solidFill>
                <a:latin typeface="Arial" panose="020B0604020202020204" pitchFamily="34" charset="0"/>
                <a:cs typeface="Arial" panose="020B0604020202020204" pitchFamily="34" charset="0"/>
              </a:rPr>
              <a:t>Najlacnejší model </a:t>
            </a:r>
            <a:r>
              <a:rPr lang="sk-SK" sz="2400" dirty="0">
                <a:solidFill>
                  <a:srgbClr val="545454"/>
                </a:solidFill>
                <a:latin typeface="Arial" panose="020B0604020202020204" pitchFamily="34" charset="0"/>
                <a:cs typeface="Arial" panose="020B0604020202020204" pitchFamily="34" charset="0"/>
              </a:rPr>
              <a:t>na slovenskom trhu je </a:t>
            </a:r>
            <a:r>
              <a:rPr lang="sk-SK" sz="2400" i="0" dirty="0">
                <a:solidFill>
                  <a:srgbClr val="545454"/>
                </a:solidFill>
                <a:effectLst/>
                <a:latin typeface="Arial" panose="020B0604020202020204" pitchFamily="34" charset="0"/>
                <a:cs typeface="Arial" panose="020B0604020202020204" pitchFamily="34" charset="0"/>
              </a:rPr>
              <a:t>Dacia </a:t>
            </a:r>
            <a:r>
              <a:rPr lang="sk-SK" sz="2400" i="0" dirty="0" err="1">
                <a:solidFill>
                  <a:srgbClr val="545454"/>
                </a:solidFill>
                <a:effectLst/>
                <a:latin typeface="Arial" panose="020B0604020202020204" pitchFamily="34" charset="0"/>
                <a:cs typeface="Arial" panose="020B0604020202020204" pitchFamily="34" charset="0"/>
              </a:rPr>
              <a:t>Spring</a:t>
            </a:r>
            <a:r>
              <a:rPr lang="sk-SK" sz="2400" i="0" dirty="0">
                <a:solidFill>
                  <a:srgbClr val="545454"/>
                </a:solidFill>
                <a:effectLst/>
                <a:latin typeface="Arial" panose="020B0604020202020204" pitchFamily="34" charset="0"/>
                <a:cs typeface="Arial" panose="020B0604020202020204" pitchFamily="34" charset="0"/>
              </a:rPr>
              <a:t> s cenou 20 250 € a </a:t>
            </a:r>
            <a:r>
              <a:rPr lang="sk-SK" sz="2400" i="0" dirty="0">
                <a:solidFill>
                  <a:srgbClr val="C00000"/>
                </a:solidFill>
                <a:effectLst/>
                <a:latin typeface="Arial" panose="020B0604020202020204" pitchFamily="34" charset="0"/>
                <a:cs typeface="Arial" panose="020B0604020202020204" pitchFamily="34" charset="0"/>
              </a:rPr>
              <a:t>najdrahšie</a:t>
            </a:r>
            <a:r>
              <a:rPr lang="sk-SK" sz="2400" i="0" dirty="0">
                <a:solidFill>
                  <a:srgbClr val="545454"/>
                </a:solidFill>
                <a:effectLst/>
                <a:latin typeface="Arial" panose="020B0604020202020204" pitchFamily="34" charset="0"/>
                <a:cs typeface="Arial" panose="020B0604020202020204" pitchFamily="34" charset="0"/>
              </a:rPr>
              <a:t> sú modely </a:t>
            </a:r>
            <a:r>
              <a:rPr lang="sk-SK" sz="2400" i="0" dirty="0" err="1">
                <a:solidFill>
                  <a:srgbClr val="545454"/>
                </a:solidFill>
                <a:effectLst/>
                <a:latin typeface="Arial" panose="020B0604020202020204" pitchFamily="34" charset="0"/>
                <a:cs typeface="Arial" panose="020B0604020202020204" pitchFamily="34" charset="0"/>
              </a:rPr>
              <a:t>Taycan</a:t>
            </a:r>
            <a:r>
              <a:rPr lang="sk-SK" sz="2400" i="0" dirty="0">
                <a:solidFill>
                  <a:srgbClr val="545454"/>
                </a:solidFill>
                <a:effectLst/>
                <a:latin typeface="Arial" panose="020B0604020202020204" pitchFamily="34" charset="0"/>
                <a:cs typeface="Arial" panose="020B0604020202020204" pitchFamily="34" charset="0"/>
              </a:rPr>
              <a:t> s cenou 207 994 €.</a:t>
            </a:r>
          </a:p>
          <a:p>
            <a:pPr algn="just"/>
            <a:r>
              <a:rPr lang="sk-SK" sz="2400" i="0" dirty="0">
                <a:solidFill>
                  <a:srgbClr val="545454"/>
                </a:solidFill>
                <a:effectLst/>
                <a:latin typeface="Arial" panose="020B0604020202020204" pitchFamily="34" charset="0"/>
                <a:cs typeface="Arial" panose="020B0604020202020204" pitchFamily="34" charset="0"/>
              </a:rPr>
              <a:t>Do sumy približne 40 000 € je možné kúpiť zaujímavé mestské alebo rodinné automobily. </a:t>
            </a:r>
            <a:r>
              <a:rPr lang="sk-SK" sz="2400" dirty="0">
                <a:solidFill>
                  <a:srgbClr val="545454"/>
                </a:solidFill>
                <a:latin typeface="Arial" panose="020B0604020202020204" pitchFamily="34" charset="0"/>
                <a:cs typeface="Arial" panose="020B0604020202020204" pitchFamily="34" charset="0"/>
              </a:rPr>
              <a:t>N</a:t>
            </a:r>
            <a:r>
              <a:rPr lang="sk-SK" sz="2400" i="0" dirty="0">
                <a:solidFill>
                  <a:srgbClr val="545454"/>
                </a:solidFill>
                <a:effectLst/>
                <a:latin typeface="Arial" panose="020B0604020202020204" pitchFamily="34" charset="0"/>
                <a:cs typeface="Arial" panose="020B0604020202020204" pitchFamily="34" charset="0"/>
              </a:rPr>
              <a:t>apríklad </a:t>
            </a:r>
            <a:r>
              <a:rPr lang="sk-SK" sz="2400" dirty="0">
                <a:solidFill>
                  <a:srgbClr val="545454"/>
                </a:solidFill>
                <a:latin typeface="Arial" panose="020B0604020202020204" pitchFamily="34" charset="0"/>
                <a:cs typeface="Arial" panose="020B0604020202020204" pitchFamily="34" charset="0"/>
              </a:rPr>
              <a:t>Peugeot e-208, Nissan </a:t>
            </a:r>
            <a:r>
              <a:rPr lang="sk-SK" sz="2400" dirty="0" err="1">
                <a:solidFill>
                  <a:srgbClr val="545454"/>
                </a:solidFill>
                <a:latin typeface="Arial" panose="020B0604020202020204" pitchFamily="34" charset="0"/>
                <a:cs typeface="Arial" panose="020B0604020202020204" pitchFamily="34" charset="0"/>
              </a:rPr>
              <a:t>Leaf</a:t>
            </a:r>
            <a:r>
              <a:rPr lang="sk-SK" sz="2400" dirty="0">
                <a:solidFill>
                  <a:srgbClr val="545454"/>
                </a:solidFill>
                <a:latin typeface="Arial" panose="020B0604020202020204" pitchFamily="34" charset="0"/>
                <a:cs typeface="Arial" panose="020B0604020202020204" pitchFamily="34" charset="0"/>
              </a:rPr>
              <a:t>,</a:t>
            </a:r>
            <a:r>
              <a:rPr lang="sk-SK" sz="2400" i="0" dirty="0">
                <a:solidFill>
                  <a:srgbClr val="545454"/>
                </a:solidFill>
                <a:effectLst/>
                <a:latin typeface="Arial" panose="020B0604020202020204" pitchFamily="34" charset="0"/>
                <a:cs typeface="Arial" panose="020B0604020202020204" pitchFamily="34" charset="0"/>
              </a:rPr>
              <a:t> </a:t>
            </a:r>
            <a:r>
              <a:rPr lang="sk-SK" sz="2400" i="0" dirty="0" err="1">
                <a:solidFill>
                  <a:srgbClr val="545454"/>
                </a:solidFill>
                <a:effectLst/>
                <a:latin typeface="Arial" panose="020B0604020202020204" pitchFamily="34" charset="0"/>
                <a:cs typeface="Arial" panose="020B0604020202020204" pitchFamily="34" charset="0"/>
              </a:rPr>
              <a:t>Citroën</a:t>
            </a:r>
            <a:r>
              <a:rPr lang="sk-SK" sz="2400" i="0" dirty="0">
                <a:solidFill>
                  <a:srgbClr val="545454"/>
                </a:solidFill>
                <a:effectLst/>
                <a:latin typeface="Arial" panose="020B0604020202020204" pitchFamily="34" charset="0"/>
                <a:cs typeface="Arial" panose="020B0604020202020204" pitchFamily="34" charset="0"/>
              </a:rPr>
              <a:t> Ë-C4 alebo Opel </a:t>
            </a:r>
            <a:r>
              <a:rPr lang="sk-SK" sz="2400" i="0" dirty="0" err="1">
                <a:solidFill>
                  <a:srgbClr val="545454"/>
                </a:solidFill>
                <a:effectLst/>
                <a:latin typeface="Arial" panose="020B0604020202020204" pitchFamily="34" charset="0"/>
                <a:cs typeface="Arial" panose="020B0604020202020204" pitchFamily="34" charset="0"/>
              </a:rPr>
              <a:t>Corsa</a:t>
            </a:r>
            <a:r>
              <a:rPr lang="sk-SK" sz="2400" i="0" dirty="0">
                <a:solidFill>
                  <a:srgbClr val="545454"/>
                </a:solidFill>
                <a:effectLst/>
                <a:latin typeface="Arial" panose="020B0604020202020204" pitchFamily="34" charset="0"/>
                <a:cs typeface="Arial" panose="020B0604020202020204" pitchFamily="34" charset="0"/>
              </a:rPr>
              <a:t>-e </a:t>
            </a:r>
          </a:p>
          <a:p>
            <a:pPr algn="just"/>
            <a:r>
              <a:rPr lang="sk-SK" sz="2400" i="0" dirty="0">
                <a:solidFill>
                  <a:srgbClr val="545454"/>
                </a:solidFill>
                <a:effectLst/>
                <a:latin typeface="Arial" panose="020B0604020202020204" pitchFamily="34" charset="0"/>
                <a:cs typeface="Arial" panose="020B0604020202020204" pitchFamily="34" charset="0"/>
              </a:rPr>
              <a:t>Veľmi jemne nad touto hranicou sa nachádza prvý elektrický </a:t>
            </a:r>
            <a:r>
              <a:rPr lang="sk-SK" sz="2400" i="0" dirty="0" err="1">
                <a:solidFill>
                  <a:srgbClr val="545454"/>
                </a:solidFill>
                <a:effectLst/>
                <a:latin typeface="Arial" panose="020B0604020202020204" pitchFamily="34" charset="0"/>
                <a:cs typeface="Arial" panose="020B0604020202020204" pitchFamily="34" charset="0"/>
              </a:rPr>
              <a:t>kombík</a:t>
            </a:r>
            <a:r>
              <a:rPr lang="sk-SK" sz="2400" i="0" dirty="0">
                <a:solidFill>
                  <a:srgbClr val="545454"/>
                </a:solidFill>
                <a:effectLst/>
                <a:latin typeface="Arial" panose="020B0604020202020204" pitchFamily="34" charset="0"/>
                <a:cs typeface="Arial" panose="020B0604020202020204" pitchFamily="34" charset="0"/>
              </a:rPr>
              <a:t> na slovenskom trhu, model MG5 ELECTRIC </a:t>
            </a:r>
          </a:p>
          <a:p>
            <a:pPr algn="just"/>
            <a:r>
              <a:rPr lang="sk-SK" sz="2400" i="0" dirty="0">
                <a:solidFill>
                  <a:srgbClr val="545454"/>
                </a:solidFill>
                <a:effectLst/>
                <a:latin typeface="Arial" panose="020B0604020202020204" pitchFamily="34" charset="0"/>
                <a:cs typeface="Arial" panose="020B0604020202020204" pitchFamily="34" charset="0"/>
              </a:rPr>
              <a:t>Od 40 000 € do 55 000 € sú v ponuke aj </a:t>
            </a:r>
            <a:r>
              <a:rPr lang="sk-SK" sz="2400" i="0" dirty="0" err="1">
                <a:solidFill>
                  <a:srgbClr val="545454"/>
                </a:solidFill>
                <a:effectLst/>
                <a:latin typeface="Arial" panose="020B0604020202020204" pitchFamily="34" charset="0"/>
                <a:cs typeface="Arial" panose="020B0604020202020204" pitchFamily="34" charset="0"/>
              </a:rPr>
              <a:t>crossovery</a:t>
            </a:r>
            <a:r>
              <a:rPr lang="sk-SK" sz="2400" i="0" dirty="0">
                <a:solidFill>
                  <a:srgbClr val="545454"/>
                </a:solidFill>
                <a:effectLst/>
                <a:latin typeface="Arial" panose="020B0604020202020204" pitchFamily="34" charset="0"/>
                <a:cs typeface="Arial" panose="020B0604020202020204" pitchFamily="34" charset="0"/>
              </a:rPr>
              <a:t> ako Kia e-</a:t>
            </a:r>
            <a:r>
              <a:rPr lang="sk-SK" sz="2400" i="0" dirty="0" err="1">
                <a:solidFill>
                  <a:srgbClr val="545454"/>
                </a:solidFill>
                <a:effectLst/>
                <a:latin typeface="Arial" panose="020B0604020202020204" pitchFamily="34" charset="0"/>
                <a:cs typeface="Arial" panose="020B0604020202020204" pitchFamily="34" charset="0"/>
              </a:rPr>
              <a:t>Niro</a:t>
            </a:r>
            <a:r>
              <a:rPr lang="sk-SK" sz="2400" i="0" dirty="0">
                <a:solidFill>
                  <a:srgbClr val="545454"/>
                </a:solidFill>
                <a:effectLst/>
                <a:latin typeface="Arial" panose="020B0604020202020204" pitchFamily="34" charset="0"/>
                <a:cs typeface="Arial" panose="020B0604020202020204" pitchFamily="34" charset="0"/>
              </a:rPr>
              <a:t> alebo nový Hyundai </a:t>
            </a:r>
            <a:r>
              <a:rPr lang="sk-SK" sz="2400" i="0" dirty="0" err="1">
                <a:solidFill>
                  <a:srgbClr val="545454"/>
                </a:solidFill>
                <a:effectLst/>
                <a:latin typeface="Arial" panose="020B0604020202020204" pitchFamily="34" charset="0"/>
                <a:cs typeface="Arial" panose="020B0604020202020204" pitchFamily="34" charset="0"/>
              </a:rPr>
              <a:t>Kona</a:t>
            </a:r>
            <a:r>
              <a:rPr lang="sk-SK" sz="2400" i="0" dirty="0">
                <a:solidFill>
                  <a:srgbClr val="545454"/>
                </a:solidFill>
                <a:effectLst/>
                <a:latin typeface="Arial" panose="020B0604020202020204" pitchFamily="34" charset="0"/>
                <a:cs typeface="Arial" panose="020B0604020202020204" pitchFamily="34" charset="0"/>
              </a:rPr>
              <a:t> aj celá škála veľmi atraktívnych elektrických modelov ako Volvo EX30, Volkswagen ID.4 a Hyundai IONIQ 6 </a:t>
            </a:r>
          </a:p>
          <a:p>
            <a:pPr algn="just"/>
            <a:r>
              <a:rPr lang="sk-SK" sz="2400" i="0" dirty="0">
                <a:solidFill>
                  <a:srgbClr val="545454"/>
                </a:solidFill>
                <a:effectLst/>
                <a:latin typeface="Arial" panose="020B0604020202020204" pitchFamily="34" charset="0"/>
                <a:cs typeface="Arial" panose="020B0604020202020204" pitchFamily="34" charset="0"/>
              </a:rPr>
              <a:t>Nad 55 000 € sa už zaraďujú skôr prémiovejšie SUV od značiek ako VOYAH, KIA, Volvo, BMW, Mercedes-</a:t>
            </a:r>
            <a:r>
              <a:rPr lang="sk-SK" sz="2400" i="0" dirty="0" err="1">
                <a:solidFill>
                  <a:srgbClr val="545454"/>
                </a:solidFill>
                <a:effectLst/>
                <a:latin typeface="Arial" panose="020B0604020202020204" pitchFamily="34" charset="0"/>
                <a:cs typeface="Arial" panose="020B0604020202020204" pitchFamily="34" charset="0"/>
              </a:rPr>
              <a:t>Benz</a:t>
            </a:r>
            <a:r>
              <a:rPr lang="sk-SK" sz="2400" i="0" dirty="0">
                <a:solidFill>
                  <a:srgbClr val="545454"/>
                </a:solidFill>
                <a:effectLst/>
                <a:latin typeface="Arial" panose="020B0604020202020204" pitchFamily="34" charset="0"/>
                <a:cs typeface="Arial" panose="020B0604020202020204" pitchFamily="34" charset="0"/>
              </a:rPr>
              <a:t> či Audi</a:t>
            </a:r>
          </a:p>
        </p:txBody>
      </p:sp>
      <p:sp>
        <p:nvSpPr>
          <p:cNvPr id="4" name="Zástupný objekt pre číslo snímky 3">
            <a:extLst>
              <a:ext uri="{FF2B5EF4-FFF2-40B4-BE49-F238E27FC236}">
                <a16:creationId xmlns:a16="http://schemas.microsoft.com/office/drawing/2014/main" id="{41A6CDDE-556B-4679-58CB-0284A4384E8F}"/>
              </a:ext>
            </a:extLst>
          </p:cNvPr>
          <p:cNvSpPr>
            <a:spLocks noGrp="1"/>
          </p:cNvSpPr>
          <p:nvPr>
            <p:ph type="sldNum" sz="quarter" idx="12"/>
          </p:nvPr>
        </p:nvSpPr>
        <p:spPr/>
        <p:txBody>
          <a:bodyPr/>
          <a:lstStyle/>
          <a:p>
            <a:fld id="{5380D079-4C3E-464C-B773-28A28016DD07}" type="slidenum">
              <a:rPr lang="sk-SK" smtClean="0"/>
              <a:pPr/>
              <a:t>76</a:t>
            </a:fld>
            <a:endParaRPr lang="sk-SK"/>
          </a:p>
        </p:txBody>
      </p:sp>
      <p:sp>
        <p:nvSpPr>
          <p:cNvPr id="7" name="Obdĺžnik 6">
            <a:extLst>
              <a:ext uri="{FF2B5EF4-FFF2-40B4-BE49-F238E27FC236}">
                <a16:creationId xmlns:a16="http://schemas.microsoft.com/office/drawing/2014/main" id="{017AD1E6-E941-0E0F-7B91-D612FE120771}"/>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Doprava: osobné EV – ponuka trhu v roku 2024</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452475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4EF486B3-E0C4-5BBD-28B9-EDF35203920B}"/>
              </a:ext>
            </a:extLst>
          </p:cNvPr>
          <p:cNvSpPr>
            <a:spLocks noGrp="1"/>
          </p:cNvSpPr>
          <p:nvPr>
            <p:ph type="sldNum" sz="quarter" idx="12"/>
          </p:nvPr>
        </p:nvSpPr>
        <p:spPr/>
        <p:txBody>
          <a:bodyPr/>
          <a:lstStyle/>
          <a:p>
            <a:fld id="{5380D079-4C3E-464C-B773-28A28016DD07}" type="slidenum">
              <a:rPr lang="sk-SK" smtClean="0"/>
              <a:pPr/>
              <a:t>77</a:t>
            </a:fld>
            <a:endParaRPr lang="sk-SK"/>
          </a:p>
        </p:txBody>
      </p:sp>
      <p:pic>
        <p:nvPicPr>
          <p:cNvPr id="6" name="Obrázok 5" descr="BYD ETM6">
            <a:extLst>
              <a:ext uri="{FF2B5EF4-FFF2-40B4-BE49-F238E27FC236}">
                <a16:creationId xmlns:a16="http://schemas.microsoft.com/office/drawing/2014/main" id="{61C33C9C-19B5-3E0D-516A-1B6501BCAB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2597"/>
            <a:ext cx="4355976" cy="2449756"/>
          </a:xfrm>
          <a:prstGeom prst="rect">
            <a:avLst/>
          </a:prstGeom>
          <a:noFill/>
          <a:ln>
            <a:noFill/>
          </a:ln>
        </p:spPr>
      </p:pic>
      <p:sp>
        <p:nvSpPr>
          <p:cNvPr id="8" name="Obdĺžnik 7">
            <a:extLst>
              <a:ext uri="{FF2B5EF4-FFF2-40B4-BE49-F238E27FC236}">
                <a16:creationId xmlns:a16="http://schemas.microsoft.com/office/drawing/2014/main" id="{7EC38094-78B8-A80B-CFE8-BEFA953794C8}"/>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Doprava: Čínske autá na slovenskom trhu</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sp>
        <p:nvSpPr>
          <p:cNvPr id="10" name="BlokTextu 9">
            <a:extLst>
              <a:ext uri="{FF2B5EF4-FFF2-40B4-BE49-F238E27FC236}">
                <a16:creationId xmlns:a16="http://schemas.microsoft.com/office/drawing/2014/main" id="{0F33A648-3533-8C0E-654A-40D6EA43421E}"/>
              </a:ext>
            </a:extLst>
          </p:cNvPr>
          <p:cNvSpPr txBox="1"/>
          <p:nvPr/>
        </p:nvSpPr>
        <p:spPr>
          <a:xfrm>
            <a:off x="-26640" y="2742353"/>
            <a:ext cx="4499992" cy="461665"/>
          </a:xfrm>
          <a:prstGeom prst="rect">
            <a:avLst/>
          </a:prstGeom>
          <a:noFill/>
        </p:spPr>
        <p:txBody>
          <a:bodyPr wrap="square">
            <a:spAutoFit/>
          </a:bodyPr>
          <a:lstStyle/>
          <a:p>
            <a:r>
              <a:rPr lang="sk-SK" sz="1200" kern="0" spc="-5" dirty="0">
                <a:solidFill>
                  <a:srgbClr val="363636"/>
                </a:solidFill>
                <a:effectLst/>
                <a:latin typeface="Lora" pitchFamily="2" charset="-18"/>
                <a:ea typeface="Times New Roman" panose="02020603050405020304" pitchFamily="18" charset="0"/>
                <a:cs typeface="Open Sans" panose="020B0606030504020204" pitchFamily="34" charset="0"/>
              </a:rPr>
              <a:t>BYD ETM6 je 7,5 tonové úžitkové auto s užitočným zaťažením 3,8 tony a dojazdom 200 kilometrov pri plnom zaťažení</a:t>
            </a:r>
            <a:endParaRPr lang="sk-SK" sz="1200" dirty="0"/>
          </a:p>
        </p:txBody>
      </p:sp>
      <p:sp>
        <p:nvSpPr>
          <p:cNvPr id="11" name="BlokTextu 10">
            <a:extLst>
              <a:ext uri="{FF2B5EF4-FFF2-40B4-BE49-F238E27FC236}">
                <a16:creationId xmlns:a16="http://schemas.microsoft.com/office/drawing/2014/main" id="{4B66DBD6-1227-B75C-BB0E-781DD8197523}"/>
              </a:ext>
            </a:extLst>
          </p:cNvPr>
          <p:cNvSpPr txBox="1"/>
          <p:nvPr/>
        </p:nvSpPr>
        <p:spPr>
          <a:xfrm>
            <a:off x="4339716" y="378930"/>
            <a:ext cx="4840796" cy="2762038"/>
          </a:xfrm>
          <a:prstGeom prst="rect">
            <a:avLst/>
          </a:prstGeom>
          <a:noFill/>
        </p:spPr>
        <p:txBody>
          <a:bodyPr wrap="square" rtlCol="0">
            <a:spAutoFit/>
          </a:bodyPr>
          <a:lstStyle/>
          <a:p>
            <a:pPr>
              <a:lnSpc>
                <a:spcPct val="107000"/>
              </a:lnSpc>
              <a:spcAft>
                <a:spcPts val="800"/>
              </a:spcAft>
            </a:pPr>
            <a:r>
              <a:rPr lang="sk-SK" sz="1700" kern="0" spc="-5" dirty="0">
                <a:solidFill>
                  <a:srgbClr val="363636"/>
                </a:solidFill>
                <a:effectLst/>
                <a:latin typeface="Arial" panose="020B0604020202020204" pitchFamily="34" charset="0"/>
                <a:ea typeface="Times New Roman" panose="02020603050405020304" pitchFamily="18" charset="0"/>
                <a:cs typeface="Arial" panose="020B0604020202020204" pitchFamily="34" charset="0"/>
              </a:rPr>
              <a:t>Na Slovensku sa zatiaľ asi najlepšie z čínskych značiek etablovala MG, </a:t>
            </a:r>
            <a:r>
              <a:rPr lang="sk-SK" sz="1700" kern="0" spc="-5" dirty="0">
                <a:solidFill>
                  <a:srgbClr val="363636"/>
                </a:solidFill>
                <a:latin typeface="Arial" panose="020B0604020202020204" pitchFamily="34" charset="0"/>
                <a:ea typeface="Times New Roman" panose="02020603050405020304" pitchFamily="18" charset="0"/>
                <a:cs typeface="Arial" panose="020B0604020202020204" pitchFamily="34" charset="0"/>
              </a:rPr>
              <a:t>ktorá</a:t>
            </a:r>
            <a:r>
              <a:rPr lang="sk-SK" sz="1700" kern="0" spc="-5" dirty="0">
                <a:solidFill>
                  <a:srgbClr val="363636"/>
                </a:solidFill>
                <a:effectLst/>
                <a:latin typeface="Arial" panose="020B0604020202020204" pitchFamily="34" charset="0"/>
                <a:ea typeface="Times New Roman" panose="02020603050405020304" pitchFamily="18" charset="0"/>
                <a:cs typeface="Arial" panose="020B0604020202020204" pitchFamily="34" charset="0"/>
              </a:rPr>
              <a:t> za 10 mesiacov predala už takmer 390 kusov</a:t>
            </a:r>
          </a:p>
          <a:p>
            <a:pPr>
              <a:lnSpc>
                <a:spcPct val="107000"/>
              </a:lnSpc>
              <a:spcAft>
                <a:spcPts val="800"/>
              </a:spcAft>
            </a:pPr>
            <a:r>
              <a:rPr lang="sk-SK" sz="1700" kern="0" spc="-5" dirty="0">
                <a:solidFill>
                  <a:srgbClr val="363636"/>
                </a:solidFill>
                <a:effectLst/>
                <a:latin typeface="Arial" panose="020B0604020202020204" pitchFamily="34" charset="0"/>
                <a:ea typeface="Times New Roman" panose="02020603050405020304" pitchFamily="18" charset="0"/>
                <a:cs typeface="Arial" panose="020B0604020202020204" pitchFamily="34" charset="0"/>
              </a:rPr>
              <a:t>Na Slovensku sa rozbieha aj značka </a:t>
            </a:r>
            <a:r>
              <a:rPr lang="sk-SK" sz="1700" kern="0" spc="-5" dirty="0" err="1">
                <a:solidFill>
                  <a:srgbClr val="363636"/>
                </a:solidFill>
                <a:effectLst/>
                <a:latin typeface="Arial" panose="020B0604020202020204" pitchFamily="34" charset="0"/>
                <a:ea typeface="Times New Roman" panose="02020603050405020304" pitchFamily="18" charset="0"/>
                <a:cs typeface="Arial" panose="020B0604020202020204" pitchFamily="34" charset="0"/>
              </a:rPr>
              <a:t>DongFeng</a:t>
            </a:r>
            <a:r>
              <a:rPr lang="sk-SK" sz="1700" kern="0" spc="-5" dirty="0">
                <a:solidFill>
                  <a:srgbClr val="363636"/>
                </a:solidFill>
                <a:effectLst/>
                <a:latin typeface="Arial" panose="020B0604020202020204" pitchFamily="34" charset="0"/>
                <a:ea typeface="Times New Roman" panose="02020603050405020304" pitchFamily="18" charset="0"/>
                <a:cs typeface="Arial" panose="020B0604020202020204" pitchFamily="34" charset="0"/>
              </a:rPr>
              <a:t>, </a:t>
            </a:r>
            <a:r>
              <a:rPr lang="sk-SK" sz="1700" kern="0" spc="-5" dirty="0" err="1">
                <a:solidFill>
                  <a:srgbClr val="363636"/>
                </a:solidFill>
                <a:effectLst/>
                <a:latin typeface="Arial" panose="020B0604020202020204" pitchFamily="34" charset="0"/>
                <a:ea typeface="Times New Roman" panose="02020603050405020304" pitchFamily="18" charset="0"/>
                <a:cs typeface="Arial" panose="020B0604020202020204" pitchFamily="34" charset="0"/>
              </a:rPr>
              <a:t>Seres</a:t>
            </a:r>
            <a:r>
              <a:rPr lang="sk-SK" sz="1700" kern="0" spc="-5" dirty="0">
                <a:solidFill>
                  <a:srgbClr val="363636"/>
                </a:solidFill>
                <a:effectLst/>
                <a:latin typeface="Arial" panose="020B0604020202020204" pitchFamily="34" charset="0"/>
                <a:ea typeface="Times New Roman" panose="02020603050405020304" pitchFamily="18" charset="0"/>
                <a:cs typeface="Arial" panose="020B0604020202020204" pitchFamily="34" charset="0"/>
              </a:rPr>
              <a:t> a ďalšie, avšak s podstatne menším komerčným úspechom</a:t>
            </a:r>
            <a:endParaRPr lang="sk-SK" sz="1700" kern="100" dirty="0">
              <a:effectLst/>
              <a:latin typeface="Arial" panose="020B0604020202020204" pitchFamily="34" charset="0"/>
              <a:ea typeface="Calibri" panose="020F0502020204030204" pitchFamily="34" charset="0"/>
              <a:cs typeface="Arial" panose="020B0604020202020204" pitchFamily="34" charset="0"/>
            </a:endParaRPr>
          </a:p>
          <a:p>
            <a:r>
              <a:rPr lang="sk-SK" sz="1700" kern="0" spc="-5" dirty="0">
                <a:solidFill>
                  <a:srgbClr val="363636"/>
                </a:solidFill>
                <a:effectLst/>
                <a:latin typeface="Arial" panose="020B0604020202020204" pitchFamily="34" charset="0"/>
                <a:ea typeface="Times New Roman" panose="02020603050405020304" pitchFamily="18" charset="0"/>
                <a:cs typeface="Arial" panose="020B0604020202020204" pitchFamily="34" charset="0"/>
              </a:rPr>
              <a:t>Aktuálne sa k nim pridala najväčšia čínska automobilka BYD, ktorá však bude zatiaľ ponúkať elektrické dodávky a nákladné vozidlá </a:t>
            </a:r>
            <a:endParaRPr lang="sk-SK" sz="1700" dirty="0">
              <a:latin typeface="Arial" panose="020B0604020202020204" pitchFamily="34" charset="0"/>
              <a:cs typeface="Arial" panose="020B0604020202020204" pitchFamily="34" charset="0"/>
            </a:endParaRPr>
          </a:p>
        </p:txBody>
      </p:sp>
      <p:sp>
        <p:nvSpPr>
          <p:cNvPr id="13" name="BlokTextu 12">
            <a:extLst>
              <a:ext uri="{FF2B5EF4-FFF2-40B4-BE49-F238E27FC236}">
                <a16:creationId xmlns:a16="http://schemas.microsoft.com/office/drawing/2014/main" id="{AFF35135-C59A-276A-B2F2-74F64F5CBC99}"/>
              </a:ext>
            </a:extLst>
          </p:cNvPr>
          <p:cNvSpPr txBox="1"/>
          <p:nvPr/>
        </p:nvSpPr>
        <p:spPr>
          <a:xfrm>
            <a:off x="0" y="3226659"/>
            <a:ext cx="8856983" cy="3077766"/>
          </a:xfrm>
          <a:prstGeom prst="rect">
            <a:avLst/>
          </a:prstGeom>
          <a:noFill/>
        </p:spPr>
        <p:txBody>
          <a:bodyPr wrap="square" rtlCol="0">
            <a:spAutoFit/>
          </a:bodyPr>
          <a:lstStyle/>
          <a:p>
            <a:r>
              <a:rPr lang="sk-SK" sz="1700" kern="0" spc="-5" dirty="0">
                <a:solidFill>
                  <a:srgbClr val="363636"/>
                </a:solidFill>
                <a:effectLst/>
                <a:latin typeface="Arial" panose="020B0604020202020204" pitchFamily="34" charset="0"/>
                <a:ea typeface="Times New Roman" panose="02020603050405020304" pitchFamily="18" charset="0"/>
                <a:cs typeface="Arial" panose="020B0604020202020204" pitchFamily="34" charset="0"/>
              </a:rPr>
              <a:t>Väčšou alternatívou je BYD ETH8, ktorý s celkovou hmotnosťou 19 ton má užitočné zaťaženie 10 950 kg a je vhodný najmä pre logistické služby. </a:t>
            </a:r>
          </a:p>
          <a:p>
            <a:r>
              <a:rPr lang="sk-SK" sz="1700" kern="0" spc="-5" dirty="0">
                <a:solidFill>
                  <a:srgbClr val="363636"/>
                </a:solidFill>
                <a:effectLst/>
                <a:latin typeface="Arial" panose="020B0604020202020204" pitchFamily="34" charset="0"/>
                <a:ea typeface="Times New Roman" panose="02020603050405020304" pitchFamily="18" charset="0"/>
                <a:cs typeface="Arial" panose="020B0604020202020204" pitchFamily="34" charset="0"/>
              </a:rPr>
              <a:t>Má batériu s kapacitou 255 kWh, ktorá mu umožňuje dojazd na úrovni 250 km. S nabíjacím výkonom 120 kW sa dá z 20 na 80 percent nabiť za dve hodinky. </a:t>
            </a:r>
          </a:p>
          <a:p>
            <a:r>
              <a:rPr lang="sk-SK" sz="1800" kern="0" spc="-5" dirty="0">
                <a:solidFill>
                  <a:srgbClr val="363636"/>
                </a:solidFill>
                <a:effectLst/>
                <a:latin typeface="Lora" pitchFamily="2" charset="-18"/>
                <a:ea typeface="Times New Roman" panose="02020603050405020304" pitchFamily="18" charset="0"/>
                <a:cs typeface="Times New Roman" panose="02020603050405020304" pitchFamily="18" charset="0"/>
              </a:rPr>
              <a:t>Elektrická dodávka BYD ETP3 má batériu s kapacitou 44,9 kWh, ktorá umožňuje dojazd na úrovni 275 kilometrov </a:t>
            </a:r>
          </a:p>
          <a:p>
            <a:r>
              <a:rPr lang="sk-SK" sz="1800" kern="0" spc="-5" dirty="0">
                <a:solidFill>
                  <a:srgbClr val="363636"/>
                </a:solidFill>
                <a:effectLst/>
                <a:latin typeface="Lora" pitchFamily="2" charset="-18"/>
                <a:ea typeface="Times New Roman" panose="02020603050405020304" pitchFamily="18" charset="0"/>
                <a:cs typeface="Times New Roman" panose="02020603050405020304" pitchFamily="18" charset="0"/>
              </a:rPr>
              <a:t>S nabíjacím výkonom 50 kW (DC), resp. 6,6 kW (AC) sa dá z 20 na 80 percent nabiť za hodinu z DC, z </a:t>
            </a:r>
            <a:r>
              <a:rPr lang="sk-SK" sz="1800" kern="0" spc="-5" dirty="0" err="1">
                <a:solidFill>
                  <a:srgbClr val="363636"/>
                </a:solidFill>
                <a:effectLst/>
                <a:latin typeface="Lora" pitchFamily="2" charset="-18"/>
                <a:ea typeface="Times New Roman" panose="02020603050405020304" pitchFamily="18" charset="0"/>
                <a:cs typeface="Times New Roman" panose="02020603050405020304" pitchFamily="18" charset="0"/>
              </a:rPr>
              <a:t>wall</a:t>
            </a:r>
            <a:r>
              <a:rPr lang="sk-SK" sz="1800" kern="0" spc="-5" dirty="0">
                <a:solidFill>
                  <a:srgbClr val="363636"/>
                </a:solidFill>
                <a:effectLst/>
                <a:latin typeface="Lora" pitchFamily="2" charset="-18"/>
                <a:ea typeface="Times New Roman" panose="02020603050405020304" pitchFamily="18" charset="0"/>
                <a:cs typeface="Times New Roman" panose="02020603050405020304" pitchFamily="18" charset="0"/>
              </a:rPr>
              <a:t>-boxu to trvá 5,5 hodiny</a:t>
            </a:r>
          </a:p>
          <a:p>
            <a:r>
              <a:rPr lang="sk-SK" sz="1800" kern="0" spc="-5" dirty="0">
                <a:solidFill>
                  <a:srgbClr val="363636"/>
                </a:solidFill>
                <a:effectLst/>
                <a:latin typeface="Lora" pitchFamily="2" charset="-18"/>
                <a:ea typeface="Times New Roman" panose="02020603050405020304" pitchFamily="18" charset="0"/>
                <a:cs typeface="Times New Roman" panose="02020603050405020304" pitchFamily="18" charset="0"/>
              </a:rPr>
              <a:t>Keďže BYD je veľká značka, podnikajúca už na viacerých európskych trhoch garantuje nielen autá, ale aj dostatok náhradných dielov a odborný servis v prípade, ak to bude </a:t>
            </a:r>
            <a:r>
              <a:rPr lang="sk-SK" sz="1800" kern="0" spc="-5">
                <a:solidFill>
                  <a:srgbClr val="363636"/>
                </a:solidFill>
                <a:effectLst/>
                <a:latin typeface="Lora" pitchFamily="2" charset="-18"/>
                <a:ea typeface="Times New Roman" panose="02020603050405020304" pitchFamily="18" charset="0"/>
                <a:cs typeface="Times New Roman" panose="02020603050405020304" pitchFamily="18" charset="0"/>
              </a:rPr>
              <a:t>treba cez spoločnosť Delta-Truck</a:t>
            </a:r>
            <a:endParaRPr lang="sk-SK" sz="1800" kern="0" spc="-5" dirty="0">
              <a:solidFill>
                <a:srgbClr val="363636"/>
              </a:solidFill>
              <a:effectLst/>
              <a:latin typeface="Lora" pitchFamily="2" charset="-18"/>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784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03BA0-32E7-9314-8A18-DD21967834E1}"/>
            </a:ext>
          </a:extLst>
        </p:cNvPr>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F9FDC11C-E826-8E72-53F5-27AAE9ED5D23}"/>
              </a:ext>
            </a:extLst>
          </p:cNvPr>
          <p:cNvSpPr>
            <a:spLocks noGrp="1"/>
          </p:cNvSpPr>
          <p:nvPr>
            <p:ph type="sldNum" sz="quarter" idx="12"/>
          </p:nvPr>
        </p:nvSpPr>
        <p:spPr/>
        <p:txBody>
          <a:bodyPr/>
          <a:lstStyle/>
          <a:p>
            <a:fld id="{5380D079-4C3E-464C-B773-28A28016DD07}" type="slidenum">
              <a:rPr lang="sk-SK" smtClean="0"/>
              <a:pPr/>
              <a:t>78</a:t>
            </a:fld>
            <a:endParaRPr lang="sk-SK"/>
          </a:p>
        </p:txBody>
      </p:sp>
      <p:sp>
        <p:nvSpPr>
          <p:cNvPr id="8" name="Obdĺžnik 7">
            <a:extLst>
              <a:ext uri="{FF2B5EF4-FFF2-40B4-BE49-F238E27FC236}">
                <a16:creationId xmlns:a16="http://schemas.microsoft.com/office/drawing/2014/main" id="{AD8446E3-CFFC-B07E-2541-9272E5FC96F5}"/>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Doprava: Významným hráčom v produkcii nákladných EV je Volvo</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pic>
        <p:nvPicPr>
          <p:cNvPr id="1026" name="Picture 2">
            <a:extLst>
              <a:ext uri="{FF2B5EF4-FFF2-40B4-BE49-F238E27FC236}">
                <a16:creationId xmlns:a16="http://schemas.microsoft.com/office/drawing/2014/main" id="{AD3BBD1D-44FB-CD41-E91C-273BCC8211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3" name="BlokTextu 2">
            <a:extLst>
              <a:ext uri="{FF2B5EF4-FFF2-40B4-BE49-F238E27FC236}">
                <a16:creationId xmlns:a16="http://schemas.microsoft.com/office/drawing/2014/main" id="{61B28695-71F1-7792-4A6C-A8E8AAEFBF62}"/>
              </a:ext>
            </a:extLst>
          </p:cNvPr>
          <p:cNvSpPr txBox="1"/>
          <p:nvPr/>
        </p:nvSpPr>
        <p:spPr>
          <a:xfrm>
            <a:off x="0" y="3573016"/>
            <a:ext cx="9144000" cy="2523768"/>
          </a:xfrm>
          <a:prstGeom prst="rect">
            <a:avLst/>
          </a:prstGeom>
          <a:solidFill>
            <a:schemeClr val="bg1"/>
          </a:solidFill>
        </p:spPr>
        <p:txBody>
          <a:bodyPr wrap="square">
            <a:spAutoFit/>
          </a:bodyPr>
          <a:lstStyle/>
          <a:p>
            <a:pPr algn="l"/>
            <a:r>
              <a:rPr lang="sk-SK" b="0" i="0" dirty="0">
                <a:solidFill>
                  <a:srgbClr val="A7A8A9"/>
                </a:solidFill>
                <a:effectLst/>
                <a:latin typeface="Volvo Novum Regular"/>
              </a:rPr>
              <a:t>2023-02-23 správa</a:t>
            </a:r>
          </a:p>
          <a:p>
            <a:pPr algn="l"/>
            <a:r>
              <a:rPr lang="sk-SK" sz="2000" b="0" i="0" dirty="0">
                <a:solidFill>
                  <a:srgbClr val="53565A"/>
                </a:solidFill>
                <a:effectLst/>
                <a:latin typeface="var(--ff-medium)"/>
              </a:rPr>
              <a:t>V minulom roku rástol počet ťažkých elektrických nákladných vozidiel na európskych a amerických cestách rýchlejšie ako kedykoľvek predtým. </a:t>
            </a:r>
          </a:p>
          <a:p>
            <a:pPr algn="l"/>
            <a:r>
              <a:rPr lang="sk-SK" sz="2000" b="0" i="0" dirty="0">
                <a:solidFill>
                  <a:srgbClr val="53565A"/>
                </a:solidFill>
                <a:effectLst/>
                <a:latin typeface="var(--ff-medium)"/>
              </a:rPr>
              <a:t>Spoločnosť Volvo </a:t>
            </a:r>
            <a:r>
              <a:rPr lang="sk-SK" sz="2000" b="0" i="0" dirty="0" err="1">
                <a:solidFill>
                  <a:srgbClr val="53565A"/>
                </a:solidFill>
                <a:effectLst/>
                <a:latin typeface="var(--ff-medium)"/>
              </a:rPr>
              <a:t>Trucks</a:t>
            </a:r>
            <a:r>
              <a:rPr lang="sk-SK" sz="2000" b="0" i="0" dirty="0">
                <a:solidFill>
                  <a:srgbClr val="53565A"/>
                </a:solidFill>
                <a:effectLst/>
                <a:latin typeface="var(--ff-medium)"/>
              </a:rPr>
              <a:t> celosvetovo už od roku 2019 predala viac ako </a:t>
            </a:r>
            <a:r>
              <a:rPr lang="sk-SK" sz="2000" b="0" i="0" dirty="0">
                <a:solidFill>
                  <a:srgbClr val="C00000"/>
                </a:solidFill>
                <a:effectLst/>
                <a:latin typeface="var(--ff-medium)"/>
              </a:rPr>
              <a:t>4 300 elektrických nákladných vozidiel</a:t>
            </a:r>
            <a:r>
              <a:rPr lang="sk-SK" sz="2000" b="0" i="0" dirty="0">
                <a:solidFill>
                  <a:srgbClr val="53565A"/>
                </a:solidFill>
                <a:effectLst/>
                <a:latin typeface="var(--ff-medium)"/>
              </a:rPr>
              <a:t> vo viac ako 38 krajinách. </a:t>
            </a:r>
          </a:p>
          <a:p>
            <a:pPr algn="l"/>
            <a:r>
              <a:rPr lang="sk-SK" sz="2000" b="0" i="0" dirty="0">
                <a:solidFill>
                  <a:srgbClr val="53565A"/>
                </a:solidFill>
                <a:effectLst/>
                <a:latin typeface="var(--ff-medium)"/>
              </a:rPr>
              <a:t>V Európe je Volvo </a:t>
            </a:r>
            <a:r>
              <a:rPr lang="sk-SK" sz="2000" b="0" i="0" dirty="0" err="1">
                <a:solidFill>
                  <a:srgbClr val="53565A"/>
                </a:solidFill>
                <a:effectLst/>
                <a:latin typeface="var(--ff-medium)"/>
              </a:rPr>
              <a:t>Trucks</a:t>
            </a:r>
            <a:r>
              <a:rPr lang="sk-SK" sz="2000" b="0" i="0" dirty="0">
                <a:solidFill>
                  <a:srgbClr val="53565A"/>
                </a:solidFill>
                <a:effectLst/>
                <a:latin typeface="var(--ff-medium)"/>
              </a:rPr>
              <a:t> lídrom s 32% podielom na trhu ťažkých elektrických nákladných vozidiel a v Severnej Amerike bola takmer polovica všetkých ťažkých elektrických nákladných vozidiel registrovaných v roku 2022 značka Volvo.</a:t>
            </a:r>
          </a:p>
        </p:txBody>
      </p:sp>
    </p:spTree>
    <p:extLst>
      <p:ext uri="{BB962C8B-B14F-4D97-AF65-F5344CB8AC3E}">
        <p14:creationId xmlns:p14="http://schemas.microsoft.com/office/powerpoint/2010/main" val="18571645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D9509281-022E-AA34-062F-F519A64D3257}"/>
              </a:ext>
            </a:extLst>
          </p:cNvPr>
          <p:cNvSpPr>
            <a:spLocks noGrp="1"/>
          </p:cNvSpPr>
          <p:nvPr>
            <p:ph type="title"/>
          </p:nvPr>
        </p:nvSpPr>
        <p:spPr>
          <a:xfrm>
            <a:off x="628650" y="107452"/>
            <a:ext cx="7886700" cy="994172"/>
          </a:xfrm>
        </p:spPr>
        <p:txBody>
          <a:bodyPr>
            <a:normAutofit/>
          </a:bodyPr>
          <a:lstStyle/>
          <a:p>
            <a:r>
              <a:rPr lang="sk-SK" sz="3600" dirty="0"/>
              <a:t>Infraštruktúra pre nabíjanie</a:t>
            </a:r>
          </a:p>
        </p:txBody>
      </p:sp>
      <p:pic>
        <p:nvPicPr>
          <p:cNvPr id="5" name="Obrázok 4">
            <a:extLst>
              <a:ext uri="{FF2B5EF4-FFF2-40B4-BE49-F238E27FC236}">
                <a16:creationId xmlns:a16="http://schemas.microsoft.com/office/drawing/2014/main" id="{D37EDF77-3E77-4F17-EF6D-CFA6BA4139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8360" y="3675702"/>
            <a:ext cx="6454335" cy="2933700"/>
          </a:xfrm>
          <a:prstGeom prst="rect">
            <a:avLst/>
          </a:prstGeom>
          <a:noFill/>
        </p:spPr>
      </p:pic>
      <p:sp>
        <p:nvSpPr>
          <p:cNvPr id="7" name="BlokTextu 6">
            <a:extLst>
              <a:ext uri="{FF2B5EF4-FFF2-40B4-BE49-F238E27FC236}">
                <a16:creationId xmlns:a16="http://schemas.microsoft.com/office/drawing/2014/main" id="{948FDCC5-CDF7-0DF5-3C89-5380F69EFFC8}"/>
              </a:ext>
            </a:extLst>
          </p:cNvPr>
          <p:cNvSpPr txBox="1"/>
          <p:nvPr/>
        </p:nvSpPr>
        <p:spPr>
          <a:xfrm>
            <a:off x="323528" y="6309320"/>
            <a:ext cx="4572000" cy="300082"/>
          </a:xfrm>
          <a:prstGeom prst="rect">
            <a:avLst/>
          </a:prstGeom>
          <a:noFill/>
        </p:spPr>
        <p:txBody>
          <a:bodyPr wrap="square">
            <a:spAutoFit/>
          </a:bodyPr>
          <a:lstStyle/>
          <a:p>
            <a:r>
              <a:rPr lang="sk-SK" sz="1350" dirty="0"/>
              <a:t>Zdroj: SEVA</a:t>
            </a:r>
          </a:p>
        </p:txBody>
      </p:sp>
      <p:sp>
        <p:nvSpPr>
          <p:cNvPr id="3" name="BlokTextu 2">
            <a:extLst>
              <a:ext uri="{FF2B5EF4-FFF2-40B4-BE49-F238E27FC236}">
                <a16:creationId xmlns:a16="http://schemas.microsoft.com/office/drawing/2014/main" id="{706D3E7C-C488-1206-2A52-2EB85B8E6F06}"/>
              </a:ext>
            </a:extLst>
          </p:cNvPr>
          <p:cNvSpPr txBox="1"/>
          <p:nvPr/>
        </p:nvSpPr>
        <p:spPr>
          <a:xfrm>
            <a:off x="323528" y="980728"/>
            <a:ext cx="8640960" cy="3416320"/>
          </a:xfrm>
          <a:prstGeom prst="rect">
            <a:avLst/>
          </a:prstGeom>
          <a:noFill/>
        </p:spPr>
        <p:txBody>
          <a:bodyPr wrap="square">
            <a:spAutoFit/>
          </a:bodyPr>
          <a:lstStyle/>
          <a:p>
            <a:pPr marL="285750" indent="-285750" algn="l">
              <a:buFont typeface="Arial" panose="020B0604020202020204" pitchFamily="34" charset="0"/>
              <a:buChar char="•"/>
            </a:pPr>
            <a:r>
              <a:rPr lang="sk-SK" sz="2000" b="0" i="0" dirty="0">
                <a:solidFill>
                  <a:srgbClr val="545454"/>
                </a:solidFill>
                <a:effectLst/>
                <a:latin typeface="Arial" panose="020B0604020202020204" pitchFamily="34" charset="0"/>
                <a:cs typeface="Arial" panose="020B0604020202020204" pitchFamily="34" charset="0"/>
              </a:rPr>
              <a:t>V súčasnosti je v EU viac ako 1,8 milióna EV, do roku 2030 sa má infraštruktúra rozšíriť až na </a:t>
            </a:r>
            <a:r>
              <a:rPr lang="sk-SK" sz="2000" b="0" i="0" dirty="0">
                <a:solidFill>
                  <a:srgbClr val="FF0000"/>
                </a:solidFill>
                <a:effectLst/>
                <a:latin typeface="Arial" panose="020B0604020202020204" pitchFamily="34" charset="0"/>
                <a:cs typeface="Arial" panose="020B0604020202020204" pitchFamily="34" charset="0"/>
              </a:rPr>
              <a:t>3 milióny nabíjacích bodov </a:t>
            </a:r>
          </a:p>
          <a:p>
            <a:pPr marL="285750" indent="-285750">
              <a:buFont typeface="Arial" panose="020B0604020202020204" pitchFamily="34" charset="0"/>
              <a:buChar char="•"/>
            </a:pPr>
            <a:r>
              <a:rPr lang="sk-SK" sz="2000" dirty="0">
                <a:latin typeface="Arial" panose="020B0604020202020204" pitchFamily="34" charset="0"/>
                <a:cs typeface="Arial" panose="020B0604020202020204" pitchFamily="34" charset="0"/>
              </a:rPr>
              <a:t>Nariadenia o zavádzaní infraštruktúry pre alternatívne palivá EU predpisujú </a:t>
            </a:r>
            <a:r>
              <a:rPr lang="sk-SK" sz="2000" b="1" dirty="0">
                <a:solidFill>
                  <a:srgbClr val="C00000"/>
                </a:solidFill>
                <a:latin typeface="Arial" panose="020B0604020202020204" pitchFamily="34" charset="0"/>
                <a:cs typeface="Arial" panose="020B0604020202020204" pitchFamily="34" charset="0"/>
              </a:rPr>
              <a:t>budovanie nabíjacích staníc pre veľké EV</a:t>
            </a:r>
            <a:r>
              <a:rPr lang="sk-SK" sz="2000" dirty="0">
                <a:latin typeface="Arial" panose="020B0604020202020204" pitchFamily="34" charset="0"/>
                <a:cs typeface="Arial" panose="020B0604020202020204" pitchFamily="34" charset="0"/>
              </a:rPr>
              <a:t> pozdĺž tranzitných koridorov </a:t>
            </a:r>
            <a:r>
              <a:rPr lang="sk-SK" sz="2000" dirty="0" err="1">
                <a:latin typeface="Arial" panose="020B0604020202020204" pitchFamily="34" charset="0"/>
                <a:cs typeface="Arial" panose="020B0604020202020204" pitchFamily="34" charset="0"/>
              </a:rPr>
              <a:t>TENtec</a:t>
            </a:r>
            <a:r>
              <a:rPr lang="sk-SK" sz="2000" dirty="0">
                <a:latin typeface="Arial" panose="020B0604020202020204" pitchFamily="34" charset="0"/>
                <a:cs typeface="Arial" panose="020B0604020202020204" pitchFamily="34" charset="0"/>
              </a:rPr>
              <a:t> s minimálnym výkonom 3 600 kW každých 60 km do roku 2030, čo je príliš ambiciózne a pravdepodobne možné len vo vzdialenej budúcnosti</a:t>
            </a:r>
          </a:p>
          <a:p>
            <a:pPr marL="285750" indent="-285750">
              <a:buFont typeface="Arial" panose="020B0604020202020204" pitchFamily="34" charset="0"/>
              <a:buChar char="•"/>
            </a:pPr>
            <a:r>
              <a:rPr lang="sk-SK" sz="2000" dirty="0">
                <a:solidFill>
                  <a:srgbClr val="545454"/>
                </a:solidFill>
                <a:latin typeface="Arial" panose="020B0604020202020204" pitchFamily="34" charset="0"/>
                <a:cs typeface="Arial" panose="020B0604020202020204" pitchFamily="34" charset="0"/>
              </a:rPr>
              <a:t>Z</a:t>
            </a:r>
            <a:r>
              <a:rPr lang="sk-SK" sz="2000" b="0" i="0" dirty="0">
                <a:solidFill>
                  <a:srgbClr val="545454"/>
                </a:solidFill>
                <a:effectLst/>
                <a:latin typeface="Arial" panose="020B0604020202020204" pitchFamily="34" charset="0"/>
                <a:cs typeface="Arial" panose="020B0604020202020204" pitchFamily="34" charset="0"/>
              </a:rPr>
              <a:t> plánov EU sa nevynechávajú ani vodíkové autá, pričom do roku 2025 sa má vybudovať </a:t>
            </a:r>
            <a:r>
              <a:rPr lang="sk-SK" sz="2000" b="0" i="0" dirty="0">
                <a:solidFill>
                  <a:srgbClr val="FF0000"/>
                </a:solidFill>
                <a:effectLst/>
                <a:latin typeface="Arial" panose="020B0604020202020204" pitchFamily="34" charset="0"/>
                <a:cs typeface="Arial" panose="020B0604020202020204" pitchFamily="34" charset="0"/>
              </a:rPr>
              <a:t>500 čerpacích staníc na vodík</a:t>
            </a:r>
          </a:p>
          <a:p>
            <a:endParaRPr lang="sk-SK" sz="1800" dirty="0"/>
          </a:p>
          <a:p>
            <a:pPr algn="l"/>
            <a:r>
              <a:rPr lang="sk-SK" b="0" i="0" dirty="0">
                <a:solidFill>
                  <a:srgbClr val="545454"/>
                </a:solidFill>
                <a:effectLst/>
                <a:latin typeface="Roboto" panose="02000000000000000000" pitchFamily="2" charset="0"/>
              </a:rPr>
              <a:t> </a:t>
            </a:r>
          </a:p>
        </p:txBody>
      </p:sp>
      <p:sp>
        <p:nvSpPr>
          <p:cNvPr id="6" name="Obdĺžnik 5">
            <a:extLst>
              <a:ext uri="{FF2B5EF4-FFF2-40B4-BE49-F238E27FC236}">
                <a16:creationId xmlns:a16="http://schemas.microsoft.com/office/drawing/2014/main" id="{6321CE47-5456-72BE-35E5-B9A319B86A13}"/>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Doprava: Nabíjanie EV a tankovanie vodíka</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07557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dĺžnik 24"/>
          <p:cNvSpPr/>
          <p:nvPr/>
        </p:nvSpPr>
        <p:spPr>
          <a:xfrm>
            <a:off x="40943" y="871283"/>
            <a:ext cx="8839200" cy="5786199"/>
          </a:xfrm>
          <a:prstGeom prst="rect">
            <a:avLst/>
          </a:prstGeom>
        </p:spPr>
        <p:txBody>
          <a:bodyPr wrap="square">
            <a:spAutoFit/>
          </a:bodyPr>
          <a:lstStyle/>
          <a:p>
            <a:pPr marL="285750" lvl="2" indent="-285750" algn="just">
              <a:spcAft>
                <a:spcPts val="1200"/>
              </a:spcAft>
              <a:buFont typeface="Wingdings" panose="05000000000000000000" pitchFamily="2" charset="2"/>
              <a:buChar char="Ø"/>
            </a:pPr>
            <a:r>
              <a:rPr lang="sk-SK" sz="2000" dirty="0"/>
              <a:t>Zdanlivý elektrický výkon v obvodoch so striedavými harmonickými veličinami prúdu </a:t>
            </a:r>
            <a:r>
              <a:rPr lang="sk-SK" sz="2000" i="1" dirty="0"/>
              <a:t>I</a:t>
            </a:r>
            <a:r>
              <a:rPr lang="sk-SK" sz="2000" dirty="0"/>
              <a:t> a napätia </a:t>
            </a:r>
            <a:r>
              <a:rPr lang="sk-SK" sz="2000" i="1" dirty="0"/>
              <a:t>U</a:t>
            </a:r>
            <a:r>
              <a:rPr lang="sk-SK" sz="2000" dirty="0"/>
              <a:t> sa označuje </a:t>
            </a:r>
            <a:r>
              <a:rPr lang="sk-SK" sz="2000" i="1" dirty="0"/>
              <a:t>S</a:t>
            </a:r>
            <a:r>
              <a:rPr lang="sk-SK" sz="2000" dirty="0"/>
              <a:t> a predstavuje </a:t>
            </a:r>
            <a:r>
              <a:rPr lang="sk-SK" sz="2000" b="1" dirty="0">
                <a:solidFill>
                  <a:srgbClr val="C00000"/>
                </a:solidFill>
              </a:rPr>
              <a:t>vektorový súčet činného </a:t>
            </a:r>
            <a:r>
              <a:rPr lang="sk-SK" sz="2000" b="1" i="1" dirty="0">
                <a:solidFill>
                  <a:srgbClr val="C00000"/>
                </a:solidFill>
              </a:rPr>
              <a:t>P</a:t>
            </a:r>
            <a:r>
              <a:rPr lang="sk-SK" sz="2000" b="1" dirty="0">
                <a:solidFill>
                  <a:srgbClr val="C00000"/>
                </a:solidFill>
              </a:rPr>
              <a:t> a jalového výkonu </a:t>
            </a:r>
            <a:r>
              <a:rPr lang="sk-SK" sz="2000" b="1" i="1" dirty="0">
                <a:solidFill>
                  <a:srgbClr val="C00000"/>
                </a:solidFill>
              </a:rPr>
              <a:t>Q</a:t>
            </a:r>
            <a:r>
              <a:rPr lang="sk-SK" sz="2000" dirty="0"/>
              <a:t>. Jeho jednotkou je voltampér [V∙A]. </a:t>
            </a:r>
          </a:p>
          <a:p>
            <a:pPr marL="0" lvl="2" algn="just">
              <a:spcAft>
                <a:spcPts val="1200"/>
              </a:spcAft>
            </a:pPr>
            <a:endParaRPr lang="sk-SK" sz="2000" dirty="0"/>
          </a:p>
          <a:p>
            <a:pPr marL="285750" lvl="2" indent="-285750" algn="just">
              <a:spcAft>
                <a:spcPts val="1200"/>
              </a:spcAft>
              <a:buFont typeface="Wingdings" panose="05000000000000000000" pitchFamily="2" charset="2"/>
              <a:buChar char="Ø"/>
            </a:pPr>
            <a:endParaRPr lang="sk-SK" sz="2000" dirty="0"/>
          </a:p>
          <a:p>
            <a:pPr marL="285750" lvl="2" indent="-285750" algn="just">
              <a:spcAft>
                <a:spcPts val="1200"/>
              </a:spcAft>
              <a:buFont typeface="Wingdings" panose="05000000000000000000" pitchFamily="2" charset="2"/>
              <a:buChar char="Ø"/>
            </a:pPr>
            <a:endParaRPr lang="sk-SK" sz="2000" dirty="0"/>
          </a:p>
          <a:p>
            <a:pPr marL="285750" lvl="2" indent="-285750" algn="just">
              <a:spcBef>
                <a:spcPts val="1200"/>
              </a:spcBef>
              <a:spcAft>
                <a:spcPts val="600"/>
              </a:spcAft>
              <a:buFont typeface="Wingdings" panose="05000000000000000000" pitchFamily="2" charset="2"/>
              <a:buChar char="Ø"/>
            </a:pPr>
            <a:endParaRPr lang="sk-SK" sz="2000" dirty="0"/>
          </a:p>
          <a:p>
            <a:pPr marL="285750" lvl="2" indent="-285750" algn="just">
              <a:spcBef>
                <a:spcPts val="1200"/>
              </a:spcBef>
              <a:spcAft>
                <a:spcPts val="600"/>
              </a:spcAft>
              <a:buFont typeface="Wingdings" panose="05000000000000000000" pitchFamily="2" charset="2"/>
              <a:buChar char="Ø"/>
            </a:pPr>
            <a:r>
              <a:rPr lang="sk-SK" sz="2000" dirty="0"/>
              <a:t>Činný elektrický výkon </a:t>
            </a:r>
            <a:r>
              <a:rPr lang="sk-SK" sz="2000" i="1" dirty="0"/>
              <a:t>P</a:t>
            </a:r>
            <a:r>
              <a:rPr lang="sk-SK" sz="2000" dirty="0"/>
              <a:t> je </a:t>
            </a:r>
            <a:r>
              <a:rPr lang="sk-SK" sz="2000" dirty="0">
                <a:solidFill>
                  <a:srgbClr val="C00000"/>
                </a:solidFill>
              </a:rPr>
              <a:t>reálna zložka </a:t>
            </a:r>
            <a:r>
              <a:rPr lang="sk-SK" sz="2000" dirty="0"/>
              <a:t>zdanlivého výkonu. Jeho jednotkou je watt [W] a je to výkon, ktorý sa nevratne premení na inú užitočnú formu energie alebo tepla. </a:t>
            </a:r>
          </a:p>
          <a:p>
            <a:pPr marL="285750" lvl="2" indent="-285750" algn="just">
              <a:spcAft>
                <a:spcPts val="600"/>
              </a:spcAft>
              <a:buFont typeface="Wingdings" panose="05000000000000000000" pitchFamily="2" charset="2"/>
              <a:buChar char="Ø"/>
            </a:pPr>
            <a:r>
              <a:rPr lang="sk-SK" sz="2000" dirty="0"/>
              <a:t>Jalový elektrický výkon je </a:t>
            </a:r>
            <a:r>
              <a:rPr lang="sk-SK" sz="2000" dirty="0">
                <a:solidFill>
                  <a:srgbClr val="C00000"/>
                </a:solidFill>
              </a:rPr>
              <a:t>jalová zložka </a:t>
            </a:r>
            <a:r>
              <a:rPr lang="sk-SK" sz="2000" dirty="0"/>
              <a:t>zdanlivého výkonu. Označuje sa </a:t>
            </a:r>
            <a:r>
              <a:rPr lang="sk-SK" sz="2000" i="1" dirty="0"/>
              <a:t>Q</a:t>
            </a:r>
            <a:r>
              <a:rPr lang="sk-SK" sz="2000" dirty="0"/>
              <a:t>, jeho jednotkou je voltampér </a:t>
            </a:r>
            <a:r>
              <a:rPr lang="sk-SK" sz="2000" dirty="0" err="1"/>
              <a:t>reaktančný</a:t>
            </a:r>
            <a:r>
              <a:rPr lang="sk-SK" sz="2000" dirty="0"/>
              <a:t> (</a:t>
            </a:r>
            <a:r>
              <a:rPr lang="sk-SK" sz="2000" dirty="0" err="1"/>
              <a:t>V∙Ar</a:t>
            </a:r>
            <a:r>
              <a:rPr lang="sk-SK" sz="2000" dirty="0"/>
              <a:t>). Jalový výkon nevykonáva prácu. Jalový výkon je elektrický výkon potrebný na vytvorenie magnetických polí (napr. v motoroch alebo transformátoroch).Môže mať indukčný alebo kapacitný charakter. </a:t>
            </a:r>
          </a:p>
        </p:txBody>
      </p:sp>
      <p:sp>
        <p:nvSpPr>
          <p:cNvPr id="4" name="Zástupný symbol čísla snímky 3"/>
          <p:cNvSpPr>
            <a:spLocks noGrp="1"/>
          </p:cNvSpPr>
          <p:nvPr>
            <p:ph type="sldNum" sz="quarter" idx="12"/>
          </p:nvPr>
        </p:nvSpPr>
        <p:spPr/>
        <p:txBody>
          <a:bodyPr/>
          <a:lstStyle/>
          <a:p>
            <a:fld id="{58E463C7-BC33-4964-8D2F-0D1DB6D67D89}" type="slidenum">
              <a:rPr lang="sk-SK" smtClean="0"/>
              <a:pPr/>
              <a:t>8</a:t>
            </a:fld>
            <a:endParaRPr lang="sk-SK" dirty="0"/>
          </a:p>
        </p:txBody>
      </p:sp>
      <p:sp>
        <p:nvSpPr>
          <p:cNvPr id="8" name="Nadpis 1"/>
          <p:cNvSpPr txBox="1">
            <a:spLocks/>
          </p:cNvSpPr>
          <p:nvPr/>
        </p:nvSpPr>
        <p:spPr>
          <a:xfrm>
            <a:off x="0" y="0"/>
            <a:ext cx="9144000" cy="1066800"/>
          </a:xfrm>
          <a:prstGeom prst="rect">
            <a:avLst/>
          </a:prstGeom>
        </p:spPr>
        <p:txBody>
          <a:bodyPr anchor="ctr">
            <a:normAutofit fontScale="97500"/>
          </a:bodyPr>
          <a:lstStyle/>
          <a:p>
            <a:pPr algn="r">
              <a:spcBef>
                <a:spcPct val="0"/>
              </a:spcBef>
              <a:defRPr/>
            </a:pPr>
            <a:endParaRPr lang="en-US" sz="1600" b="1" dirty="0">
              <a:solidFill>
                <a:srgbClr val="007948"/>
              </a:solidFill>
            </a:endParaRPr>
          </a:p>
        </p:txBody>
      </p:sp>
      <p:sp>
        <p:nvSpPr>
          <p:cNvPr id="6" name="Nadpis 3"/>
          <p:cNvSpPr txBox="1">
            <a:spLocks/>
          </p:cNvSpPr>
          <p:nvPr/>
        </p:nvSpPr>
        <p:spPr>
          <a:xfrm>
            <a:off x="12473" y="216550"/>
            <a:ext cx="8153400" cy="61277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3200" dirty="0"/>
              <a:t>Výkon</a:t>
            </a:r>
          </a:p>
        </p:txBody>
      </p:sp>
      <p:grpSp>
        <p:nvGrpSpPr>
          <p:cNvPr id="48" name="Skupina 47"/>
          <p:cNvGrpSpPr/>
          <p:nvPr/>
        </p:nvGrpSpPr>
        <p:grpSpPr>
          <a:xfrm>
            <a:off x="3920439" y="1981200"/>
            <a:ext cx="2861361" cy="1887202"/>
            <a:chOff x="2133600" y="2509056"/>
            <a:chExt cx="2514600" cy="1477106"/>
          </a:xfrm>
        </p:grpSpPr>
        <p:grpSp>
          <p:nvGrpSpPr>
            <p:cNvPr id="43" name="Skupina 42"/>
            <p:cNvGrpSpPr/>
            <p:nvPr/>
          </p:nvGrpSpPr>
          <p:grpSpPr>
            <a:xfrm>
              <a:off x="2133600" y="2638104"/>
              <a:ext cx="2426806" cy="1324297"/>
              <a:chOff x="2133600" y="2638104"/>
              <a:chExt cx="2426806" cy="1324297"/>
            </a:xfrm>
          </p:grpSpPr>
          <p:grpSp>
            <p:nvGrpSpPr>
              <p:cNvPr id="36" name="Skupina 35"/>
              <p:cNvGrpSpPr/>
              <p:nvPr/>
            </p:nvGrpSpPr>
            <p:grpSpPr>
              <a:xfrm>
                <a:off x="2133600" y="2638104"/>
                <a:ext cx="2426806" cy="1324297"/>
                <a:chOff x="2133600" y="2638104"/>
                <a:chExt cx="2426806" cy="1324297"/>
              </a:xfrm>
            </p:grpSpPr>
            <p:cxnSp>
              <p:nvCxnSpPr>
                <p:cNvPr id="32" name="Rovná spojovacia šípka 31"/>
                <p:cNvCxnSpPr/>
                <p:nvPr/>
              </p:nvCxnSpPr>
              <p:spPr>
                <a:xfrm flipV="1">
                  <a:off x="2133600" y="2638104"/>
                  <a:ext cx="0" cy="13242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Rovná spojovacia šípka 6"/>
                <p:cNvCxnSpPr/>
                <p:nvPr/>
              </p:nvCxnSpPr>
              <p:spPr>
                <a:xfrm flipV="1">
                  <a:off x="2133600" y="3124200"/>
                  <a:ext cx="0" cy="83820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ovná spojovacia šípka 29"/>
                <p:cNvCxnSpPr/>
                <p:nvPr/>
              </p:nvCxnSpPr>
              <p:spPr>
                <a:xfrm>
                  <a:off x="2133600" y="3962400"/>
                  <a:ext cx="24268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ovná spojovacia šípka 33"/>
                <p:cNvCxnSpPr/>
                <p:nvPr/>
              </p:nvCxnSpPr>
              <p:spPr>
                <a:xfrm>
                  <a:off x="2133600" y="3962400"/>
                  <a:ext cx="1828800" cy="0"/>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Rovná spojnica 37"/>
              <p:cNvCxnSpPr/>
              <p:nvPr/>
            </p:nvCxnSpPr>
            <p:spPr>
              <a:xfrm>
                <a:off x="2133600" y="3124200"/>
                <a:ext cx="182880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Rovná spojnica 39"/>
              <p:cNvCxnSpPr/>
              <p:nvPr/>
            </p:nvCxnSpPr>
            <p:spPr>
              <a:xfrm flipV="1">
                <a:off x="3962400" y="3124200"/>
                <a:ext cx="0" cy="8382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2" name="Rovná spojovacia šípka 41"/>
              <p:cNvCxnSpPr/>
              <p:nvPr/>
            </p:nvCxnSpPr>
            <p:spPr>
              <a:xfrm flipV="1">
                <a:off x="2133600" y="3124200"/>
                <a:ext cx="1828800" cy="8382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BlokTextu 43"/>
            <p:cNvSpPr txBox="1"/>
            <p:nvPr/>
          </p:nvSpPr>
          <p:spPr>
            <a:xfrm>
              <a:off x="3200400" y="3071874"/>
              <a:ext cx="457200" cy="369332"/>
            </a:xfrm>
            <a:prstGeom prst="rect">
              <a:avLst/>
            </a:prstGeom>
            <a:noFill/>
          </p:spPr>
          <p:txBody>
            <a:bodyPr wrap="square" rtlCol="0">
              <a:spAutoFit/>
            </a:bodyPr>
            <a:lstStyle/>
            <a:p>
              <a:r>
                <a:rPr lang="sk-SK" dirty="0">
                  <a:solidFill>
                    <a:srgbClr val="FF0000"/>
                  </a:solidFill>
                </a:rPr>
                <a:t>S</a:t>
              </a:r>
              <a:endParaRPr lang="en-US" dirty="0">
                <a:solidFill>
                  <a:srgbClr val="FF0000"/>
                </a:solidFill>
              </a:endParaRPr>
            </a:p>
          </p:txBody>
        </p:sp>
        <p:sp>
          <p:nvSpPr>
            <p:cNvPr id="45" name="BlokTextu 44"/>
            <p:cNvSpPr txBox="1"/>
            <p:nvPr/>
          </p:nvSpPr>
          <p:spPr>
            <a:xfrm>
              <a:off x="4191000" y="3616830"/>
              <a:ext cx="457200" cy="369332"/>
            </a:xfrm>
            <a:prstGeom prst="rect">
              <a:avLst/>
            </a:prstGeom>
            <a:noFill/>
          </p:spPr>
          <p:txBody>
            <a:bodyPr wrap="square" rtlCol="0">
              <a:spAutoFit/>
            </a:bodyPr>
            <a:lstStyle/>
            <a:p>
              <a:r>
                <a:rPr lang="sk-SK" dirty="0">
                  <a:solidFill>
                    <a:srgbClr val="00B050"/>
                  </a:solidFill>
                </a:rPr>
                <a:t>P</a:t>
              </a:r>
              <a:endParaRPr lang="en-US" dirty="0">
                <a:solidFill>
                  <a:srgbClr val="00B050"/>
                </a:solidFill>
              </a:endParaRPr>
            </a:p>
          </p:txBody>
        </p:sp>
        <p:sp>
          <p:nvSpPr>
            <p:cNvPr id="46" name="BlokTextu 45"/>
            <p:cNvSpPr txBox="1"/>
            <p:nvPr/>
          </p:nvSpPr>
          <p:spPr>
            <a:xfrm>
              <a:off x="2209800" y="2509056"/>
              <a:ext cx="457200" cy="369332"/>
            </a:xfrm>
            <a:prstGeom prst="rect">
              <a:avLst/>
            </a:prstGeom>
            <a:noFill/>
          </p:spPr>
          <p:txBody>
            <a:bodyPr wrap="square" rtlCol="0">
              <a:spAutoFit/>
            </a:bodyPr>
            <a:lstStyle/>
            <a:p>
              <a:r>
                <a:rPr lang="sk-SK" dirty="0">
                  <a:solidFill>
                    <a:schemeClr val="accent1"/>
                  </a:solidFill>
                </a:rPr>
                <a:t>Q</a:t>
              </a:r>
              <a:endParaRPr lang="en-US" dirty="0">
                <a:solidFill>
                  <a:schemeClr val="accent1"/>
                </a:solidFill>
              </a:endParaRPr>
            </a:p>
          </p:txBody>
        </p:sp>
      </p:grpSp>
      <p:grpSp>
        <p:nvGrpSpPr>
          <p:cNvPr id="50" name="Skupina 49"/>
          <p:cNvGrpSpPr/>
          <p:nvPr/>
        </p:nvGrpSpPr>
        <p:grpSpPr>
          <a:xfrm>
            <a:off x="1167934" y="2649921"/>
            <a:ext cx="1843325" cy="897747"/>
            <a:chOff x="564342" y="2743296"/>
            <a:chExt cx="1843325" cy="897747"/>
          </a:xfrm>
        </p:grpSpPr>
        <mc:AlternateContent xmlns:mc="http://schemas.openxmlformats.org/markup-compatibility/2006" xmlns:a14="http://schemas.microsoft.com/office/drawing/2010/main">
          <mc:Choice Requires="a14">
            <p:sp>
              <p:nvSpPr>
                <p:cNvPr id="27" name="BlokTextu 26"/>
                <p:cNvSpPr txBox="1"/>
                <p:nvPr/>
              </p:nvSpPr>
              <p:spPr>
                <a:xfrm>
                  <a:off x="564342" y="3042545"/>
                  <a:ext cx="1828899" cy="299249"/>
                </a:xfrm>
                <a:prstGeom prst="rect">
                  <a:avLst/>
                </a:prstGeom>
                <a:noFill/>
              </p:spPr>
              <p:txBody>
                <a:bodyPr wrap="none" lIns="0" tIns="0" rIns="0" bIns="0" rtlCol="0">
                  <a:spAutoFit/>
                </a:bodyPr>
                <a:lstStyle/>
                <a:p>
                  <a:r>
                    <a:rPr lang="sk-SK" b="0" dirty="0"/>
                    <a:t>P</a:t>
                  </a:r>
                  <a14:m>
                    <m:oMath xmlns:m="http://schemas.openxmlformats.org/officeDocument/2006/math">
                      <m:r>
                        <a:rPr lang="sk-SK" b="0" i="1" smtClean="0">
                          <a:latin typeface="Cambria Math" panose="02040503050406030204" pitchFamily="18" charset="0"/>
                        </a:rPr>
                        <m:t>=3</m:t>
                      </m:r>
                      <m:r>
                        <a:rPr lang="sk-SK" b="0" i="1" smtClean="0">
                          <a:latin typeface="Cambria Math" panose="02040503050406030204" pitchFamily="18" charset="0"/>
                          <a:ea typeface="Cambria Math" panose="02040503050406030204" pitchFamily="18" charset="0"/>
                        </a:rPr>
                        <m:t>∙</m:t>
                      </m:r>
                      <m:sSub>
                        <m:sSubPr>
                          <m:ctrlPr>
                            <a:rPr lang="sk-SK" b="0" i="1" smtClean="0">
                              <a:latin typeface="Cambria Math" panose="02040503050406030204" pitchFamily="18" charset="0"/>
                            </a:rPr>
                          </m:ctrlPr>
                        </m:sSubPr>
                        <m:e>
                          <m:r>
                            <a:rPr lang="sk-SK" b="0" i="1" smtClean="0">
                              <a:latin typeface="Cambria Math" panose="02040503050406030204" pitchFamily="18" charset="0"/>
                            </a:rPr>
                            <m:t>𝑈</m:t>
                          </m:r>
                        </m:e>
                        <m:sub>
                          <m:r>
                            <a:rPr lang="sk-SK" b="0" i="1" smtClean="0">
                              <a:latin typeface="Cambria Math" panose="02040503050406030204" pitchFamily="18" charset="0"/>
                            </a:rPr>
                            <m:t>𝑓</m:t>
                          </m:r>
                        </m:sub>
                      </m:sSub>
                      <m:r>
                        <a:rPr lang="sk-SK" b="0" i="1" smtClean="0">
                          <a:latin typeface="Cambria Math" panose="02040503050406030204" pitchFamily="18" charset="0"/>
                          <a:ea typeface="Cambria Math" panose="02040503050406030204" pitchFamily="18" charset="0"/>
                        </a:rPr>
                        <m:t>∙</m:t>
                      </m:r>
                      <m:r>
                        <a:rPr lang="sk-SK" b="0" i="1" smtClean="0">
                          <a:latin typeface="Cambria Math" panose="02040503050406030204" pitchFamily="18" charset="0"/>
                          <a:ea typeface="Cambria Math" panose="02040503050406030204" pitchFamily="18" charset="0"/>
                        </a:rPr>
                        <m:t>𝐼</m:t>
                      </m:r>
                      <m:r>
                        <a:rPr lang="sk-SK" b="0" i="1" smtClean="0">
                          <a:latin typeface="Cambria Math" panose="02040503050406030204" pitchFamily="18" charset="0"/>
                          <a:ea typeface="Cambria Math" panose="02040503050406030204" pitchFamily="18" charset="0"/>
                        </a:rPr>
                        <m:t>∙</m:t>
                      </m:r>
                      <m:r>
                        <a:rPr lang="sk-SK" b="0" i="1" smtClean="0">
                          <a:latin typeface="Cambria Math" panose="02040503050406030204" pitchFamily="18" charset="0"/>
                          <a:ea typeface="Cambria Math" panose="02040503050406030204" pitchFamily="18" charset="0"/>
                        </a:rPr>
                        <m:t>𝑐𝑜𝑠</m:t>
                      </m:r>
                      <m:r>
                        <a:rPr lang="sk-SK" b="0" i="1" smtClean="0">
                          <a:latin typeface="Cambria Math" panose="02040503050406030204" pitchFamily="18" charset="0"/>
                          <a:ea typeface="Cambria Math" panose="02040503050406030204" pitchFamily="18" charset="0"/>
                        </a:rPr>
                        <m:t>𝜑</m:t>
                      </m:r>
                    </m:oMath>
                  </a14:m>
                  <a:endParaRPr lang="en-US" dirty="0"/>
                </a:p>
              </p:txBody>
            </p:sp>
          </mc:Choice>
          <mc:Fallback xmlns="">
            <p:sp>
              <p:nvSpPr>
                <p:cNvPr id="27" name="BlokTextu 26"/>
                <p:cNvSpPr txBox="1">
                  <a:spLocks noRot="1" noChangeAspect="1" noMove="1" noResize="1" noEditPoints="1" noAdjustHandles="1" noChangeArrowheads="1" noChangeShapeType="1" noTextEdit="1"/>
                </p:cNvSpPr>
                <p:nvPr/>
              </p:nvSpPr>
              <p:spPr>
                <a:xfrm>
                  <a:off x="564342" y="3042545"/>
                  <a:ext cx="1828899" cy="299249"/>
                </a:xfrm>
                <a:prstGeom prst="rect">
                  <a:avLst/>
                </a:prstGeom>
                <a:blipFill rotWithShape="0">
                  <a:blip r:embed="rId3"/>
                  <a:stretch>
                    <a:fillRect l="-8000" t="-24490" r="-4000" b="-408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BlokTextu 27"/>
                <p:cNvSpPr txBox="1"/>
                <p:nvPr/>
              </p:nvSpPr>
              <p:spPr>
                <a:xfrm>
                  <a:off x="564342" y="3341794"/>
                  <a:ext cx="1843325" cy="299249"/>
                </a:xfrm>
                <a:prstGeom prst="rect">
                  <a:avLst/>
                </a:prstGeom>
                <a:noFill/>
              </p:spPr>
              <p:txBody>
                <a:bodyPr wrap="none" lIns="0" tIns="0" rIns="0" bIns="0" rtlCol="0">
                  <a:spAutoFit/>
                </a:bodyPr>
                <a:lstStyle/>
                <a:p>
                  <a:r>
                    <a:rPr lang="sk-SK" b="0" dirty="0"/>
                    <a:t>Q</a:t>
                  </a:r>
                  <a14:m>
                    <m:oMath xmlns:m="http://schemas.openxmlformats.org/officeDocument/2006/math">
                      <m:r>
                        <a:rPr lang="sk-SK" b="0" i="1" smtClean="0">
                          <a:latin typeface="Cambria Math" panose="02040503050406030204" pitchFamily="18" charset="0"/>
                        </a:rPr>
                        <m:t>=3</m:t>
                      </m:r>
                      <m:r>
                        <a:rPr lang="sk-SK" b="0" i="1" smtClean="0">
                          <a:latin typeface="Cambria Math" panose="02040503050406030204" pitchFamily="18" charset="0"/>
                          <a:ea typeface="Cambria Math" panose="02040503050406030204" pitchFamily="18" charset="0"/>
                        </a:rPr>
                        <m:t>∙</m:t>
                      </m:r>
                      <m:sSub>
                        <m:sSubPr>
                          <m:ctrlPr>
                            <a:rPr lang="sk-SK" b="0" i="1" smtClean="0">
                              <a:latin typeface="Cambria Math" panose="02040503050406030204" pitchFamily="18" charset="0"/>
                            </a:rPr>
                          </m:ctrlPr>
                        </m:sSubPr>
                        <m:e>
                          <m:r>
                            <a:rPr lang="sk-SK" b="0" i="1" smtClean="0">
                              <a:latin typeface="Cambria Math" panose="02040503050406030204" pitchFamily="18" charset="0"/>
                            </a:rPr>
                            <m:t>𝑈</m:t>
                          </m:r>
                        </m:e>
                        <m:sub>
                          <m:r>
                            <a:rPr lang="sk-SK" b="0" i="1" smtClean="0">
                              <a:latin typeface="Cambria Math" panose="02040503050406030204" pitchFamily="18" charset="0"/>
                            </a:rPr>
                            <m:t>𝑓</m:t>
                          </m:r>
                        </m:sub>
                      </m:sSub>
                      <m:r>
                        <a:rPr lang="sk-SK" b="0" i="1" smtClean="0">
                          <a:latin typeface="Cambria Math" panose="02040503050406030204" pitchFamily="18" charset="0"/>
                          <a:ea typeface="Cambria Math" panose="02040503050406030204" pitchFamily="18" charset="0"/>
                        </a:rPr>
                        <m:t>∙</m:t>
                      </m:r>
                      <m:r>
                        <a:rPr lang="sk-SK" b="0" i="1" smtClean="0">
                          <a:latin typeface="Cambria Math" panose="02040503050406030204" pitchFamily="18" charset="0"/>
                          <a:ea typeface="Cambria Math" panose="02040503050406030204" pitchFamily="18" charset="0"/>
                        </a:rPr>
                        <m:t>𝐼</m:t>
                      </m:r>
                      <m:r>
                        <a:rPr lang="sk-SK" b="0" i="1" smtClean="0">
                          <a:latin typeface="Cambria Math" panose="02040503050406030204" pitchFamily="18" charset="0"/>
                          <a:ea typeface="Cambria Math" panose="02040503050406030204" pitchFamily="18" charset="0"/>
                        </a:rPr>
                        <m:t>∙</m:t>
                      </m:r>
                      <m:r>
                        <a:rPr lang="sk-SK" b="0" i="1" smtClean="0">
                          <a:latin typeface="Cambria Math" panose="02040503050406030204" pitchFamily="18" charset="0"/>
                          <a:ea typeface="Cambria Math" panose="02040503050406030204" pitchFamily="18" charset="0"/>
                        </a:rPr>
                        <m:t>𝑠𝑖𝑛</m:t>
                      </m:r>
                      <m:r>
                        <a:rPr lang="sk-SK" b="0" i="1" smtClean="0">
                          <a:latin typeface="Cambria Math" panose="02040503050406030204" pitchFamily="18" charset="0"/>
                          <a:ea typeface="Cambria Math" panose="02040503050406030204" pitchFamily="18" charset="0"/>
                        </a:rPr>
                        <m:t>𝜑</m:t>
                      </m:r>
                    </m:oMath>
                  </a14:m>
                  <a:endParaRPr lang="en-US" dirty="0"/>
                </a:p>
              </p:txBody>
            </p:sp>
          </mc:Choice>
          <mc:Fallback xmlns="">
            <p:sp>
              <p:nvSpPr>
                <p:cNvPr id="28" name="BlokTextu 27"/>
                <p:cNvSpPr txBox="1">
                  <a:spLocks noRot="1" noChangeAspect="1" noMove="1" noResize="1" noEditPoints="1" noAdjustHandles="1" noChangeArrowheads="1" noChangeShapeType="1" noTextEdit="1"/>
                </p:cNvSpPr>
                <p:nvPr/>
              </p:nvSpPr>
              <p:spPr>
                <a:xfrm>
                  <a:off x="564342" y="3341794"/>
                  <a:ext cx="1843325" cy="299249"/>
                </a:xfrm>
                <a:prstGeom prst="rect">
                  <a:avLst/>
                </a:prstGeom>
                <a:blipFill rotWithShape="0">
                  <a:blip r:embed="rId4"/>
                  <a:stretch>
                    <a:fillRect l="-7947" t="-24490" r="-5629" b="-408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BlokTextu 48"/>
                <p:cNvSpPr txBox="1"/>
                <p:nvPr/>
              </p:nvSpPr>
              <p:spPr>
                <a:xfrm>
                  <a:off x="564342" y="2743296"/>
                  <a:ext cx="1149097" cy="299249"/>
                </a:xfrm>
                <a:prstGeom prst="rect">
                  <a:avLst/>
                </a:prstGeom>
                <a:noFill/>
              </p:spPr>
              <p:txBody>
                <a:bodyPr wrap="none" lIns="0" tIns="0" rIns="0" bIns="0" rtlCol="0">
                  <a:spAutoFit/>
                </a:bodyPr>
                <a:lstStyle/>
                <a:p>
                  <a:r>
                    <a:rPr lang="sk-SK" b="0" dirty="0"/>
                    <a:t>S</a:t>
                  </a:r>
                  <a14:m>
                    <m:oMath xmlns:m="http://schemas.openxmlformats.org/officeDocument/2006/math">
                      <m:r>
                        <a:rPr lang="sk-SK" b="0" i="1" smtClean="0">
                          <a:latin typeface="Cambria Math" panose="02040503050406030204" pitchFamily="18" charset="0"/>
                        </a:rPr>
                        <m:t>=3</m:t>
                      </m:r>
                      <m:r>
                        <a:rPr lang="sk-SK" b="0" i="1" smtClean="0">
                          <a:latin typeface="Cambria Math" panose="02040503050406030204" pitchFamily="18" charset="0"/>
                          <a:ea typeface="Cambria Math" panose="02040503050406030204" pitchFamily="18" charset="0"/>
                        </a:rPr>
                        <m:t>∙</m:t>
                      </m:r>
                      <m:sSub>
                        <m:sSubPr>
                          <m:ctrlPr>
                            <a:rPr lang="sk-SK" b="0" i="1" smtClean="0">
                              <a:latin typeface="Cambria Math" panose="02040503050406030204" pitchFamily="18" charset="0"/>
                            </a:rPr>
                          </m:ctrlPr>
                        </m:sSubPr>
                        <m:e>
                          <m:r>
                            <a:rPr lang="sk-SK" b="0" i="1" smtClean="0">
                              <a:latin typeface="Cambria Math" panose="02040503050406030204" pitchFamily="18" charset="0"/>
                            </a:rPr>
                            <m:t>𝑈</m:t>
                          </m:r>
                        </m:e>
                        <m:sub>
                          <m:r>
                            <a:rPr lang="sk-SK" b="0" i="1" smtClean="0">
                              <a:latin typeface="Cambria Math" panose="02040503050406030204" pitchFamily="18" charset="0"/>
                            </a:rPr>
                            <m:t>𝑓</m:t>
                          </m:r>
                        </m:sub>
                      </m:sSub>
                      <m:r>
                        <a:rPr lang="sk-SK" b="0" i="1" smtClean="0">
                          <a:latin typeface="Cambria Math" panose="02040503050406030204" pitchFamily="18" charset="0"/>
                          <a:ea typeface="Cambria Math" panose="02040503050406030204" pitchFamily="18" charset="0"/>
                        </a:rPr>
                        <m:t>∙</m:t>
                      </m:r>
                      <m:r>
                        <a:rPr lang="sk-SK" b="0" i="1" smtClean="0">
                          <a:latin typeface="Cambria Math" panose="02040503050406030204" pitchFamily="18" charset="0"/>
                          <a:ea typeface="Cambria Math" panose="02040503050406030204" pitchFamily="18" charset="0"/>
                        </a:rPr>
                        <m:t>𝐼</m:t>
                      </m:r>
                    </m:oMath>
                  </a14:m>
                  <a:endParaRPr lang="en-US" dirty="0"/>
                </a:p>
              </p:txBody>
            </p:sp>
          </mc:Choice>
          <mc:Fallback xmlns="">
            <p:sp>
              <p:nvSpPr>
                <p:cNvPr id="49" name="BlokTextu 48"/>
                <p:cNvSpPr txBox="1">
                  <a:spLocks noRot="1" noChangeAspect="1" noMove="1" noResize="1" noEditPoints="1" noAdjustHandles="1" noChangeArrowheads="1" noChangeShapeType="1" noTextEdit="1"/>
                </p:cNvSpPr>
                <p:nvPr/>
              </p:nvSpPr>
              <p:spPr>
                <a:xfrm>
                  <a:off x="564342" y="2743296"/>
                  <a:ext cx="1149097" cy="299249"/>
                </a:xfrm>
                <a:prstGeom prst="rect">
                  <a:avLst/>
                </a:prstGeom>
                <a:blipFill rotWithShape="0">
                  <a:blip r:embed="rId5"/>
                  <a:stretch>
                    <a:fillRect l="-12766" t="-24490" r="-5319" b="-40816"/>
                  </a:stretch>
                </a:blipFill>
              </p:spPr>
              <p:txBody>
                <a:bodyPr/>
                <a:lstStyle/>
                <a:p>
                  <a:r>
                    <a:rPr lang="en-US">
                      <a:noFill/>
                    </a:rPr>
                    <a:t> </a:t>
                  </a:r>
                </a:p>
              </p:txBody>
            </p:sp>
          </mc:Fallback>
        </mc:AlternateContent>
      </p:grpSp>
      <p:sp>
        <p:nvSpPr>
          <p:cNvPr id="51" name="Oblúk 50"/>
          <p:cNvSpPr/>
          <p:nvPr/>
        </p:nvSpPr>
        <p:spPr>
          <a:xfrm>
            <a:off x="3771476" y="3527762"/>
            <a:ext cx="900000" cy="900000"/>
          </a:xfrm>
          <a:prstGeom prst="arc">
            <a:avLst>
              <a:gd name="adj1" fmla="val 18957108"/>
              <a:gd name="adj2" fmla="val 326003"/>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BlokTextu 51"/>
          <p:cNvSpPr txBox="1"/>
          <p:nvPr/>
        </p:nvSpPr>
        <p:spPr>
          <a:xfrm>
            <a:off x="4312336" y="3650091"/>
            <a:ext cx="402493" cy="369332"/>
          </a:xfrm>
          <a:prstGeom prst="rect">
            <a:avLst/>
          </a:prstGeom>
          <a:noFill/>
        </p:spPr>
        <p:txBody>
          <a:bodyPr wrap="square" rtlCol="0">
            <a:spAutoFit/>
          </a:bodyPr>
          <a:lstStyle/>
          <a:p>
            <a:r>
              <a:rPr lang="el-GR" i="1" dirty="0"/>
              <a:t>φ</a:t>
            </a:r>
            <a:endParaRPr lang="en-US" i="1" dirty="0"/>
          </a:p>
        </p:txBody>
      </p:sp>
    </p:spTree>
    <p:extLst>
      <p:ext uri="{BB962C8B-B14F-4D97-AF65-F5344CB8AC3E}">
        <p14:creationId xmlns:p14="http://schemas.microsoft.com/office/powerpoint/2010/main" val="925222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49961F1-162B-2B57-1864-847E06705C40}"/>
              </a:ext>
            </a:extLst>
          </p:cNvPr>
          <p:cNvSpPr>
            <a:spLocks noGrp="1"/>
          </p:cNvSpPr>
          <p:nvPr>
            <p:ph type="title"/>
          </p:nvPr>
        </p:nvSpPr>
        <p:spPr>
          <a:xfrm>
            <a:off x="323528" y="542777"/>
            <a:ext cx="8280920" cy="6178698"/>
          </a:xfrm>
        </p:spPr>
        <p:txBody>
          <a:bodyPr>
            <a:normAutofit/>
          </a:bodyPr>
          <a:lstStyle/>
          <a:p>
            <a:pPr algn="l"/>
            <a:r>
              <a:rPr lang="sk-SK" sz="1800" b="0" i="0" dirty="0">
                <a:solidFill>
                  <a:srgbClr val="000000"/>
                </a:solidFill>
                <a:effectLst/>
                <a:highlight>
                  <a:srgbClr val="EEEEEE"/>
                </a:highlight>
                <a:latin typeface="Open Sans" panose="020B0606030504020204" pitchFamily="34" charset="0"/>
              </a:rPr>
              <a:t>Nastavenie ceny povoleniek zasiahne aj domácnosti, cieľom je </a:t>
            </a:r>
            <a:r>
              <a:rPr lang="sk-SK" sz="1800" b="0" i="0" dirty="0">
                <a:solidFill>
                  <a:srgbClr val="C00000"/>
                </a:solidFill>
                <a:effectLst/>
                <a:highlight>
                  <a:srgbClr val="EEEEEE"/>
                </a:highlight>
                <a:latin typeface="Open Sans" panose="020B0606030504020204" pitchFamily="34" charset="0"/>
              </a:rPr>
              <a:t>znížiť emisie aj v sektore bývania</a:t>
            </a:r>
            <a:r>
              <a:rPr lang="sk-SK" sz="1800" b="0" i="0" dirty="0">
                <a:solidFill>
                  <a:srgbClr val="000000"/>
                </a:solidFill>
                <a:effectLst/>
                <a:highlight>
                  <a:srgbClr val="EEEEEE"/>
                </a:highlight>
                <a:latin typeface="Open Sans" panose="020B0606030504020204" pitchFamily="34" charset="0"/>
              </a:rPr>
              <a:t>, kde sa to dlhodobo nedarí</a:t>
            </a:r>
            <a:br>
              <a:rPr lang="sk-SK" sz="1800" b="0" i="0" dirty="0">
                <a:solidFill>
                  <a:srgbClr val="000000"/>
                </a:solidFill>
                <a:effectLst/>
                <a:highlight>
                  <a:srgbClr val="EEEEEE"/>
                </a:highlight>
                <a:latin typeface="Open Sans" panose="020B0606030504020204" pitchFamily="34" charset="0"/>
              </a:rPr>
            </a:br>
            <a:br>
              <a:rPr lang="sk-SK" sz="1800" b="0" i="0" dirty="0">
                <a:solidFill>
                  <a:srgbClr val="000000"/>
                </a:solidFill>
                <a:effectLst/>
                <a:highlight>
                  <a:srgbClr val="EEEEEE"/>
                </a:highlight>
                <a:latin typeface="Open Sans" panose="020B0606030504020204" pitchFamily="34" charset="0"/>
              </a:rPr>
            </a:br>
            <a:r>
              <a:rPr lang="sk-SK" sz="1800" b="0" i="0" dirty="0">
                <a:solidFill>
                  <a:srgbClr val="000000"/>
                </a:solidFill>
                <a:effectLst/>
                <a:highlight>
                  <a:srgbClr val="EEEEEE"/>
                </a:highlight>
                <a:latin typeface="Open Sans" panose="020B0606030504020204" pitchFamily="34" charset="0"/>
              </a:rPr>
              <a:t>Od roku 2027 by mali za svoje znečistenie z vykurovania platiť aj domácnosti. EÚ zavedie rozšírenie platenia za emisné povolenky aj pre sektor budov - takzvané ETS2 (Smernica 2023/959 z 10. 5. 2023)</a:t>
            </a:r>
            <a:br>
              <a:rPr lang="sk-SK" sz="1800" b="0" i="0" dirty="0">
                <a:solidFill>
                  <a:srgbClr val="000000"/>
                </a:solidFill>
                <a:effectLst/>
                <a:highlight>
                  <a:srgbClr val="EEEEEE"/>
                </a:highlight>
                <a:latin typeface="Open Sans" panose="020B0606030504020204" pitchFamily="34" charset="0"/>
              </a:rPr>
            </a:br>
            <a:br>
              <a:rPr lang="sk-SK" sz="1800" b="0" i="0" dirty="0">
                <a:solidFill>
                  <a:srgbClr val="000000"/>
                </a:solidFill>
                <a:effectLst/>
                <a:highlight>
                  <a:srgbClr val="EEEEEE"/>
                </a:highlight>
                <a:latin typeface="Open Sans" panose="020B0606030504020204" pitchFamily="34" charset="0"/>
              </a:rPr>
            </a:br>
            <a:r>
              <a:rPr lang="sk-SK" sz="1800" b="0" i="0" dirty="0">
                <a:solidFill>
                  <a:srgbClr val="000000"/>
                </a:solidFill>
                <a:effectLst/>
                <a:highlight>
                  <a:srgbClr val="EEEEEE"/>
                </a:highlight>
                <a:latin typeface="Open Sans" panose="020B0606030504020204" pitchFamily="34" charset="0"/>
              </a:rPr>
              <a:t>Únia má 86,7-miliardový </a:t>
            </a:r>
            <a:r>
              <a:rPr lang="sk-SK" sz="1800" b="0" i="0" dirty="0">
                <a:solidFill>
                  <a:srgbClr val="C00000"/>
                </a:solidFill>
                <a:effectLst/>
                <a:highlight>
                  <a:srgbClr val="EEEEEE"/>
                </a:highlight>
                <a:latin typeface="Open Sans" panose="020B0606030504020204" pitchFamily="34" charset="0"/>
              </a:rPr>
              <a:t>Sociálny klimatický fond</a:t>
            </a:r>
            <a:r>
              <a:rPr lang="sk-SK" sz="1800" b="0" i="0" dirty="0">
                <a:solidFill>
                  <a:srgbClr val="000000"/>
                </a:solidFill>
                <a:effectLst/>
                <a:highlight>
                  <a:srgbClr val="EEEEEE"/>
                </a:highlight>
                <a:latin typeface="Open Sans" panose="020B0606030504020204" pitchFamily="34" charset="0"/>
              </a:rPr>
              <a:t>, ktorý má </a:t>
            </a:r>
            <a:r>
              <a:rPr lang="sk-SK" sz="1800" b="0" i="0" dirty="0">
                <a:solidFill>
                  <a:srgbClr val="C00000"/>
                </a:solidFill>
                <a:effectLst/>
                <a:highlight>
                  <a:srgbClr val="EEEEEE"/>
                </a:highlight>
                <a:latin typeface="Open Sans" panose="020B0606030504020204" pitchFamily="34" charset="0"/>
              </a:rPr>
              <a:t>tlmiť začlenenie domácností do systému povoleniek</a:t>
            </a:r>
            <a:r>
              <a:rPr lang="sk-SK" sz="1800" b="0" i="0" dirty="0">
                <a:solidFill>
                  <a:srgbClr val="000000"/>
                </a:solidFill>
                <a:effectLst/>
                <a:highlight>
                  <a:srgbClr val="EEEEEE"/>
                </a:highlight>
                <a:latin typeface="Open Sans" panose="020B0606030504020204" pitchFamily="34" charset="0"/>
              </a:rPr>
              <a:t>. Členské štáty z neho budú môcť čerpať o rok skôr (2026), než začne platiť nová cena (ETS2) pre domácnosti (2027)</a:t>
            </a:r>
            <a:br>
              <a:rPr lang="sk-SK" sz="1800" b="0" i="0" dirty="0">
                <a:solidFill>
                  <a:srgbClr val="000000"/>
                </a:solidFill>
                <a:effectLst/>
                <a:highlight>
                  <a:srgbClr val="EEEEEE"/>
                </a:highlight>
                <a:latin typeface="Open Sans" panose="020B0606030504020204" pitchFamily="34" charset="0"/>
              </a:rPr>
            </a:br>
            <a:br>
              <a:rPr lang="sk-SK" sz="1800" b="0" i="0" dirty="0">
                <a:solidFill>
                  <a:srgbClr val="000000"/>
                </a:solidFill>
                <a:effectLst/>
                <a:highlight>
                  <a:srgbClr val="EEEEEE"/>
                </a:highlight>
                <a:latin typeface="Open Sans" panose="020B0606030504020204" pitchFamily="34" charset="0"/>
              </a:rPr>
            </a:br>
            <a:r>
              <a:rPr lang="sk-SK" sz="1800" b="0" i="0" dirty="0">
                <a:solidFill>
                  <a:srgbClr val="000000"/>
                </a:solidFill>
                <a:effectLst/>
                <a:highlight>
                  <a:srgbClr val="EEEEEE"/>
                </a:highlight>
                <a:latin typeface="Open Sans" panose="020B0606030504020204" pitchFamily="34" charset="0"/>
              </a:rPr>
              <a:t>Ak cena povoleniek trhovo vzrastie nad 45 eur, bude možno potrebná reforma EU ETS2</a:t>
            </a:r>
            <a:br>
              <a:rPr lang="sk-SK" sz="1800" b="0" i="0" dirty="0">
                <a:solidFill>
                  <a:srgbClr val="000000"/>
                </a:solidFill>
                <a:effectLst/>
                <a:highlight>
                  <a:srgbClr val="EEEEEE"/>
                </a:highlight>
                <a:latin typeface="Open Sans" panose="020B0606030504020204" pitchFamily="34" charset="0"/>
              </a:rPr>
            </a:br>
            <a:br>
              <a:rPr lang="sk-SK" sz="1800" b="0" i="0" dirty="0">
                <a:solidFill>
                  <a:srgbClr val="000000"/>
                </a:solidFill>
                <a:effectLst/>
                <a:highlight>
                  <a:srgbClr val="EEEEEE"/>
                </a:highlight>
                <a:latin typeface="Open Sans" panose="020B0606030504020204" pitchFamily="34" charset="0"/>
              </a:rPr>
            </a:br>
            <a:r>
              <a:rPr lang="sk-SK" sz="1800" b="0" i="0" dirty="0">
                <a:solidFill>
                  <a:srgbClr val="000000"/>
                </a:solidFill>
                <a:effectLst/>
                <a:highlight>
                  <a:srgbClr val="EEEEEE"/>
                </a:highlight>
                <a:latin typeface="Open Sans" panose="020B0606030504020204" pitchFamily="34" charset="0"/>
              </a:rPr>
              <a:t>Ak by sa však pravidlá zmenili tak, aby bolo možné cenu povoleniek v sektore budov </a:t>
            </a:r>
            <a:r>
              <a:rPr lang="sk-SK" sz="1800" b="0" i="0" dirty="0">
                <a:solidFill>
                  <a:srgbClr val="C00000"/>
                </a:solidFill>
                <a:effectLst/>
                <a:highlight>
                  <a:srgbClr val="EEEEEE"/>
                </a:highlight>
                <a:latin typeface="Open Sans" panose="020B0606030504020204" pitchFamily="34" charset="0"/>
              </a:rPr>
              <a:t>držať umelo nízko, systém stratí zmysel </a:t>
            </a:r>
            <a:r>
              <a:rPr lang="sk-SK" sz="1800" b="0" i="0" dirty="0">
                <a:solidFill>
                  <a:srgbClr val="000000"/>
                </a:solidFill>
                <a:effectLst/>
                <a:highlight>
                  <a:srgbClr val="EEEEEE"/>
                </a:highlight>
                <a:latin typeface="Open Sans" panose="020B0606030504020204" pitchFamily="34" charset="0"/>
              </a:rPr>
              <a:t>ako nástroj na znižovanie emisií – práve v čase, keď je potrebný opačný trend</a:t>
            </a:r>
            <a:br>
              <a:rPr lang="sk-SK" sz="1800" b="0" i="0" dirty="0">
                <a:solidFill>
                  <a:srgbClr val="000000"/>
                </a:solidFill>
                <a:effectLst/>
                <a:highlight>
                  <a:srgbClr val="EEEEEE"/>
                </a:highlight>
                <a:latin typeface="Open Sans" panose="020B0606030504020204" pitchFamily="34" charset="0"/>
              </a:rPr>
            </a:br>
            <a:br>
              <a:rPr lang="sk-SK" sz="1800" b="0" i="0" dirty="0">
                <a:solidFill>
                  <a:srgbClr val="000000"/>
                </a:solidFill>
                <a:effectLst/>
                <a:highlight>
                  <a:srgbClr val="EEEEEE"/>
                </a:highlight>
                <a:latin typeface="Open Sans" panose="020B0606030504020204" pitchFamily="34" charset="0"/>
              </a:rPr>
            </a:br>
            <a:r>
              <a:rPr lang="sk-SK" sz="1800" b="0" i="0" dirty="0">
                <a:solidFill>
                  <a:srgbClr val="000000"/>
                </a:solidFill>
                <a:effectLst/>
                <a:highlight>
                  <a:srgbClr val="EEEEEE"/>
                </a:highlight>
                <a:latin typeface="Open Sans" panose="020B0606030504020204" pitchFamily="34" charset="0"/>
              </a:rPr>
              <a:t>Klimatický komisár </a:t>
            </a:r>
            <a:r>
              <a:rPr lang="sk-SK" sz="1800" b="0" i="0" dirty="0" err="1">
                <a:solidFill>
                  <a:srgbClr val="000000"/>
                </a:solidFill>
                <a:effectLst/>
                <a:highlight>
                  <a:srgbClr val="EEEEEE"/>
                </a:highlight>
                <a:latin typeface="Open Sans" panose="020B0606030504020204" pitchFamily="34" charset="0"/>
              </a:rPr>
              <a:t>Wopke</a:t>
            </a:r>
            <a:r>
              <a:rPr lang="sk-SK" sz="1800" b="0" i="0" dirty="0">
                <a:solidFill>
                  <a:srgbClr val="000000"/>
                </a:solidFill>
                <a:effectLst/>
                <a:highlight>
                  <a:srgbClr val="EEEEEE"/>
                </a:highlight>
                <a:latin typeface="Open Sans" panose="020B0606030504020204" pitchFamily="34" charset="0"/>
              </a:rPr>
              <a:t> </a:t>
            </a:r>
            <a:r>
              <a:rPr lang="sk-SK" sz="1800" b="0" i="0" dirty="0" err="1">
                <a:solidFill>
                  <a:srgbClr val="000000"/>
                </a:solidFill>
                <a:effectLst/>
                <a:highlight>
                  <a:srgbClr val="EEEEEE"/>
                </a:highlight>
                <a:latin typeface="Open Sans" panose="020B0606030504020204" pitchFamily="34" charset="0"/>
              </a:rPr>
              <a:t>Hoekstra</a:t>
            </a:r>
            <a:r>
              <a:rPr lang="sk-SK" sz="1800" b="0" i="0" dirty="0">
                <a:solidFill>
                  <a:srgbClr val="000000"/>
                </a:solidFill>
                <a:effectLst/>
                <a:highlight>
                  <a:srgbClr val="EEEEEE"/>
                </a:highlight>
                <a:latin typeface="Open Sans" panose="020B0606030504020204" pitchFamily="34" charset="0"/>
              </a:rPr>
              <a:t> upozornil, že emisie skleníkových plynov v sektoroch dopravy, budov a poľnohospodárstva </a:t>
            </a:r>
            <a:r>
              <a:rPr lang="sk-SK" sz="1800" b="1" i="0" dirty="0">
                <a:solidFill>
                  <a:srgbClr val="C00000"/>
                </a:solidFill>
                <a:effectLst/>
                <a:highlight>
                  <a:srgbClr val="EEEEEE"/>
                </a:highlight>
                <a:latin typeface="Open Sans" panose="020B0606030504020204" pitchFamily="34" charset="0"/>
              </a:rPr>
              <a:t>musia klesať 3x rýchlejšie, ak chceme ich celkový objem do 2030 redukovať o 55 percent</a:t>
            </a:r>
            <a:endParaRPr lang="sk-SK" sz="1800" b="1" dirty="0">
              <a:solidFill>
                <a:srgbClr val="C00000"/>
              </a:solidFill>
            </a:endParaRPr>
          </a:p>
        </p:txBody>
      </p:sp>
      <p:sp>
        <p:nvSpPr>
          <p:cNvPr id="3" name="Zástupný objekt pre číslo snímky 2">
            <a:extLst>
              <a:ext uri="{FF2B5EF4-FFF2-40B4-BE49-F238E27FC236}">
                <a16:creationId xmlns:a16="http://schemas.microsoft.com/office/drawing/2014/main" id="{94F29C9D-AE83-0811-15A5-4C4DE7262C6A}"/>
              </a:ext>
            </a:extLst>
          </p:cNvPr>
          <p:cNvSpPr>
            <a:spLocks noGrp="1"/>
          </p:cNvSpPr>
          <p:nvPr>
            <p:ph type="sldNum" sz="quarter" idx="12"/>
          </p:nvPr>
        </p:nvSpPr>
        <p:spPr/>
        <p:txBody>
          <a:bodyPr/>
          <a:lstStyle/>
          <a:p>
            <a:fld id="{5380D079-4C3E-464C-B773-28A28016DD07}" type="slidenum">
              <a:rPr lang="sk-SK" smtClean="0"/>
              <a:pPr/>
              <a:t>80</a:t>
            </a:fld>
            <a:endParaRPr lang="sk-SK"/>
          </a:p>
        </p:txBody>
      </p:sp>
      <p:sp>
        <p:nvSpPr>
          <p:cNvPr id="4" name="Obdĺžnik 3">
            <a:extLst>
              <a:ext uri="{FF2B5EF4-FFF2-40B4-BE49-F238E27FC236}">
                <a16:creationId xmlns:a16="http://schemas.microsoft.com/office/drawing/2014/main" id="{AC5498D3-5D16-157C-33EE-4AE2AFF52239}"/>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Budovy: Platba za emisie pre domácnosti</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80717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B40D50E4-26F6-2FA1-CA3B-07742E443A73}"/>
              </a:ext>
            </a:extLst>
          </p:cNvPr>
          <p:cNvSpPr>
            <a:spLocks noGrp="1"/>
          </p:cNvSpPr>
          <p:nvPr>
            <p:ph type="title"/>
          </p:nvPr>
        </p:nvSpPr>
        <p:spPr>
          <a:xfrm>
            <a:off x="471114" y="136525"/>
            <a:ext cx="8229600" cy="1143000"/>
          </a:xfrm>
        </p:spPr>
        <p:txBody>
          <a:bodyPr>
            <a:normAutofit/>
          </a:bodyPr>
          <a:lstStyle/>
          <a:p>
            <a:r>
              <a:rPr lang="sk-SK" sz="3600" dirty="0"/>
              <a:t>Batérie a ich životnosť</a:t>
            </a:r>
          </a:p>
        </p:txBody>
      </p:sp>
      <p:sp>
        <p:nvSpPr>
          <p:cNvPr id="6" name="Zástupný objekt pre obsah 5">
            <a:extLst>
              <a:ext uri="{FF2B5EF4-FFF2-40B4-BE49-F238E27FC236}">
                <a16:creationId xmlns:a16="http://schemas.microsoft.com/office/drawing/2014/main" id="{1E9C9626-9056-BDBF-35B6-C638B570A15D}"/>
              </a:ext>
            </a:extLst>
          </p:cNvPr>
          <p:cNvSpPr>
            <a:spLocks noGrp="1"/>
          </p:cNvSpPr>
          <p:nvPr>
            <p:ph idx="1"/>
          </p:nvPr>
        </p:nvSpPr>
        <p:spPr>
          <a:xfrm>
            <a:off x="424056" y="1268760"/>
            <a:ext cx="8229600" cy="4525963"/>
          </a:xfrm>
        </p:spPr>
        <p:txBody>
          <a:bodyPr>
            <a:normAutofit fontScale="85000" lnSpcReduction="20000"/>
          </a:bodyPr>
          <a:lstStyle/>
          <a:p>
            <a:r>
              <a:rPr lang="sk-SK" sz="2400" dirty="0">
                <a:latin typeface="Arial" panose="020B0604020202020204" pitchFamily="34" charset="0"/>
                <a:cs typeface="Arial" panose="020B0604020202020204" pitchFamily="34" charset="0"/>
              </a:rPr>
              <a:t>Najpoužívanejšie </a:t>
            </a:r>
            <a:r>
              <a:rPr lang="sk-SK" sz="2400" dirty="0" err="1">
                <a:latin typeface="Arial" panose="020B0604020202020204" pitchFamily="34" charset="0"/>
                <a:cs typeface="Arial" panose="020B0604020202020204" pitchFamily="34" charset="0"/>
              </a:rPr>
              <a:t>litium-iontové</a:t>
            </a:r>
            <a:r>
              <a:rPr lang="sk-SK" sz="2400" dirty="0">
                <a:latin typeface="Arial" panose="020B0604020202020204" pitchFamily="34" charset="0"/>
                <a:cs typeface="Arial" panose="020B0604020202020204" pitchFamily="34" charset="0"/>
              </a:rPr>
              <a:t> batérie časom degradujú a znižuje sa ich kapacita, alternatívne sa javia </a:t>
            </a:r>
            <a:r>
              <a:rPr lang="sk-SK" sz="2400" dirty="0" err="1">
                <a:latin typeface="Arial" panose="020B0604020202020204" pitchFamily="34" charset="0"/>
                <a:cs typeface="Arial" panose="020B0604020202020204" pitchFamily="34" charset="0"/>
              </a:rPr>
              <a:t>litium</a:t>
            </a:r>
            <a:r>
              <a:rPr lang="sk-SK" sz="2400" dirty="0">
                <a:latin typeface="Arial" panose="020B0604020202020204" pitchFamily="34" charset="0"/>
                <a:cs typeface="Arial" panose="020B0604020202020204" pitchFamily="34" charset="0"/>
              </a:rPr>
              <a:t>-kovové:</a:t>
            </a:r>
          </a:p>
          <a:p>
            <a:pPr lvl="1">
              <a:buFont typeface="Wingdings" panose="05000000000000000000" pitchFamily="2" charset="2"/>
              <a:buChar char="Ø"/>
            </a:pPr>
            <a:r>
              <a:rPr lang="sk-SK" sz="1900" dirty="0" err="1">
                <a:latin typeface="Arial" panose="020B0604020202020204" pitchFamily="34" charset="0"/>
                <a:cs typeface="Arial" panose="020B0604020202020204" pitchFamily="34" charset="0"/>
              </a:rPr>
              <a:t>litium</a:t>
            </a:r>
            <a:r>
              <a:rPr lang="sk-SK" sz="1900" dirty="0">
                <a:latin typeface="Arial" panose="020B0604020202020204" pitchFamily="34" charset="0"/>
                <a:cs typeface="Arial" panose="020B0604020202020204" pitchFamily="34" charset="0"/>
              </a:rPr>
              <a:t>-kovové majú vyššiu hustotu energie 400-800 Wh/kg a polovičnú životnosť, rýchlejšie sa nabíjajú</a:t>
            </a:r>
          </a:p>
          <a:p>
            <a:pPr lvl="1">
              <a:buFont typeface="Wingdings" panose="05000000000000000000" pitchFamily="2" charset="2"/>
              <a:buChar char="Ø"/>
            </a:pPr>
            <a:r>
              <a:rPr kumimoji="0" lang="sk-SK" altLang="sk-SK" sz="1900" b="0" i="0" u="none" strike="noStrike" cap="none" normalizeH="0" baseline="0" dirty="0">
                <a:ln>
                  <a:noFill/>
                </a:ln>
                <a:solidFill>
                  <a:srgbClr val="545454"/>
                </a:solidFill>
                <a:effectLst/>
                <a:latin typeface="Arial" panose="020B0604020202020204" pitchFamily="34" charset="0"/>
                <a:cs typeface="Arial" panose="020B0604020202020204" pitchFamily="34" charset="0"/>
              </a:rPr>
              <a:t>lítium-iónové len 150-250 Wh/kg, väčšiu životnosť a sú menej náchylné na vznietenie</a:t>
            </a:r>
          </a:p>
          <a:p>
            <a:pPr algn="just" eaLnBrk="0" fontAlgn="base" hangingPunct="0">
              <a:spcBef>
                <a:spcPct val="0"/>
              </a:spcBef>
              <a:spcAft>
                <a:spcPct val="0"/>
              </a:spcAft>
            </a:pPr>
            <a:endParaRPr kumimoji="0" lang="sk-SK" altLang="sk-SK" sz="1800" b="1" i="0" u="none" strike="noStrike" cap="none" normalizeH="0" baseline="0" dirty="0">
              <a:ln>
                <a:noFill/>
              </a:ln>
              <a:solidFill>
                <a:srgbClr val="545454"/>
              </a:solidFill>
              <a:effectLst/>
              <a:latin typeface="Arial" panose="020B0604020202020204" pitchFamily="34" charset="0"/>
              <a:cs typeface="Arial" panose="020B0604020202020204" pitchFamily="34" charset="0"/>
            </a:endParaRPr>
          </a:p>
          <a:p>
            <a:pPr algn="just" eaLnBrk="0" fontAlgn="base" hangingPunct="0">
              <a:spcBef>
                <a:spcPct val="0"/>
              </a:spcBef>
              <a:spcAft>
                <a:spcPct val="0"/>
              </a:spcAft>
            </a:pPr>
            <a:r>
              <a:rPr kumimoji="0" lang="sk-SK" altLang="sk-SK" sz="2400" i="0" u="none" strike="noStrike" cap="none" normalizeH="0" baseline="0" dirty="0">
                <a:ln>
                  <a:noFill/>
                </a:ln>
                <a:solidFill>
                  <a:srgbClr val="545454"/>
                </a:solidFill>
                <a:effectLst/>
                <a:latin typeface="Arial" panose="020B0604020202020204" pitchFamily="34" charset="0"/>
                <a:cs typeface="Arial" panose="020B0604020202020204" pitchFamily="34" charset="0"/>
              </a:rPr>
              <a:t>Výskumníci z </a:t>
            </a:r>
            <a:r>
              <a:rPr kumimoji="0" lang="sk-SK" altLang="sk-SK" sz="2400" i="0" u="none" strike="noStrike" cap="none" normalizeH="0" baseline="0" dirty="0" err="1">
                <a:ln>
                  <a:noFill/>
                </a:ln>
                <a:solidFill>
                  <a:srgbClr val="545454"/>
                </a:solidFill>
                <a:effectLst/>
                <a:latin typeface="Arial" panose="020B0604020202020204" pitchFamily="34" charset="0"/>
                <a:cs typeface="Arial" panose="020B0604020202020204" pitchFamily="34" charset="0"/>
              </a:rPr>
              <a:t>Precourt</a:t>
            </a:r>
            <a:r>
              <a:rPr kumimoji="0" lang="sk-SK" altLang="sk-SK" sz="2400" i="0" u="none" strike="noStrike" cap="none" normalizeH="0" baseline="0" dirty="0">
                <a:ln>
                  <a:noFill/>
                </a:ln>
                <a:solidFill>
                  <a:srgbClr val="545454"/>
                </a:solidFill>
                <a:effectLst/>
                <a:latin typeface="Arial" panose="020B0604020202020204" pitchFamily="34" charset="0"/>
                <a:cs typeface="Arial" panose="020B0604020202020204" pitchFamily="34" charset="0"/>
              </a:rPr>
              <a:t> </a:t>
            </a:r>
            <a:r>
              <a:rPr kumimoji="0" lang="sk-SK" altLang="sk-SK" sz="2400" i="0" u="none" strike="noStrike" cap="none" normalizeH="0" baseline="0" dirty="0" err="1">
                <a:ln>
                  <a:noFill/>
                </a:ln>
                <a:solidFill>
                  <a:srgbClr val="545454"/>
                </a:solidFill>
                <a:effectLst/>
                <a:latin typeface="Arial" panose="020B0604020202020204" pitchFamily="34" charset="0"/>
                <a:cs typeface="Arial" panose="020B0604020202020204" pitchFamily="34" charset="0"/>
              </a:rPr>
              <a:t>Institute</a:t>
            </a:r>
            <a:r>
              <a:rPr kumimoji="0" lang="sk-SK" altLang="sk-SK" sz="2400" i="0" u="none" strike="noStrike" cap="none" normalizeH="0" baseline="0" dirty="0">
                <a:ln>
                  <a:noFill/>
                </a:ln>
                <a:solidFill>
                  <a:srgbClr val="545454"/>
                </a:solidFill>
                <a:effectLst/>
                <a:latin typeface="Arial" panose="020B0604020202020204" pitchFamily="34" charset="0"/>
                <a:cs typeface="Arial" panose="020B0604020202020204" pitchFamily="34" charset="0"/>
              </a:rPr>
              <a:t> </a:t>
            </a:r>
            <a:r>
              <a:rPr kumimoji="0" lang="sk-SK" altLang="sk-SK" sz="2400" i="0" u="none" strike="noStrike" cap="none" normalizeH="0" baseline="0" dirty="0" err="1">
                <a:ln>
                  <a:noFill/>
                </a:ln>
                <a:solidFill>
                  <a:srgbClr val="545454"/>
                </a:solidFill>
                <a:effectLst/>
                <a:latin typeface="Arial" panose="020B0604020202020204" pitchFamily="34" charset="0"/>
                <a:cs typeface="Arial" panose="020B0604020202020204" pitchFamily="34" charset="0"/>
              </a:rPr>
              <a:t>for</a:t>
            </a:r>
            <a:r>
              <a:rPr kumimoji="0" lang="sk-SK" altLang="sk-SK" sz="2400" i="0" u="none" strike="noStrike" cap="none" normalizeH="0" baseline="0" dirty="0">
                <a:ln>
                  <a:noFill/>
                </a:ln>
                <a:solidFill>
                  <a:srgbClr val="545454"/>
                </a:solidFill>
                <a:effectLst/>
                <a:latin typeface="Arial" panose="020B0604020202020204" pitchFamily="34" charset="0"/>
                <a:cs typeface="Arial" panose="020B0604020202020204" pitchFamily="34" charset="0"/>
              </a:rPr>
              <a:t> </a:t>
            </a:r>
            <a:r>
              <a:rPr kumimoji="0" lang="sk-SK" altLang="sk-SK" sz="2400" i="0" u="none" strike="noStrike" cap="none" normalizeH="0" baseline="0" dirty="0" err="1">
                <a:ln>
                  <a:noFill/>
                </a:ln>
                <a:solidFill>
                  <a:srgbClr val="545454"/>
                </a:solidFill>
                <a:effectLst/>
                <a:latin typeface="Arial" panose="020B0604020202020204" pitchFamily="34" charset="0"/>
                <a:cs typeface="Arial" panose="020B0604020202020204" pitchFamily="34" charset="0"/>
              </a:rPr>
              <a:t>Technology</a:t>
            </a:r>
            <a:r>
              <a:rPr kumimoji="0" lang="sk-SK" altLang="sk-SK" sz="2400" i="0" u="none" strike="noStrike" cap="none" normalizeH="0" baseline="0" dirty="0">
                <a:ln>
                  <a:noFill/>
                </a:ln>
                <a:solidFill>
                  <a:srgbClr val="545454"/>
                </a:solidFill>
                <a:effectLst/>
                <a:latin typeface="Arial" panose="020B0604020202020204" pitchFamily="34" charset="0"/>
                <a:cs typeface="Arial" panose="020B0604020202020204" pitchFamily="34" charset="0"/>
              </a:rPr>
              <a:t> na </a:t>
            </a:r>
            <a:r>
              <a:rPr kumimoji="0" lang="sk-SK" altLang="sk-SK" sz="2400" i="0" u="none" strike="noStrike" cap="none" normalizeH="0" baseline="0" dirty="0" err="1">
                <a:ln>
                  <a:noFill/>
                </a:ln>
                <a:solidFill>
                  <a:srgbClr val="545454"/>
                </a:solidFill>
                <a:effectLst/>
                <a:latin typeface="Arial" panose="020B0604020202020204" pitchFamily="34" charset="0"/>
                <a:cs typeface="Arial" panose="020B0604020202020204" pitchFamily="34" charset="0"/>
              </a:rPr>
              <a:t>Standforskej</a:t>
            </a:r>
            <a:r>
              <a:rPr kumimoji="0" lang="sk-SK" altLang="sk-SK" sz="2400" i="0" u="none" strike="noStrike" cap="none" normalizeH="0" baseline="0" dirty="0">
                <a:ln>
                  <a:noFill/>
                </a:ln>
                <a:solidFill>
                  <a:srgbClr val="545454"/>
                </a:solidFill>
                <a:effectLst/>
                <a:latin typeface="Arial" panose="020B0604020202020204" pitchFamily="34" charset="0"/>
                <a:cs typeface="Arial" panose="020B0604020202020204" pitchFamily="34" charset="0"/>
              </a:rPr>
              <a:t> univerzite dosiahli významný míľnik v oblasti lítium-kovových batérií, ktoré sú považované za kľúčové pre budúci rozvoj </a:t>
            </a:r>
            <a:r>
              <a:rPr kumimoji="0" lang="sk-SK" altLang="sk-SK" sz="2400" i="0" u="none" strike="noStrike" cap="none" normalizeH="0" baseline="0" dirty="0" err="1">
                <a:ln>
                  <a:noFill/>
                </a:ln>
                <a:solidFill>
                  <a:srgbClr val="545454"/>
                </a:solidFill>
                <a:effectLst/>
                <a:latin typeface="Arial" panose="020B0604020202020204" pitchFamily="34" charset="0"/>
                <a:cs typeface="Arial" panose="020B0604020202020204" pitchFamily="34" charset="0"/>
              </a:rPr>
              <a:t>elektromobility</a:t>
            </a:r>
            <a:r>
              <a:rPr kumimoji="0" lang="sk-SK" altLang="sk-SK" sz="2400" i="0" u="none" strike="noStrike" cap="none" normalizeH="0" baseline="0" dirty="0">
                <a:ln>
                  <a:noFill/>
                </a:ln>
                <a:solidFill>
                  <a:srgbClr val="545454"/>
                </a:solidFill>
                <a:effectLst/>
                <a:latin typeface="Arial" panose="020B0604020202020204" pitchFamily="34" charset="0"/>
                <a:cs typeface="Arial" panose="020B0604020202020204" pitchFamily="34" charset="0"/>
              </a:rPr>
              <a:t>. Výskumníci prišli na to, že tieto batérie dokážu svoju </a:t>
            </a:r>
            <a:r>
              <a:rPr kumimoji="0" lang="sk-SK" altLang="sk-SK" sz="2400" i="0" u="none" strike="noStrike" cap="none" normalizeH="0" baseline="0" dirty="0">
                <a:ln>
                  <a:noFill/>
                </a:ln>
                <a:solidFill>
                  <a:srgbClr val="FF0000"/>
                </a:solidFill>
                <a:effectLst/>
                <a:latin typeface="Arial" panose="020B0604020202020204" pitchFamily="34" charset="0"/>
                <a:cs typeface="Arial" panose="020B0604020202020204" pitchFamily="34" charset="0"/>
              </a:rPr>
              <a:t>stratenú kapacitu obnoviť</a:t>
            </a:r>
            <a:r>
              <a:rPr kumimoji="0" lang="sk-SK" altLang="sk-SK" sz="2400" i="0" u="none" strike="noStrike" cap="none" normalizeH="0" baseline="0" dirty="0">
                <a:ln>
                  <a:noFill/>
                </a:ln>
                <a:solidFill>
                  <a:srgbClr val="545454"/>
                </a:solidFill>
                <a:effectLst/>
                <a:latin typeface="Arial" panose="020B0604020202020204" pitchFamily="34" charset="0"/>
                <a:cs typeface="Arial" panose="020B0604020202020204" pitchFamily="34" charset="0"/>
              </a:rPr>
              <a:t>, čo je naozaj významný objav: </a:t>
            </a:r>
          </a:p>
          <a:p>
            <a:pPr lvl="1" algn="just" eaLnBrk="0" fontAlgn="base" hangingPunct="0">
              <a:spcBef>
                <a:spcPct val="0"/>
              </a:spcBef>
              <a:spcAft>
                <a:spcPct val="0"/>
              </a:spcAft>
              <a:buFont typeface="Wingdings" panose="05000000000000000000" pitchFamily="2" charset="2"/>
              <a:buChar char="Ø"/>
            </a:pPr>
            <a:r>
              <a:rPr kumimoji="0" lang="sk-SK" altLang="sk-SK" sz="2000" i="0" u="none" strike="noStrike" cap="none" normalizeH="0" baseline="0" dirty="0">
                <a:ln>
                  <a:noFill/>
                </a:ln>
                <a:solidFill>
                  <a:srgbClr val="545454"/>
                </a:solidFill>
                <a:effectLst/>
                <a:latin typeface="Arial" panose="020B0604020202020204" pitchFamily="34" charset="0"/>
                <a:cs typeface="Arial" panose="020B0604020202020204" pitchFamily="34" charset="0"/>
              </a:rPr>
              <a:t>Pomocou špeciálnych prísad do elektrolytu sa im podarilo zvrátiť proces degradácie a obnoviť značnú časť kapacity batérie. </a:t>
            </a:r>
          </a:p>
          <a:p>
            <a:pPr lvl="1" algn="just" eaLnBrk="0" fontAlgn="base" hangingPunct="0">
              <a:spcBef>
                <a:spcPct val="0"/>
              </a:spcBef>
              <a:spcAft>
                <a:spcPct val="0"/>
              </a:spcAft>
              <a:buFont typeface="Wingdings" panose="05000000000000000000" pitchFamily="2" charset="2"/>
              <a:buChar char="Ø"/>
            </a:pPr>
            <a:r>
              <a:rPr kumimoji="0" lang="sk-SK" altLang="sk-SK" sz="2000" i="0" u="none" strike="noStrike" cap="none" normalizeH="0" baseline="0" dirty="0">
                <a:ln>
                  <a:noFill/>
                </a:ln>
                <a:solidFill>
                  <a:srgbClr val="545454"/>
                </a:solidFill>
                <a:effectLst/>
                <a:latin typeface="Arial" panose="020B0604020202020204" pitchFamily="34" charset="0"/>
                <a:cs typeface="Arial" panose="020B0604020202020204" pitchFamily="34" charset="0"/>
              </a:rPr>
              <a:t>Podľa výskumu bola výsledkom 98,2-percentná účinnosť v “oživených” článkoch oproti 96,9 % v kontrolnej skupine. Bolo tak jasne preukázateľné, že to funguje. </a:t>
            </a:r>
          </a:p>
          <a:p>
            <a:pPr lvl="1" algn="just" eaLnBrk="0" fontAlgn="base" hangingPunct="0">
              <a:spcBef>
                <a:spcPct val="0"/>
              </a:spcBef>
              <a:spcAft>
                <a:spcPct val="0"/>
              </a:spcAft>
              <a:buFont typeface="Wingdings" panose="05000000000000000000" pitchFamily="2" charset="2"/>
              <a:buChar char="Ø"/>
            </a:pPr>
            <a:r>
              <a:rPr kumimoji="0" lang="sk-SK" altLang="sk-SK" sz="2000" i="0" u="none" strike="noStrike" cap="none" normalizeH="0" baseline="0" dirty="0">
                <a:ln>
                  <a:noFill/>
                </a:ln>
                <a:solidFill>
                  <a:srgbClr val="545454"/>
                </a:solidFill>
                <a:effectLst/>
                <a:latin typeface="Arial" panose="020B0604020202020204" pitchFamily="34" charset="0"/>
                <a:cs typeface="Arial" panose="020B0604020202020204" pitchFamily="34" charset="0"/>
              </a:rPr>
              <a:t>Nové poznatky by mohli zabezpečiť </a:t>
            </a:r>
            <a:r>
              <a:rPr kumimoji="0" lang="sk-SK" altLang="sk-SK" sz="2000" i="0" u="none" strike="noStrike" cap="none" normalizeH="0" baseline="0" dirty="0">
                <a:ln>
                  <a:noFill/>
                </a:ln>
                <a:solidFill>
                  <a:srgbClr val="FF0000"/>
                </a:solidFill>
                <a:effectLst/>
                <a:latin typeface="Arial" panose="020B0604020202020204" pitchFamily="34" charset="0"/>
                <a:cs typeface="Arial" panose="020B0604020202020204" pitchFamily="34" charset="0"/>
              </a:rPr>
              <a:t>dlhšiu životnosť a nižšie celkové náklady</a:t>
            </a:r>
            <a:endParaRPr kumimoji="0" lang="sk-SK" altLang="sk-SK" sz="900" i="0" u="none" strike="noStrike" cap="none" normalizeH="0" baseline="0" dirty="0">
              <a:ln>
                <a:noFill/>
              </a:ln>
              <a:solidFill>
                <a:srgbClr val="3C3C3C"/>
              </a:solidFill>
              <a:effectLst/>
              <a:latin typeface="Arial" panose="020B0604020202020204" pitchFamily="34" charset="0"/>
              <a:cs typeface="Arial" panose="020B0604020202020204" pitchFamily="34" charset="0"/>
            </a:endParaRPr>
          </a:p>
          <a:p>
            <a:endParaRPr lang="sk-SK" sz="1800" dirty="0"/>
          </a:p>
        </p:txBody>
      </p:sp>
      <p:sp>
        <p:nvSpPr>
          <p:cNvPr id="4" name="Zástupný objekt pre číslo snímky 3">
            <a:extLst>
              <a:ext uri="{FF2B5EF4-FFF2-40B4-BE49-F238E27FC236}">
                <a16:creationId xmlns:a16="http://schemas.microsoft.com/office/drawing/2014/main" id="{C50F16B6-A996-A1F0-70B0-873AC3AA2AC5}"/>
              </a:ext>
            </a:extLst>
          </p:cNvPr>
          <p:cNvSpPr>
            <a:spLocks noGrp="1"/>
          </p:cNvSpPr>
          <p:nvPr>
            <p:ph type="sldNum" sz="quarter" idx="12"/>
          </p:nvPr>
        </p:nvSpPr>
        <p:spPr/>
        <p:txBody>
          <a:bodyPr/>
          <a:lstStyle/>
          <a:p>
            <a:fld id="{5380D079-4C3E-464C-B773-28A28016DD07}" type="slidenum">
              <a:rPr lang="sk-SK" smtClean="0"/>
              <a:pPr/>
              <a:t>81</a:t>
            </a:fld>
            <a:endParaRPr lang="sk-SK"/>
          </a:p>
        </p:txBody>
      </p:sp>
      <p:sp>
        <p:nvSpPr>
          <p:cNvPr id="8" name="Obdĺžnik 7">
            <a:extLst>
              <a:ext uri="{FF2B5EF4-FFF2-40B4-BE49-F238E27FC236}">
                <a16:creationId xmlns:a16="http://schemas.microsoft.com/office/drawing/2014/main" id="{E22B3CD3-FB87-2756-F266-FB8048751B8C}"/>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Energetika: Batérie pre EV</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1075011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5823BA38-E037-0EBB-E49C-812B3BCEB4AD}"/>
              </a:ext>
            </a:extLst>
          </p:cNvPr>
          <p:cNvSpPr>
            <a:spLocks noGrp="1"/>
          </p:cNvSpPr>
          <p:nvPr>
            <p:ph type="sldNum" sz="quarter" idx="12"/>
          </p:nvPr>
        </p:nvSpPr>
        <p:spPr/>
        <p:txBody>
          <a:bodyPr/>
          <a:lstStyle/>
          <a:p>
            <a:fld id="{5380D079-4C3E-464C-B773-28A28016DD07}" type="slidenum">
              <a:rPr lang="sk-SK" smtClean="0"/>
              <a:pPr/>
              <a:t>82</a:t>
            </a:fld>
            <a:endParaRPr lang="sk-SK"/>
          </a:p>
        </p:txBody>
      </p:sp>
      <p:sp>
        <p:nvSpPr>
          <p:cNvPr id="5" name="Obdĺžnik 4">
            <a:extLst>
              <a:ext uri="{FF2B5EF4-FFF2-40B4-BE49-F238E27FC236}">
                <a16:creationId xmlns:a16="http://schemas.microsoft.com/office/drawing/2014/main" id="{C8D07376-9916-6C03-599E-B8D007F6CE9C}"/>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Príval informácií nás zahlcuje, potrebujeme vnímať výber najdôležitejších</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pic>
        <p:nvPicPr>
          <p:cNvPr id="9" name="Obrázok 8">
            <a:extLst>
              <a:ext uri="{FF2B5EF4-FFF2-40B4-BE49-F238E27FC236}">
                <a16:creationId xmlns:a16="http://schemas.microsoft.com/office/drawing/2014/main" id="{632951C8-5039-816D-1F80-2C3F4AA579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60648"/>
            <a:ext cx="3167180" cy="6858000"/>
          </a:xfrm>
          <a:prstGeom prst="rect">
            <a:avLst/>
          </a:prstGeom>
        </p:spPr>
      </p:pic>
      <p:sp>
        <p:nvSpPr>
          <p:cNvPr id="11" name="BlokTextu 10">
            <a:extLst>
              <a:ext uri="{FF2B5EF4-FFF2-40B4-BE49-F238E27FC236}">
                <a16:creationId xmlns:a16="http://schemas.microsoft.com/office/drawing/2014/main" id="{CB7AE662-40BC-F78D-D7EF-C9E238F3A35A}"/>
              </a:ext>
            </a:extLst>
          </p:cNvPr>
          <p:cNvSpPr txBox="1"/>
          <p:nvPr/>
        </p:nvSpPr>
        <p:spPr>
          <a:xfrm>
            <a:off x="3635896" y="332656"/>
            <a:ext cx="5328592" cy="6247864"/>
          </a:xfrm>
          <a:prstGeom prst="rect">
            <a:avLst/>
          </a:prstGeom>
          <a:noFill/>
        </p:spPr>
        <p:txBody>
          <a:bodyPr wrap="square" rtlCol="0">
            <a:spAutoFit/>
          </a:bodyPr>
          <a:lstStyle/>
          <a:p>
            <a:pPr algn="ctr"/>
            <a:r>
              <a:rPr lang="sk-SK" sz="2000" b="1" dirty="0" err="1"/>
              <a:t>Electricity</a:t>
            </a:r>
            <a:r>
              <a:rPr lang="sk-SK" sz="2000" b="1" dirty="0"/>
              <a:t> </a:t>
            </a:r>
            <a:r>
              <a:rPr lang="sk-SK" sz="2000" b="1" dirty="0" err="1"/>
              <a:t>Maps</a:t>
            </a:r>
            <a:r>
              <a:rPr lang="sk-SK" sz="2000" b="1" dirty="0"/>
              <a:t> - mapy</a:t>
            </a:r>
          </a:p>
          <a:p>
            <a:pPr algn="ctr"/>
            <a:endParaRPr lang="sk-SK" sz="2000" b="1" dirty="0"/>
          </a:p>
          <a:p>
            <a:pPr marL="285750" indent="-285750">
              <a:buFont typeface="Arial" panose="020B0604020202020204" pitchFamily="34" charset="0"/>
              <a:buChar char="•"/>
            </a:pPr>
            <a:r>
              <a:rPr lang="sk-SK" dirty="0"/>
              <a:t>Do mobilu je možné stiahnuť voľne dostupnú </a:t>
            </a:r>
            <a:r>
              <a:rPr lang="sk-SK" dirty="0" err="1"/>
              <a:t>appku</a:t>
            </a:r>
            <a:endParaRPr lang="sk-SK" dirty="0"/>
          </a:p>
          <a:p>
            <a:pPr marL="285750" indent="-285750">
              <a:buFont typeface="Arial" panose="020B0604020202020204" pitchFamily="34" charset="0"/>
              <a:buChar char="•"/>
            </a:pPr>
            <a:r>
              <a:rPr lang="sk-SK" dirty="0"/>
              <a:t>Poskytne pár </a:t>
            </a:r>
            <a:r>
              <a:rPr lang="sk-SK" dirty="0" err="1"/>
              <a:t>prehladných</a:t>
            </a:r>
            <a:r>
              <a:rPr lang="sk-SK" dirty="0"/>
              <a:t> informácií </a:t>
            </a:r>
            <a:r>
              <a:rPr lang="sk-SK" b="1" dirty="0">
                <a:solidFill>
                  <a:srgbClr val="0066FF"/>
                </a:solidFill>
              </a:rPr>
              <a:t>o aktuálnych tokoch elektriny a emisiách</a:t>
            </a:r>
          </a:p>
          <a:p>
            <a:pPr marL="285750" indent="-285750">
              <a:buFont typeface="Arial" panose="020B0604020202020204" pitchFamily="34" charset="0"/>
              <a:buChar char="•"/>
            </a:pPr>
            <a:r>
              <a:rPr lang="sk-SK" dirty="0"/>
              <a:t>Vychádza z údajov poskytovaných z hraničných prepojení medzi krajinami, pričom čas poslednej aktualizácie je v pravom dolnom rohu, spravidla je tu sklz asi 2 – 3 hodiny</a:t>
            </a:r>
          </a:p>
          <a:p>
            <a:pPr marL="285750" indent="-285750">
              <a:buFont typeface="Arial" panose="020B0604020202020204" pitchFamily="34" charset="0"/>
              <a:buChar char="•"/>
            </a:pPr>
            <a:r>
              <a:rPr lang="sk-SK" dirty="0"/>
              <a:t>Údaje sa týkajú:</a:t>
            </a:r>
            <a:endParaRPr lang="sk-SK" b="1" dirty="0">
              <a:solidFill>
                <a:srgbClr val="0066FF"/>
              </a:solidFill>
            </a:endParaRPr>
          </a:p>
          <a:p>
            <a:pPr marL="742950" lvl="1" indent="-285750">
              <a:buFont typeface="Arial" panose="020B0604020202020204" pitchFamily="34" charset="0"/>
              <a:buChar char="•"/>
            </a:pPr>
            <a:r>
              <a:rPr lang="sk-SK" b="1" dirty="0">
                <a:solidFill>
                  <a:srgbClr val="0066FF"/>
                </a:solidFill>
              </a:rPr>
              <a:t>Elektriny</a:t>
            </a:r>
          </a:p>
          <a:p>
            <a:pPr marL="742950" lvl="1" indent="-285750">
              <a:buFont typeface="Arial" panose="020B0604020202020204" pitchFamily="34" charset="0"/>
              <a:buChar char="•"/>
            </a:pPr>
            <a:r>
              <a:rPr lang="sk-SK" b="1" dirty="0">
                <a:solidFill>
                  <a:srgbClr val="0066FF"/>
                </a:solidFill>
              </a:rPr>
              <a:t>Emisií</a:t>
            </a:r>
          </a:p>
          <a:p>
            <a:pPr marL="742950" lvl="1" indent="-285750">
              <a:buFont typeface="Arial" panose="020B0604020202020204" pitchFamily="34" charset="0"/>
              <a:buChar char="•"/>
            </a:pPr>
            <a:r>
              <a:rPr lang="sk-SK" b="1" dirty="0">
                <a:solidFill>
                  <a:srgbClr val="0066FF"/>
                </a:solidFill>
              </a:rPr>
              <a:t>Historických údajov (D, M, R, 5R)</a:t>
            </a:r>
          </a:p>
          <a:p>
            <a:pPr marL="742950" lvl="1" indent="-285750">
              <a:buFont typeface="Arial" panose="020B0604020202020204" pitchFamily="34" charset="0"/>
              <a:buChar char="•"/>
            </a:pPr>
            <a:r>
              <a:rPr lang="sk-SK" b="1" dirty="0">
                <a:solidFill>
                  <a:srgbClr val="0066FF"/>
                </a:solidFill>
              </a:rPr>
              <a:t>Cien (za poplatok)</a:t>
            </a:r>
          </a:p>
          <a:p>
            <a:pPr marL="285750" indent="-285750">
              <a:buFont typeface="Arial" panose="020B0604020202020204" pitchFamily="34" charset="0"/>
              <a:buChar char="•"/>
            </a:pPr>
            <a:r>
              <a:rPr lang="sk-SK" dirty="0"/>
              <a:t>Farebné rozlíšenie na mape ukazuje „zelenosť“ jednotlivých krajín</a:t>
            </a:r>
          </a:p>
          <a:p>
            <a:pPr marL="285750" indent="-285750">
              <a:buFont typeface="Arial" panose="020B0604020202020204" pitchFamily="34" charset="0"/>
              <a:buChar char="•"/>
            </a:pPr>
            <a:r>
              <a:rPr lang="sk-SK" dirty="0" err="1"/>
              <a:t>Šipkové</a:t>
            </a:r>
            <a:r>
              <a:rPr lang="sk-SK" dirty="0"/>
              <a:t> animácie ukazujú aktuálne smery toku elektriny v Európe, inde len málo</a:t>
            </a:r>
          </a:p>
          <a:p>
            <a:pPr marL="285750" indent="-285750">
              <a:buFont typeface="Arial" panose="020B0604020202020204" pitchFamily="34" charset="0"/>
              <a:buChar char="•"/>
            </a:pPr>
            <a:r>
              <a:rPr lang="sk-SK" dirty="0" err="1"/>
              <a:t>Šipky</a:t>
            </a:r>
            <a:r>
              <a:rPr lang="sk-SK" dirty="0"/>
              <a:t> v moriach označujú podmorské káble</a:t>
            </a:r>
          </a:p>
          <a:p>
            <a:pPr marL="285750" indent="-285750">
              <a:buFont typeface="Arial" panose="020B0604020202020204" pitchFamily="34" charset="0"/>
              <a:buChar char="•"/>
            </a:pPr>
            <a:r>
              <a:rPr lang="sk-SK" dirty="0"/>
              <a:t>Údaje poskytujú aj krajiny mimo ENTSO-E a tak vidno aj „zelenosť“ USA, či Austrálie, no toky elektriny nie</a:t>
            </a:r>
          </a:p>
        </p:txBody>
      </p:sp>
    </p:spTree>
    <p:extLst>
      <p:ext uri="{BB962C8B-B14F-4D97-AF65-F5344CB8AC3E}">
        <p14:creationId xmlns:p14="http://schemas.microsoft.com/office/powerpoint/2010/main" val="939752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jekt pre číslo snímky 3">
            <a:extLst>
              <a:ext uri="{FF2B5EF4-FFF2-40B4-BE49-F238E27FC236}">
                <a16:creationId xmlns:a16="http://schemas.microsoft.com/office/drawing/2014/main" id="{5823BA38-E037-0EBB-E49C-812B3BCEB4AD}"/>
              </a:ext>
            </a:extLst>
          </p:cNvPr>
          <p:cNvSpPr>
            <a:spLocks noGrp="1"/>
          </p:cNvSpPr>
          <p:nvPr>
            <p:ph type="sldNum" sz="quarter" idx="12"/>
          </p:nvPr>
        </p:nvSpPr>
        <p:spPr/>
        <p:txBody>
          <a:bodyPr/>
          <a:lstStyle/>
          <a:p>
            <a:fld id="{5380D079-4C3E-464C-B773-28A28016DD07}" type="slidenum">
              <a:rPr lang="sk-SK" smtClean="0"/>
              <a:pPr/>
              <a:t>83</a:t>
            </a:fld>
            <a:endParaRPr lang="sk-SK"/>
          </a:p>
        </p:txBody>
      </p:sp>
      <p:sp>
        <p:nvSpPr>
          <p:cNvPr id="5" name="Obdĺžnik 4">
            <a:extLst>
              <a:ext uri="{FF2B5EF4-FFF2-40B4-BE49-F238E27FC236}">
                <a16:creationId xmlns:a16="http://schemas.microsoft.com/office/drawing/2014/main" id="{C8D07376-9916-6C03-599E-B8D007F6CE9C}"/>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Digitalizácia a informatizácia postupuje a dáva stále väčšie možnosti prístupu k hutným informáciám</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pic>
        <p:nvPicPr>
          <p:cNvPr id="7" name="Obrázok 6">
            <a:extLst>
              <a:ext uri="{FF2B5EF4-FFF2-40B4-BE49-F238E27FC236}">
                <a16:creationId xmlns:a16="http://schemas.microsoft.com/office/drawing/2014/main" id="{FCE7C8DD-7DB4-9412-C203-A0234F8D58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92597"/>
            <a:ext cx="3131839" cy="6781475"/>
          </a:xfrm>
          <a:prstGeom prst="rect">
            <a:avLst/>
          </a:prstGeom>
        </p:spPr>
      </p:pic>
      <p:sp>
        <p:nvSpPr>
          <p:cNvPr id="2" name="BlokTextu 1">
            <a:extLst>
              <a:ext uri="{FF2B5EF4-FFF2-40B4-BE49-F238E27FC236}">
                <a16:creationId xmlns:a16="http://schemas.microsoft.com/office/drawing/2014/main" id="{39010E64-104C-8738-9BC5-8E19D48A6520}"/>
              </a:ext>
            </a:extLst>
          </p:cNvPr>
          <p:cNvSpPr txBox="1"/>
          <p:nvPr/>
        </p:nvSpPr>
        <p:spPr>
          <a:xfrm>
            <a:off x="3635896" y="332656"/>
            <a:ext cx="5328592" cy="6247864"/>
          </a:xfrm>
          <a:prstGeom prst="rect">
            <a:avLst/>
          </a:prstGeom>
          <a:noFill/>
        </p:spPr>
        <p:txBody>
          <a:bodyPr wrap="square" rtlCol="0">
            <a:spAutoFit/>
          </a:bodyPr>
          <a:lstStyle/>
          <a:p>
            <a:pPr algn="ctr"/>
            <a:r>
              <a:rPr lang="sk-SK" sz="2000" b="1" dirty="0" err="1"/>
              <a:t>Electricity</a:t>
            </a:r>
            <a:r>
              <a:rPr lang="sk-SK" sz="2000" b="1" dirty="0"/>
              <a:t> </a:t>
            </a:r>
            <a:r>
              <a:rPr lang="sk-SK" sz="2000" b="1" dirty="0" err="1"/>
              <a:t>Maps</a:t>
            </a:r>
            <a:r>
              <a:rPr lang="sk-SK" sz="2000" b="1" dirty="0"/>
              <a:t> - údaje</a:t>
            </a:r>
          </a:p>
          <a:p>
            <a:pPr algn="ctr"/>
            <a:endParaRPr lang="sk-SK" sz="2000" b="1" dirty="0"/>
          </a:p>
          <a:p>
            <a:pPr marL="285750" indent="-285750">
              <a:buFont typeface="Arial" panose="020B0604020202020204" pitchFamily="34" charset="0"/>
              <a:buChar char="•"/>
            </a:pPr>
            <a:r>
              <a:rPr lang="sk-SK" dirty="0"/>
              <a:t>Kliknutím na krajinu získame </a:t>
            </a:r>
            <a:r>
              <a:rPr lang="sk-SK" b="1" dirty="0">
                <a:solidFill>
                  <a:srgbClr val="0066FF"/>
                </a:solidFill>
              </a:rPr>
              <a:t>údaje o krajine</a:t>
            </a:r>
          </a:p>
          <a:p>
            <a:pPr marL="285750" indent="-285750">
              <a:buFont typeface="Arial" panose="020B0604020202020204" pitchFamily="34" charset="0"/>
              <a:buChar char="•"/>
            </a:pPr>
            <a:r>
              <a:rPr lang="sk-SK" dirty="0"/>
              <a:t>V nástrojoch je možné upresniť aké údaje nás zaujímajú (napríklad spotreba, alebo výroba)</a:t>
            </a:r>
          </a:p>
          <a:p>
            <a:pPr marL="285750" indent="-285750">
              <a:buFont typeface="Arial" panose="020B0604020202020204" pitchFamily="34" charset="0"/>
              <a:buChar char="•"/>
            </a:pPr>
            <a:r>
              <a:rPr lang="sk-SK" dirty="0"/>
              <a:t>Základné členenie je na údaje o elektrine alebo emisiách</a:t>
            </a:r>
          </a:p>
          <a:p>
            <a:pPr marL="285750" indent="-285750">
              <a:buFont typeface="Arial" panose="020B0604020202020204" pitchFamily="34" charset="0"/>
              <a:buChar char="•"/>
            </a:pPr>
            <a:r>
              <a:rPr lang="sk-SK" dirty="0"/>
              <a:t>V prípade elektriny sa zobrazuje graficky podiel jednotlivých zdrojov krajiny v údajoch o inštalovanom výkone, alebo spotrebe</a:t>
            </a:r>
          </a:p>
          <a:p>
            <a:pPr marL="285750" indent="-285750">
              <a:buFont typeface="Arial" panose="020B0604020202020204" pitchFamily="34" charset="0"/>
              <a:buChar char="•"/>
            </a:pPr>
            <a:r>
              <a:rPr lang="sk-SK" dirty="0"/>
              <a:t>Emisné údaje poskytujú hodnoty jednotlivých zdrojov v T/min</a:t>
            </a:r>
          </a:p>
          <a:p>
            <a:pPr marL="285750" indent="-285750">
              <a:buFont typeface="Arial" panose="020B0604020202020204" pitchFamily="34" charset="0"/>
              <a:buChar char="•"/>
            </a:pPr>
            <a:r>
              <a:rPr lang="sk-SK" dirty="0"/>
              <a:t>Nižšie je možné listovať v grafoch poskytujúcich množstvo informácií za posledný mesiac o:</a:t>
            </a:r>
            <a:endParaRPr lang="sk-SK" b="1" dirty="0">
              <a:solidFill>
                <a:srgbClr val="0066FF"/>
              </a:solidFill>
            </a:endParaRPr>
          </a:p>
          <a:p>
            <a:pPr marL="742950" lvl="1" indent="-285750">
              <a:buFont typeface="Arial" panose="020B0604020202020204" pitchFamily="34" charset="0"/>
              <a:buChar char="•"/>
            </a:pPr>
            <a:r>
              <a:rPr lang="sk-SK" b="1" dirty="0">
                <a:solidFill>
                  <a:srgbClr val="0066FF"/>
                </a:solidFill>
              </a:rPr>
              <a:t>Uhlíkovej záťaži v g/kWh</a:t>
            </a:r>
          </a:p>
          <a:p>
            <a:pPr marL="742950" lvl="1" indent="-285750">
              <a:buFont typeface="Arial" panose="020B0604020202020204" pitchFamily="34" charset="0"/>
              <a:buChar char="•"/>
            </a:pPr>
            <a:r>
              <a:rPr lang="sk-SK" b="1" dirty="0">
                <a:solidFill>
                  <a:srgbClr val="0066FF"/>
                </a:solidFill>
              </a:rPr>
              <a:t>Štruktúre výroby po jednotlivých typoch zdrojov - v GW</a:t>
            </a:r>
          </a:p>
          <a:p>
            <a:pPr marL="742950" lvl="1" indent="-285750">
              <a:buFont typeface="Arial" panose="020B0604020202020204" pitchFamily="34" charset="0"/>
              <a:buChar char="•"/>
            </a:pPr>
            <a:r>
              <a:rPr lang="sk-SK" b="1" dirty="0">
                <a:solidFill>
                  <a:srgbClr val="0066FF"/>
                </a:solidFill>
              </a:rPr>
              <a:t>Priemerné CO2 po zdrojoch v t/min</a:t>
            </a:r>
          </a:p>
          <a:p>
            <a:pPr marL="742950" lvl="1" indent="-285750">
              <a:buFont typeface="Arial" panose="020B0604020202020204" pitchFamily="34" charset="0"/>
              <a:buChar char="•"/>
            </a:pPr>
            <a:r>
              <a:rPr lang="sk-SK" b="1" dirty="0">
                <a:solidFill>
                  <a:srgbClr val="0066FF"/>
                </a:solidFill>
              </a:rPr>
              <a:t>Iné</a:t>
            </a:r>
          </a:p>
          <a:p>
            <a:pPr marL="285750" indent="-285750">
              <a:buFont typeface="Arial" panose="020B0604020202020204" pitchFamily="34" charset="0"/>
              <a:buChar char="•"/>
            </a:pPr>
            <a:r>
              <a:rPr lang="sk-SK" dirty="0"/>
              <a:t>Niektoré údaje (napríklad o cenách) sú </a:t>
            </a:r>
            <a:r>
              <a:rPr lang="sk-SK" dirty="0" err="1"/>
              <a:t>ovšem</a:t>
            </a:r>
            <a:r>
              <a:rPr lang="sk-SK" dirty="0"/>
              <a:t> za poplatok</a:t>
            </a:r>
          </a:p>
          <a:p>
            <a:pPr marL="285750" indent="-285750">
              <a:buFont typeface="Arial" panose="020B0604020202020204" pitchFamily="34" charset="0"/>
              <a:buChar char="•"/>
            </a:pPr>
            <a:endParaRPr lang="sk-SK" dirty="0"/>
          </a:p>
        </p:txBody>
      </p:sp>
    </p:spTree>
    <p:extLst>
      <p:ext uri="{BB962C8B-B14F-4D97-AF65-F5344CB8AC3E}">
        <p14:creationId xmlns:p14="http://schemas.microsoft.com/office/powerpoint/2010/main" val="16916900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5B8C92EE-B99E-8CFF-4D95-75DD459B3F2B}"/>
              </a:ext>
            </a:extLst>
          </p:cNvPr>
          <p:cNvSpPr>
            <a:spLocks noGrp="1"/>
          </p:cNvSpPr>
          <p:nvPr>
            <p:ph type="sldNum" sz="quarter" idx="12"/>
          </p:nvPr>
        </p:nvSpPr>
        <p:spPr/>
        <p:txBody>
          <a:bodyPr/>
          <a:lstStyle/>
          <a:p>
            <a:fld id="{5380D079-4C3E-464C-B773-28A28016DD07}" type="slidenum">
              <a:rPr lang="sk-SK" smtClean="0"/>
              <a:pPr/>
              <a:t>84</a:t>
            </a:fld>
            <a:endParaRPr lang="sk-SK"/>
          </a:p>
        </p:txBody>
      </p:sp>
      <p:sp>
        <p:nvSpPr>
          <p:cNvPr id="4" name="BlokTextu 3">
            <a:extLst>
              <a:ext uri="{FF2B5EF4-FFF2-40B4-BE49-F238E27FC236}">
                <a16:creationId xmlns:a16="http://schemas.microsoft.com/office/drawing/2014/main" id="{F030492B-8EF6-3303-4CCC-E1426D678271}"/>
              </a:ext>
            </a:extLst>
          </p:cNvPr>
          <p:cNvSpPr txBox="1"/>
          <p:nvPr/>
        </p:nvSpPr>
        <p:spPr>
          <a:xfrm>
            <a:off x="5364088" y="691365"/>
            <a:ext cx="6400800" cy="6001643"/>
          </a:xfrm>
          <a:prstGeom prst="rect">
            <a:avLst/>
          </a:prstGeom>
          <a:noFill/>
        </p:spPr>
        <p:txBody>
          <a:bodyPr wrap="square">
            <a:spAutoFit/>
          </a:bodyPr>
          <a:lstStyle/>
          <a:p>
            <a:pPr algn="l"/>
            <a:r>
              <a:rPr lang="pt-BR" sz="1600" b="0" i="0" u="none" strike="noStrike" baseline="0" dirty="0">
                <a:latin typeface="Calibri" panose="020F0502020204030204" pitchFamily="34" charset="0"/>
              </a:rPr>
              <a:t>Dobrá situácia na trhu s plynom a aj</a:t>
            </a:r>
          </a:p>
          <a:p>
            <a:pPr algn="l"/>
            <a:r>
              <a:rPr lang="pl-PL" sz="1600" b="0" i="0" u="none" strike="noStrike" baseline="0" dirty="0">
                <a:latin typeface="Calibri" panose="020F0502020204030204" pitchFamily="34" charset="0"/>
              </a:rPr>
              <a:t>pokles cien elektriny a uhlia nakoniec</a:t>
            </a:r>
          </a:p>
          <a:p>
            <a:pPr algn="l"/>
            <a:r>
              <a:rPr lang="sk-SK" sz="1600" b="0" i="0" u="none" strike="noStrike" baseline="0" dirty="0">
                <a:latin typeface="Calibri" panose="020F0502020204030204" pitchFamily="34" charset="0"/>
              </a:rPr>
              <a:t>zatlačil nadol aj ceny emisných kvót a to</a:t>
            </a:r>
          </a:p>
          <a:p>
            <a:pPr algn="l"/>
            <a:r>
              <a:rPr lang="sk-SK" sz="1600" b="0" i="0" u="none" strike="noStrike" baseline="0" dirty="0">
                <a:latin typeface="Calibri" panose="020F0502020204030204" pitchFamily="34" charset="0"/>
              </a:rPr>
              <a:t>napriek nižšiemu objemu EUA v aukciách.</a:t>
            </a:r>
          </a:p>
          <a:p>
            <a:pPr algn="l"/>
            <a:r>
              <a:rPr lang="pt-BR" sz="1600" b="0" i="0" u="none" strike="noStrike" baseline="0" dirty="0">
                <a:latin typeface="Calibri" panose="020F0502020204030204" pitchFamily="34" charset="0"/>
              </a:rPr>
              <a:t>Investičné fondy už dlhšie reagujú na</a:t>
            </a:r>
          </a:p>
          <a:p>
            <a:pPr algn="l"/>
            <a:r>
              <a:rPr lang="pl-PL" sz="1600" b="0" i="0" u="none" strike="noStrike" baseline="0" dirty="0">
                <a:latin typeface="Calibri" panose="020F0502020204030204" pitchFamily="34" charset="0"/>
              </a:rPr>
              <a:t>dobrú situáciu na trhu s plynom</a:t>
            </a:r>
          </a:p>
          <a:p>
            <a:pPr algn="l"/>
            <a:r>
              <a:rPr lang="pl-PL" sz="1600" b="0" i="0" u="none" strike="noStrike" baseline="0" dirty="0">
                <a:latin typeface="Calibri" panose="020F0502020204030204" pitchFamily="34" charset="0"/>
              </a:rPr>
              <a:t>výpredajom, ku ktorému ich povzbudzujú</a:t>
            </a:r>
          </a:p>
          <a:p>
            <a:pPr algn="l"/>
            <a:r>
              <a:rPr lang="sk-SK" sz="1600" b="0" i="0" u="none" strike="noStrike" baseline="0" dirty="0">
                <a:latin typeface="Calibri" panose="020F0502020204030204" pitchFamily="34" charset="0"/>
              </a:rPr>
              <a:t>aj obavy z recesie. K 19.5 držali čisté</a:t>
            </a:r>
          </a:p>
          <a:p>
            <a:pPr algn="l"/>
            <a:r>
              <a:rPr lang="sk-SK" sz="1600" b="0" i="0" u="none" strike="noStrike" baseline="0" dirty="0">
                <a:latin typeface="Calibri" panose="020F0502020204030204" pitchFamily="34" charset="0"/>
              </a:rPr>
              <a:t>krátke pozície v objeme 13,8 miliónov</a:t>
            </a:r>
          </a:p>
          <a:p>
            <a:pPr algn="l"/>
            <a:r>
              <a:rPr lang="sk-SK" sz="1600" b="0" i="0" u="none" strike="noStrike" baseline="0" dirty="0">
                <a:latin typeface="Calibri" panose="020F0502020204030204" pitchFamily="34" charset="0"/>
              </a:rPr>
              <a:t>ton. Tieto pozície sa im darilo tvoriť pri</a:t>
            </a:r>
          </a:p>
          <a:p>
            <a:pPr algn="l"/>
            <a:r>
              <a:rPr lang="sk-SK" sz="1600" b="0" i="0" u="none" strike="noStrike" baseline="0" dirty="0">
                <a:latin typeface="Calibri" panose="020F0502020204030204" pitchFamily="34" charset="0"/>
              </a:rPr>
              <a:t>cene Dec23 vyššej ako 85 EUR/t.</a:t>
            </a:r>
          </a:p>
          <a:p>
            <a:pPr algn="l"/>
            <a:r>
              <a:rPr lang="sk-SK" sz="1600" b="0" i="0" u="none" strike="noStrike" baseline="0" dirty="0">
                <a:latin typeface="Calibri" panose="020F0502020204030204" pitchFamily="34" charset="0"/>
              </a:rPr>
              <a:t>Pokles cien v druhej polovici mája viedol</a:t>
            </a:r>
          </a:p>
          <a:p>
            <a:pPr algn="l"/>
            <a:r>
              <a:rPr lang="sk-SK" sz="1600" b="0" i="0" u="none" strike="noStrike" baseline="0" dirty="0">
                <a:latin typeface="Calibri" panose="020F0502020204030204" pitchFamily="34" charset="0"/>
              </a:rPr>
              <a:t>k ešte väčšiemu prehlbovaniu čistých</a:t>
            </a:r>
          </a:p>
          <a:p>
            <a:pPr algn="l"/>
            <a:r>
              <a:rPr lang="sk-SK" sz="1600" b="0" i="0" u="none" strike="noStrike" baseline="0" dirty="0">
                <a:latin typeface="Calibri" panose="020F0502020204030204" pitchFamily="34" charset="0"/>
              </a:rPr>
              <a:t>krátkych pozícií. Až tak, že Dec23 sa</a:t>
            </a:r>
          </a:p>
          <a:p>
            <a:pPr algn="l"/>
            <a:r>
              <a:rPr lang="it-IT" sz="1600" b="0" i="0" u="none" strike="noStrike" baseline="0" dirty="0">
                <a:latin typeface="Calibri" panose="020F0502020204030204" pitchFamily="34" charset="0"/>
              </a:rPr>
              <a:t>priblížil na indikátore RSI hranici</a:t>
            </a:r>
          </a:p>
          <a:p>
            <a:pPr algn="l"/>
            <a:r>
              <a:rPr lang="sk-SK" sz="1600" b="0" i="0" u="none" strike="noStrike" baseline="0" dirty="0" err="1">
                <a:latin typeface="Calibri" panose="020F0502020204030204" pitchFamily="34" charset="0"/>
              </a:rPr>
              <a:t>prepredanosti</a:t>
            </a:r>
            <a:r>
              <a:rPr lang="sk-SK" sz="1600" b="0" i="0" u="none" strike="noStrike" baseline="0" dirty="0">
                <a:latin typeface="Calibri" panose="020F0502020204030204" pitchFamily="34" charset="0"/>
              </a:rPr>
              <a:t>.</a:t>
            </a:r>
          </a:p>
          <a:p>
            <a:pPr algn="l"/>
            <a:r>
              <a:rPr lang="sk-SK" sz="1600" b="0" i="0" u="none" strike="noStrike" baseline="0" dirty="0">
                <a:latin typeface="Calibri" panose="020F0502020204030204" pitchFamily="34" charset="0"/>
              </a:rPr>
              <a:t>Výpredaj je podporovaný aj navýšením</a:t>
            </a:r>
          </a:p>
          <a:p>
            <a:pPr algn="l"/>
            <a:r>
              <a:rPr lang="sk-SK" sz="1600" b="0" i="0" u="none" strike="noStrike" baseline="0" dirty="0">
                <a:latin typeface="Calibri" panose="020F0502020204030204" pitchFamily="34" charset="0"/>
              </a:rPr>
              <a:t>objemu v aukciách v rámci programu</a:t>
            </a:r>
          </a:p>
          <a:p>
            <a:pPr algn="l"/>
            <a:r>
              <a:rPr lang="sk-SK" sz="1600" b="0" i="0" u="none" strike="noStrike" baseline="0" dirty="0" err="1">
                <a:latin typeface="Calibri" panose="020F0502020204030204" pitchFamily="34" charset="0"/>
              </a:rPr>
              <a:t>RePowerEU</a:t>
            </a:r>
            <a:r>
              <a:rPr lang="sk-SK" sz="1600" b="0" i="0" u="none" strike="noStrike" baseline="0" dirty="0">
                <a:latin typeface="Calibri" panose="020F0502020204030204" pitchFamily="34" charset="0"/>
              </a:rPr>
              <a:t>, ktorý by mal byť zahájený od</a:t>
            </a:r>
          </a:p>
          <a:p>
            <a:pPr algn="l"/>
            <a:r>
              <a:rPr lang="sk-SK" sz="1600" b="0" i="0" u="none" strike="noStrike" baseline="0" dirty="0">
                <a:latin typeface="Calibri" panose="020F0502020204030204" pitchFamily="34" charset="0"/>
              </a:rPr>
              <a:t>júla.</a:t>
            </a:r>
          </a:p>
          <a:p>
            <a:pPr algn="l"/>
            <a:r>
              <a:rPr lang="pl-PL" sz="1600" b="0" i="0" u="none" strike="noStrike" baseline="0" dirty="0">
                <a:latin typeface="Calibri" panose="020F0502020204030204" pitchFamily="34" charset="0"/>
              </a:rPr>
              <a:t>Obavy z ázijskej konkurencie na</a:t>
            </a:r>
          </a:p>
          <a:p>
            <a:pPr algn="l"/>
            <a:r>
              <a:rPr lang="sk-SK" sz="1600" b="0" i="0" u="none" strike="noStrike" baseline="0" dirty="0">
                <a:latin typeface="Calibri" panose="020F0502020204030204" pitchFamily="34" charset="0"/>
              </a:rPr>
              <a:t>spotovom trhu s LNG viedli dnes (5.6)</a:t>
            </a:r>
          </a:p>
          <a:p>
            <a:pPr algn="l"/>
            <a:r>
              <a:rPr lang="sk-SK" sz="1600" b="0" i="0" u="none" strike="noStrike" baseline="0" dirty="0">
                <a:latin typeface="Calibri" panose="020F0502020204030204" pitchFamily="34" charset="0"/>
              </a:rPr>
              <a:t>k rastu cien plynu aj elektriny a nahor</a:t>
            </a:r>
          </a:p>
          <a:p>
            <a:pPr algn="l"/>
            <a:r>
              <a:rPr lang="sk-SK" sz="1600" b="0" i="0" u="none" strike="noStrike" baseline="0" dirty="0">
                <a:latin typeface="Calibri" panose="020F0502020204030204" pitchFamily="34" charset="0"/>
              </a:rPr>
              <a:t>vytlačili aj ceny emisných kvót.</a:t>
            </a:r>
            <a:endParaRPr lang="sk-SK" sz="1600" dirty="0"/>
          </a:p>
        </p:txBody>
      </p:sp>
      <p:sp>
        <p:nvSpPr>
          <p:cNvPr id="5" name="Obdĺžnik 4">
            <a:extLst>
              <a:ext uri="{FF2B5EF4-FFF2-40B4-BE49-F238E27FC236}">
                <a16:creationId xmlns:a16="http://schemas.microsoft.com/office/drawing/2014/main" id="{8104D50D-906B-B0C7-24C2-D0133DF46A61}"/>
              </a:ext>
            </a:extLst>
          </p:cNvPr>
          <p:cNvSpPr/>
          <p:nvPr/>
        </p:nvSpPr>
        <p:spPr>
          <a:xfrm>
            <a:off x="0" y="-15180"/>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solidFill>
                  <a:srgbClr val="000000"/>
                </a:solidFill>
                <a:latin typeface="Arial" pitchFamily="34" charset="0"/>
                <a:ea typeface="Calibri" pitchFamily="34" charset="0"/>
                <a:cs typeface="Arial" pitchFamily="34" charset="0"/>
              </a:rPr>
              <a:t>Príval informácií je intelektuálne nezvládnuteľný ale existujú cesty k zhutneným a prehľadným informáciám</a:t>
            </a:r>
            <a:endParaRPr kumimoji="0" lang="sk-SK" sz="700" b="0" i="0" u="none" strike="noStrike" cap="none" normalizeH="0" baseline="0" dirty="0">
              <a:ln>
                <a:noFill/>
              </a:ln>
              <a:solidFill>
                <a:schemeClr val="tx1"/>
              </a:solidFill>
              <a:effectLst/>
              <a:latin typeface="Arial" pitchFamily="34" charset="0"/>
              <a:cs typeface="Arial" pitchFamily="34" charset="0"/>
            </a:endParaRPr>
          </a:p>
        </p:txBody>
      </p:sp>
      <p:sp>
        <p:nvSpPr>
          <p:cNvPr id="7" name="BlokTextu 6">
            <a:extLst>
              <a:ext uri="{FF2B5EF4-FFF2-40B4-BE49-F238E27FC236}">
                <a16:creationId xmlns:a16="http://schemas.microsoft.com/office/drawing/2014/main" id="{28F2C8C6-FE67-B0C6-8526-BFA822FFC20D}"/>
              </a:ext>
            </a:extLst>
          </p:cNvPr>
          <p:cNvSpPr txBox="1"/>
          <p:nvPr/>
        </p:nvSpPr>
        <p:spPr>
          <a:xfrm>
            <a:off x="171567" y="2579906"/>
            <a:ext cx="4576664" cy="4278094"/>
          </a:xfrm>
          <a:prstGeom prst="rect">
            <a:avLst/>
          </a:prstGeom>
          <a:noFill/>
        </p:spPr>
        <p:txBody>
          <a:bodyPr wrap="square">
            <a:spAutoFit/>
          </a:bodyPr>
          <a:lstStyle/>
          <a:p>
            <a:pPr algn="l"/>
            <a:r>
              <a:rPr lang="sk-SK" sz="1600" b="0" i="0" u="none" strike="noStrike" baseline="0" dirty="0">
                <a:latin typeface="Calibri" panose="020F0502020204030204" pitchFamily="34" charset="0"/>
              </a:rPr>
              <a:t>Výkon jadrových blokov EDF bol od 24 až</a:t>
            </a:r>
          </a:p>
          <a:p>
            <a:pPr algn="l"/>
            <a:r>
              <a:rPr lang="pl-PL" sz="1600" b="0" i="0" u="none" strike="noStrike" baseline="0" dirty="0">
                <a:latin typeface="Calibri" panose="020F0502020204030204" pitchFamily="34" charset="0"/>
              </a:rPr>
              <a:t>po 32,8 GW. Disponibilita by mala</a:t>
            </a:r>
          </a:p>
          <a:p>
            <a:pPr algn="l"/>
            <a:r>
              <a:rPr lang="it-IT" sz="1600" b="0" i="0" u="none" strike="noStrike" baseline="0" dirty="0">
                <a:latin typeface="Calibri" panose="020F0502020204030204" pitchFamily="34" charset="0"/>
              </a:rPr>
              <a:t>v priemere dosiahnuť 34,5 GW.</a:t>
            </a:r>
          </a:p>
          <a:p>
            <a:pPr algn="l"/>
            <a:r>
              <a:rPr lang="sk-SK" sz="1600" b="0" i="0" u="none" strike="noStrike" baseline="0" dirty="0">
                <a:latin typeface="Calibri" panose="020F0502020204030204" pitchFamily="34" charset="0"/>
              </a:rPr>
              <a:t>1. blok v </a:t>
            </a:r>
            <a:r>
              <a:rPr lang="sk-SK" sz="1600" b="0" i="0" u="none" strike="noStrike" baseline="0" dirty="0" err="1">
                <a:latin typeface="Calibri" panose="020F0502020204030204" pitchFamily="34" charset="0"/>
              </a:rPr>
              <a:t>Temelíne</a:t>
            </a:r>
            <a:r>
              <a:rPr lang="sk-SK" sz="1600" b="0" i="0" u="none" strike="noStrike" baseline="0" dirty="0">
                <a:latin typeface="Calibri" panose="020F0502020204030204" pitchFamily="34" charset="0"/>
              </a:rPr>
              <a:t> s výkonom 1030 MW</a:t>
            </a:r>
          </a:p>
          <a:p>
            <a:pPr algn="l"/>
            <a:r>
              <a:rPr lang="pl-PL" sz="1600" b="0" i="0" u="none" strike="noStrike" baseline="0" dirty="0">
                <a:latin typeface="Calibri" panose="020F0502020204030204" pitchFamily="34" charset="0"/>
              </a:rPr>
              <a:t>je odstavený do 9.6. Od 2.6 bude</a:t>
            </a:r>
          </a:p>
          <a:p>
            <a:pPr algn="l"/>
            <a:r>
              <a:rPr lang="nl-NL" sz="1600" b="0" i="0" u="none" strike="noStrike" baseline="0" dirty="0">
                <a:latin typeface="Calibri" panose="020F0502020204030204" pitchFamily="34" charset="0"/>
              </a:rPr>
              <a:t>odstavený 1. blok v Dukovanoch</a:t>
            </a:r>
          </a:p>
          <a:p>
            <a:pPr algn="l"/>
            <a:r>
              <a:rPr lang="pl-PL" sz="1600" b="0" i="0" u="none" strike="noStrike" baseline="0" dirty="0">
                <a:latin typeface="Calibri" panose="020F0502020204030204" pitchFamily="34" charset="0"/>
              </a:rPr>
              <a:t>s výkonom 470 MW. Od 30.6 bude</a:t>
            </a:r>
          </a:p>
          <a:p>
            <a:pPr algn="l"/>
            <a:r>
              <a:rPr lang="nl-NL" sz="1600" b="0" i="0" u="none" strike="noStrike" baseline="0" dirty="0">
                <a:latin typeface="Calibri" panose="020F0502020204030204" pitchFamily="34" charset="0"/>
              </a:rPr>
              <a:t>odstavený 2. blok v Dukovanoch</a:t>
            </a:r>
          </a:p>
          <a:p>
            <a:pPr algn="l"/>
            <a:r>
              <a:rPr lang="sk-SK" sz="1600" b="0" i="0" u="none" strike="noStrike" baseline="0" dirty="0">
                <a:latin typeface="Calibri" panose="020F0502020204030204" pitchFamily="34" charset="0"/>
              </a:rPr>
              <a:t>s výkonom 470 MW.</a:t>
            </a:r>
          </a:p>
          <a:p>
            <a:pPr algn="l"/>
            <a:r>
              <a:rPr lang="sk-SK" sz="1600" b="0" i="0" u="none" strike="noStrike" baseline="0" dirty="0">
                <a:latin typeface="Calibri" panose="020F0502020204030204" pitchFamily="34" charset="0"/>
              </a:rPr>
              <a:t>3. blok v Jaslovských Bohuniciach</a:t>
            </a:r>
          </a:p>
          <a:p>
            <a:pPr algn="l"/>
            <a:r>
              <a:rPr lang="pl-PL" sz="1600" b="0" i="0" u="none" strike="noStrike" baseline="0" dirty="0">
                <a:latin typeface="Calibri" panose="020F0502020204030204" pitchFamily="34" charset="0"/>
              </a:rPr>
              <a:t>s výkonom 500 MW bude odstavený od</a:t>
            </a:r>
          </a:p>
          <a:p>
            <a:pPr algn="l"/>
            <a:r>
              <a:rPr lang="sk-SK" sz="1600" b="0" i="0" u="none" strike="noStrike" baseline="0" dirty="0">
                <a:latin typeface="Calibri" panose="020F0502020204030204" pitchFamily="34" charset="0"/>
              </a:rPr>
              <a:t>10. 6.</a:t>
            </a:r>
          </a:p>
          <a:p>
            <a:pPr algn="l"/>
            <a:r>
              <a:rPr lang="sk-SK" sz="1600" b="0" i="0" u="none" strike="noStrike" baseline="0" dirty="0">
                <a:latin typeface="Calibri" panose="020F0502020204030204" pitchFamily="34" charset="0"/>
              </a:rPr>
              <a:t>3. blok v maďarskom </a:t>
            </a:r>
            <a:r>
              <a:rPr lang="sk-SK" sz="1600" b="0" i="0" u="none" strike="noStrike" baseline="0" dirty="0" err="1">
                <a:latin typeface="Calibri" panose="020F0502020204030204" pitchFamily="34" charset="0"/>
              </a:rPr>
              <a:t>Paksi</a:t>
            </a:r>
            <a:r>
              <a:rPr lang="sk-SK" sz="1600" b="0" i="0" u="none" strike="noStrike" baseline="0" dirty="0">
                <a:latin typeface="Calibri" panose="020F0502020204030204" pitchFamily="34" charset="0"/>
              </a:rPr>
              <a:t> s výkonom</a:t>
            </a:r>
          </a:p>
          <a:p>
            <a:pPr algn="l"/>
            <a:r>
              <a:rPr lang="pl-PL" sz="1600" b="0" i="0" u="none" strike="noStrike" baseline="0" dirty="0">
                <a:latin typeface="Calibri" panose="020F0502020204030204" pitchFamily="34" charset="0"/>
              </a:rPr>
              <a:t>472 MW je odstavený do 1.7.</a:t>
            </a:r>
          </a:p>
          <a:p>
            <a:pPr algn="l"/>
            <a:r>
              <a:rPr lang="pl-PL" sz="1600" b="0" i="0" u="none" strike="noStrike" baseline="0" dirty="0">
                <a:latin typeface="Calibri" panose="020F0502020204030204" pitchFamily="34" charset="0"/>
              </a:rPr>
              <a:t>Obe turbíny 3. bloku v Mochovciach</a:t>
            </a:r>
          </a:p>
          <a:p>
            <a:pPr algn="l"/>
            <a:r>
              <a:rPr lang="sk-SK" sz="1600" b="0" i="0" u="none" strike="noStrike" baseline="0" dirty="0">
                <a:latin typeface="Calibri" panose="020F0502020204030204" pitchFamily="34" charset="0"/>
              </a:rPr>
              <a:t>dodávajú do siete celkovo asi 230 MW v</a:t>
            </a:r>
          </a:p>
          <a:p>
            <a:pPr algn="l"/>
            <a:r>
              <a:rPr lang="sk-SK" sz="1600" b="0" i="0" u="none" strike="noStrike" baseline="0" dirty="0">
                <a:latin typeface="Calibri" panose="020F0502020204030204" pitchFamily="34" charset="0"/>
              </a:rPr>
              <a:t>hodine.</a:t>
            </a:r>
            <a:endParaRPr lang="sk-SK" sz="1600" dirty="0"/>
          </a:p>
        </p:txBody>
      </p:sp>
      <p:sp>
        <p:nvSpPr>
          <p:cNvPr id="8" name="BlokTextu 7">
            <a:extLst>
              <a:ext uri="{FF2B5EF4-FFF2-40B4-BE49-F238E27FC236}">
                <a16:creationId xmlns:a16="http://schemas.microsoft.com/office/drawing/2014/main" id="{96C3B19E-57BF-CA7A-B029-EAF8272FE2C2}"/>
              </a:ext>
            </a:extLst>
          </p:cNvPr>
          <p:cNvSpPr txBox="1"/>
          <p:nvPr/>
        </p:nvSpPr>
        <p:spPr>
          <a:xfrm>
            <a:off x="1" y="292597"/>
            <a:ext cx="5364087" cy="2308324"/>
          </a:xfrm>
          <a:prstGeom prst="rect">
            <a:avLst/>
          </a:prstGeom>
          <a:noFill/>
        </p:spPr>
        <p:txBody>
          <a:bodyPr wrap="square" rtlCol="0">
            <a:spAutoFit/>
          </a:bodyPr>
          <a:lstStyle/>
          <a:p>
            <a:r>
              <a:rPr lang="sk-SK" sz="2000" dirty="0">
                <a:latin typeface="Arial" panose="020B0604020202020204" pitchFamily="34" charset="0"/>
                <a:cs typeface="Arial" panose="020B0604020202020204" pitchFamily="34" charset="0"/>
              </a:rPr>
              <a:t>Spoločnosť JPX vydáva každý týždeň trhové správy </a:t>
            </a:r>
            <a:r>
              <a:rPr lang="sk-SK" sz="2000" b="1" dirty="0">
                <a:solidFill>
                  <a:srgbClr val="0066FF"/>
                </a:solidFill>
                <a:latin typeface="Arial" panose="020B0604020202020204" pitchFamily="34" charset="0"/>
                <a:cs typeface="Arial" panose="020B0604020202020204" pitchFamily="34" charset="0"/>
              </a:rPr>
              <a:t>o elektrine a o plyne</a:t>
            </a:r>
          </a:p>
          <a:p>
            <a:r>
              <a:rPr lang="sk-SK" sz="2000" dirty="0">
                <a:latin typeface="Arial" panose="020B0604020202020204" pitchFamily="34" charset="0"/>
                <a:cs typeface="Arial" panose="020B0604020202020204" pitchFamily="34" charset="0"/>
              </a:rPr>
              <a:t>Na komerčnej báze je možné si ich predplatiť a mať tak k dispozícii prehľad, ktorého získanie by si </a:t>
            </a:r>
            <a:r>
              <a:rPr lang="sk-SK" sz="2400" dirty="0">
                <a:latin typeface="Arial" panose="020B0604020202020204" pitchFamily="34" charset="0"/>
                <a:cs typeface="Arial" panose="020B0604020202020204" pitchFamily="34" charset="0"/>
              </a:rPr>
              <a:t>vyžadovalo</a:t>
            </a:r>
            <a:r>
              <a:rPr lang="sk-SK" sz="2000" dirty="0">
                <a:latin typeface="Arial" panose="020B0604020202020204" pitchFamily="34" charset="0"/>
                <a:cs typeface="Arial" panose="020B0604020202020204" pitchFamily="34" charset="0"/>
              </a:rPr>
              <a:t> veľa času a energie, pripájam dve ukážky a na nasledujúcom slide hlavičku správy:</a:t>
            </a:r>
          </a:p>
        </p:txBody>
      </p:sp>
      <p:sp>
        <p:nvSpPr>
          <p:cNvPr id="3" name="Obdĺžnik 2">
            <a:extLst>
              <a:ext uri="{FF2B5EF4-FFF2-40B4-BE49-F238E27FC236}">
                <a16:creationId xmlns:a16="http://schemas.microsoft.com/office/drawing/2014/main" id="{2325B227-F985-C201-0F3B-0231F0F9197F}"/>
              </a:ext>
            </a:extLst>
          </p:cNvPr>
          <p:cNvSpPr/>
          <p:nvPr/>
        </p:nvSpPr>
        <p:spPr>
          <a:xfrm>
            <a:off x="171567" y="2620814"/>
            <a:ext cx="3464329" cy="412055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Obdĺžnik 5">
            <a:extLst>
              <a:ext uri="{FF2B5EF4-FFF2-40B4-BE49-F238E27FC236}">
                <a16:creationId xmlns:a16="http://schemas.microsoft.com/office/drawing/2014/main" id="{0B63B7CA-7C7E-4E8A-FD37-A8AF19E6D3F5}"/>
              </a:ext>
            </a:extLst>
          </p:cNvPr>
          <p:cNvSpPr/>
          <p:nvPr/>
        </p:nvSpPr>
        <p:spPr>
          <a:xfrm>
            <a:off x="5364088" y="503874"/>
            <a:ext cx="3612492" cy="618913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5527622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čísla snímky 1"/>
          <p:cNvSpPr>
            <a:spLocks noGrp="1"/>
          </p:cNvSpPr>
          <p:nvPr>
            <p:ph type="sldNum" sz="quarter" idx="12"/>
          </p:nvPr>
        </p:nvSpPr>
        <p:spPr/>
        <p:txBody>
          <a:bodyPr/>
          <a:lstStyle/>
          <a:p>
            <a:fld id="{5380D079-4C3E-464C-B773-28A28016DD07}" type="slidenum">
              <a:rPr lang="sk-SK" smtClean="0"/>
              <a:pPr/>
              <a:t>85</a:t>
            </a:fld>
            <a:endParaRPr lang="sk-SK"/>
          </a:p>
        </p:txBody>
      </p:sp>
      <p:sp>
        <p:nvSpPr>
          <p:cNvPr id="4" name="Obdĺžnik 3"/>
          <p:cNvSpPr/>
          <p:nvPr/>
        </p:nvSpPr>
        <p:spPr>
          <a:xfrm>
            <a:off x="0" y="-27384"/>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latin typeface="Arial" pitchFamily="34" charset="0"/>
                <a:cs typeface="Arial" pitchFamily="34" charset="0"/>
              </a:rPr>
              <a:t>Vodík ako alternatíva pre ukladanie elektriny a aj pohon</a:t>
            </a:r>
            <a:endParaRPr kumimoji="0" lang="sk-SK" sz="600" b="0" i="0" u="none" strike="noStrike" cap="none" normalizeH="0" baseline="0" dirty="0">
              <a:ln>
                <a:noFill/>
              </a:ln>
              <a:solidFill>
                <a:schemeClr val="tx1"/>
              </a:solidFill>
              <a:effectLst/>
              <a:latin typeface="Arial" pitchFamily="34" charset="0"/>
              <a:cs typeface="Arial" pitchFamily="34" charset="0"/>
            </a:endParaRPr>
          </a:p>
        </p:txBody>
      </p:sp>
      <p:pic>
        <p:nvPicPr>
          <p:cNvPr id="5" name="Obrázok 4"/>
          <p:cNvPicPr>
            <a:picLocks noChangeAspect="1"/>
          </p:cNvPicPr>
          <p:nvPr/>
        </p:nvPicPr>
        <p:blipFill>
          <a:blip r:embed="rId2" cstate="print"/>
          <a:stretch>
            <a:fillRect/>
          </a:stretch>
        </p:blipFill>
        <p:spPr>
          <a:xfrm>
            <a:off x="500034" y="294075"/>
            <a:ext cx="3946304" cy="2630869"/>
          </a:xfrm>
          <a:prstGeom prst="rect">
            <a:avLst/>
          </a:prstGeom>
        </p:spPr>
      </p:pic>
      <p:pic>
        <p:nvPicPr>
          <p:cNvPr id="4100" name="Picture 4" descr="Elektrolý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8" name="Obdĺžnik 7"/>
          <p:cNvSpPr/>
          <p:nvPr/>
        </p:nvSpPr>
        <p:spPr>
          <a:xfrm>
            <a:off x="428596" y="3196440"/>
            <a:ext cx="8715404" cy="2031325"/>
          </a:xfrm>
          <a:prstGeom prst="rect">
            <a:avLst/>
          </a:prstGeom>
        </p:spPr>
        <p:txBody>
          <a:bodyPr wrap="square">
            <a:spAutoFit/>
          </a:bodyPr>
          <a:lstStyle/>
          <a:p>
            <a:r>
              <a:rPr lang="sk-SK" dirty="0">
                <a:latin typeface="Arial" panose="020B0604020202020204" pitchFamily="34" charset="0"/>
                <a:cs typeface="Arial" panose="020B0604020202020204" pitchFamily="34" charset="0"/>
              </a:rPr>
              <a:t>Vodík sa dá využiť v konvenčných </a:t>
            </a:r>
            <a:r>
              <a:rPr lang="sk-SK" b="1" dirty="0">
                <a:solidFill>
                  <a:srgbClr val="FF0000"/>
                </a:solidFill>
                <a:latin typeface="Arial" panose="020B0604020202020204" pitchFamily="34" charset="0"/>
                <a:cs typeface="Arial" panose="020B0604020202020204" pitchFamily="34" charset="0"/>
              </a:rPr>
              <a:t>spaľovacích motoroch</a:t>
            </a:r>
            <a:r>
              <a:rPr lang="sk-SK" dirty="0">
                <a:latin typeface="Arial" panose="020B0604020202020204" pitchFamily="34" charset="0"/>
                <a:cs typeface="Arial" panose="020B0604020202020204" pitchFamily="34" charset="0"/>
              </a:rPr>
              <a:t>, alebo v </a:t>
            </a:r>
            <a:r>
              <a:rPr lang="sk-SK" b="1" dirty="0">
                <a:solidFill>
                  <a:srgbClr val="FF0000"/>
                </a:solidFill>
                <a:latin typeface="Arial" panose="020B0604020202020204" pitchFamily="34" charset="0"/>
                <a:cs typeface="Arial" panose="020B0604020202020204" pitchFamily="34" charset="0"/>
              </a:rPr>
              <a:t>palivových článkoch</a:t>
            </a:r>
            <a:r>
              <a:rPr lang="sk-SK" dirty="0">
                <a:latin typeface="Arial" panose="020B0604020202020204" pitchFamily="34" charset="0"/>
                <a:cs typeface="Arial" panose="020B0604020202020204" pitchFamily="34" charset="0"/>
              </a:rPr>
              <a:t>, ktoré priamo premieňajú chemickú energiu na elektrickú bez horenia. </a:t>
            </a:r>
          </a:p>
          <a:p>
            <a:endParaRPr lang="sk-SK" dirty="0">
              <a:latin typeface="Arial" panose="020B0604020202020204" pitchFamily="34" charset="0"/>
              <a:cs typeface="Arial" panose="020B0604020202020204" pitchFamily="34" charset="0"/>
            </a:endParaRPr>
          </a:p>
          <a:p>
            <a:r>
              <a:rPr lang="sk-SK" dirty="0">
                <a:latin typeface="Arial" panose="020B0604020202020204" pitchFamily="34" charset="0"/>
                <a:cs typeface="Arial" panose="020B0604020202020204" pitchFamily="34" charset="0"/>
              </a:rPr>
              <a:t>Výroba vodíka potrebuje buď premeniť prírodný plyn s parou na vodík a kyslík, alebo využiť obnoviteľný ekologickejší zdroj elektrolýz</a:t>
            </a:r>
            <a:r>
              <a:rPr lang="en-US" dirty="0">
                <a:latin typeface="Arial" panose="020B0604020202020204" pitchFamily="34" charset="0"/>
                <a:cs typeface="Arial" panose="020B0604020202020204" pitchFamily="34" charset="0"/>
              </a:rPr>
              <a:t>o</a:t>
            </a:r>
            <a:r>
              <a:rPr lang="sk-SK" dirty="0">
                <a:latin typeface="Arial" panose="020B0604020202020204" pitchFamily="34" charset="0"/>
                <a:cs typeface="Arial" panose="020B0604020202020204" pitchFamily="34" charset="0"/>
              </a:rPr>
              <a:t>u vody, na výrobu vodíka a kyslíka. S elektrolýzou, zaťaženie skleníkovým efektom </a:t>
            </a:r>
            <a:r>
              <a:rPr lang="sk-SK" b="1" dirty="0">
                <a:solidFill>
                  <a:srgbClr val="C00000"/>
                </a:solidFill>
                <a:latin typeface="Arial" panose="020B0604020202020204" pitchFamily="34" charset="0"/>
                <a:cs typeface="Arial" panose="020B0604020202020204" pitchFamily="34" charset="0"/>
              </a:rPr>
              <a:t>závisí na zdroji energie</a:t>
            </a:r>
            <a:r>
              <a:rPr lang="sk-SK" dirty="0">
                <a:latin typeface="Arial" panose="020B0604020202020204" pitchFamily="34" charset="0"/>
                <a:cs typeface="Arial" panose="020B0604020202020204" pitchFamily="34" charset="0"/>
              </a:rPr>
              <a:t>. Existuje viacero spôsobov „pohonu“ elektrolýzy.</a:t>
            </a:r>
          </a:p>
        </p:txBody>
      </p:sp>
      <p:sp>
        <p:nvSpPr>
          <p:cNvPr id="6" name="BlokTextu 5">
            <a:extLst>
              <a:ext uri="{FF2B5EF4-FFF2-40B4-BE49-F238E27FC236}">
                <a16:creationId xmlns:a16="http://schemas.microsoft.com/office/drawing/2014/main" id="{ED5F59B3-BACC-250F-2BAD-202825F45083}"/>
              </a:ext>
            </a:extLst>
          </p:cNvPr>
          <p:cNvSpPr txBox="1"/>
          <p:nvPr/>
        </p:nvSpPr>
        <p:spPr>
          <a:xfrm>
            <a:off x="4697664" y="248547"/>
            <a:ext cx="4572000" cy="2862322"/>
          </a:xfrm>
          <a:prstGeom prst="rect">
            <a:avLst/>
          </a:prstGeom>
          <a:noFill/>
        </p:spPr>
        <p:txBody>
          <a:bodyPr wrap="square">
            <a:spAutoFit/>
          </a:bodyPr>
          <a:lstStyle/>
          <a:p>
            <a:r>
              <a:rPr lang="sk-SK" b="1" dirty="0">
                <a:solidFill>
                  <a:srgbClr val="C00000"/>
                </a:solidFill>
                <a:latin typeface="Arial" panose="020B0604020202020204" pitchFamily="34" charset="0"/>
                <a:cs typeface="Arial" panose="020B0604020202020204" pitchFamily="34" charset="0"/>
              </a:rPr>
              <a:t>Vodík nie je primárnym zdrojom energie, ale prenosným úložiskom energie</a:t>
            </a:r>
            <a:r>
              <a:rPr lang="sk-SK" dirty="0">
                <a:latin typeface="Arial" panose="020B0604020202020204" pitchFamily="34" charset="0"/>
                <a:cs typeface="Arial" panose="020B0604020202020204" pitchFamily="34" charset="0"/>
              </a:rPr>
              <a:t>, pretože musí byť vyrobený iným zdrojom energie aby sa dal použiť. Avšak, ako médium na ukladanie energie, môže hrať vodík </a:t>
            </a:r>
            <a:r>
              <a:rPr lang="sk-SK" b="1" dirty="0">
                <a:solidFill>
                  <a:srgbClr val="C00000"/>
                </a:solidFill>
                <a:latin typeface="Arial" panose="020B0604020202020204" pitchFamily="34" charset="0"/>
                <a:cs typeface="Arial" panose="020B0604020202020204" pitchFamily="34" charset="0"/>
              </a:rPr>
              <a:t>významnú úlohu </a:t>
            </a:r>
            <a:r>
              <a:rPr lang="sk-SK" dirty="0">
                <a:latin typeface="Arial" panose="020B0604020202020204" pitchFamily="34" charset="0"/>
                <a:cs typeface="Arial" panose="020B0604020202020204" pitchFamily="34" charset="0"/>
              </a:rPr>
              <a:t>v používaní obnoviteľných </a:t>
            </a:r>
            <a:r>
              <a:rPr lang="en-US" dirty="0" err="1">
                <a:latin typeface="Arial" panose="020B0604020202020204" pitchFamily="34" charset="0"/>
                <a:cs typeface="Arial" panose="020B0604020202020204" pitchFamily="34" charset="0"/>
              </a:rPr>
              <a:t>zdrojov</a:t>
            </a:r>
            <a:r>
              <a:rPr lang="en-US" dirty="0">
                <a:latin typeface="Arial" panose="020B0604020202020204" pitchFamily="34" charset="0"/>
                <a:cs typeface="Arial" panose="020B0604020202020204" pitchFamily="34" charset="0"/>
              </a:rPr>
              <a:t> </a:t>
            </a:r>
            <a:r>
              <a:rPr lang="sk-SK" dirty="0" err="1">
                <a:latin typeface="Arial" panose="020B0604020202020204" pitchFamily="34" charset="0"/>
                <a:cs typeface="Arial" panose="020B0604020202020204" pitchFamily="34" charset="0"/>
              </a:rPr>
              <a:t>energi</a:t>
            </a:r>
            <a:r>
              <a:rPr lang="en-US" dirty="0">
                <a:latin typeface="Arial" panose="020B0604020202020204" pitchFamily="34" charset="0"/>
                <a:cs typeface="Arial" panose="020B0604020202020204" pitchFamily="34" charset="0"/>
              </a:rPr>
              <a:t>e </a:t>
            </a:r>
            <a:r>
              <a:rPr lang="en-US" dirty="0" err="1">
                <a:latin typeface="Arial" panose="020B0604020202020204" pitchFamily="34" charset="0"/>
                <a:cs typeface="Arial" panose="020B0604020202020204" pitchFamily="34" charset="0"/>
              </a:rPr>
              <a:t>na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jej</a:t>
            </a:r>
            <a:r>
              <a:rPr lang="en-US" dirty="0">
                <a:latin typeface="Arial" panose="020B0604020202020204" pitchFamily="34" charset="0"/>
                <a:cs typeface="Arial" panose="020B0604020202020204" pitchFamily="34" charset="0"/>
              </a:rPr>
              <a:t> </a:t>
            </a:r>
            <a:r>
              <a:rPr lang="en-US" b="1" dirty="0" err="1">
                <a:solidFill>
                  <a:srgbClr val="C00000"/>
                </a:solidFill>
                <a:latin typeface="Arial" panose="020B0604020202020204" pitchFamily="34" charset="0"/>
                <a:cs typeface="Arial" panose="020B0604020202020204" pitchFamily="34" charset="0"/>
              </a:rPr>
              <a:t>ukladanie</a:t>
            </a:r>
            <a:r>
              <a:rPr lang="en-US" b="1" dirty="0">
                <a:solidFill>
                  <a:srgbClr val="C00000"/>
                </a:solidFill>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aj</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ako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palivo</a:t>
            </a:r>
            <a:r>
              <a:rPr lang="sk-SK" dirty="0">
                <a:latin typeface="Arial" panose="020B0604020202020204" pitchFamily="34" charset="0"/>
                <a:cs typeface="Arial" panose="020B0604020202020204" pitchFamily="34" charset="0"/>
              </a:rPr>
              <a:t>. Jeho výroba môže byť z OZE (zelený vodík), alebo inou (špinavou) technológiou.</a:t>
            </a:r>
          </a:p>
        </p:txBody>
      </p:sp>
    </p:spTree>
    <p:extLst>
      <p:ext uri="{BB962C8B-B14F-4D97-AF65-F5344CB8AC3E}">
        <p14:creationId xmlns:p14="http://schemas.microsoft.com/office/powerpoint/2010/main" val="9681585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0F2C74A2-09D3-081B-C33E-56A6C87F1AFA}"/>
              </a:ext>
            </a:extLst>
          </p:cNvPr>
          <p:cNvSpPr>
            <a:spLocks noGrp="1"/>
          </p:cNvSpPr>
          <p:nvPr>
            <p:ph type="sldNum" sz="quarter" idx="12"/>
          </p:nvPr>
        </p:nvSpPr>
        <p:spPr/>
        <p:txBody>
          <a:bodyPr/>
          <a:lstStyle/>
          <a:p>
            <a:fld id="{5380D079-4C3E-464C-B773-28A28016DD07}" type="slidenum">
              <a:rPr lang="sk-SK" smtClean="0"/>
              <a:pPr/>
              <a:t>86</a:t>
            </a:fld>
            <a:endParaRPr lang="sk-SK"/>
          </a:p>
        </p:txBody>
      </p:sp>
      <p:pic>
        <p:nvPicPr>
          <p:cNvPr id="6" name="Obrázok 5">
            <a:extLst>
              <a:ext uri="{FF2B5EF4-FFF2-40B4-BE49-F238E27FC236}">
                <a16:creationId xmlns:a16="http://schemas.microsoft.com/office/drawing/2014/main" id="{0A366FF4-7878-DE5E-4D1C-56E6731728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8117"/>
            <a:ext cx="9144000" cy="4601766"/>
          </a:xfrm>
          <a:prstGeom prst="rect">
            <a:avLst/>
          </a:prstGeom>
        </p:spPr>
      </p:pic>
      <p:sp>
        <p:nvSpPr>
          <p:cNvPr id="7" name="Obdĺžnik 6">
            <a:extLst>
              <a:ext uri="{FF2B5EF4-FFF2-40B4-BE49-F238E27FC236}">
                <a16:creationId xmlns:a16="http://schemas.microsoft.com/office/drawing/2014/main" id="{2A1EA129-732D-F8B2-4A28-BA39D23C9948}"/>
              </a:ext>
            </a:extLst>
          </p:cNvPr>
          <p:cNvSpPr/>
          <p:nvPr/>
        </p:nvSpPr>
        <p:spPr>
          <a:xfrm>
            <a:off x="0" y="-27384"/>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lang="sk-SK" sz="1400" dirty="0">
                <a:latin typeface="Arial" pitchFamily="34" charset="0"/>
                <a:cs typeface="Arial" pitchFamily="34" charset="0"/>
              </a:rPr>
              <a:t>Vodíkové automobily potrebujú čerpacie stanice</a:t>
            </a:r>
            <a:endParaRPr kumimoji="0" lang="sk-SK" sz="600" b="0" i="0" u="none" strike="noStrike" cap="none" normalizeH="0" baseline="0" dirty="0">
              <a:ln>
                <a:noFill/>
              </a:ln>
              <a:solidFill>
                <a:schemeClr val="tx1"/>
              </a:solidFill>
              <a:effectLst/>
              <a:latin typeface="Arial" pitchFamily="34" charset="0"/>
              <a:cs typeface="Arial" pitchFamily="34" charset="0"/>
            </a:endParaRPr>
          </a:p>
        </p:txBody>
      </p:sp>
      <p:sp>
        <p:nvSpPr>
          <p:cNvPr id="8" name="BlokTextu 7">
            <a:extLst>
              <a:ext uri="{FF2B5EF4-FFF2-40B4-BE49-F238E27FC236}">
                <a16:creationId xmlns:a16="http://schemas.microsoft.com/office/drawing/2014/main" id="{52D1F3BB-D71D-1C24-6511-4C4803767655}"/>
              </a:ext>
            </a:extLst>
          </p:cNvPr>
          <p:cNvSpPr txBox="1"/>
          <p:nvPr/>
        </p:nvSpPr>
        <p:spPr>
          <a:xfrm>
            <a:off x="323528" y="548680"/>
            <a:ext cx="8496944" cy="646331"/>
          </a:xfrm>
          <a:prstGeom prst="rect">
            <a:avLst/>
          </a:prstGeom>
          <a:noFill/>
        </p:spPr>
        <p:txBody>
          <a:bodyPr wrap="square" rtlCol="0">
            <a:spAutoFit/>
          </a:bodyPr>
          <a:lstStyle/>
          <a:p>
            <a:r>
              <a:rPr lang="sk-SK" dirty="0"/>
              <a:t>Národná vodíkové stratégia schválená v roku 2021 predpokladala vybudovanie 40 čerpacích staníc na vodík do roku 2030.</a:t>
            </a:r>
          </a:p>
        </p:txBody>
      </p:sp>
      <p:sp>
        <p:nvSpPr>
          <p:cNvPr id="9" name="BlokTextu 8">
            <a:extLst>
              <a:ext uri="{FF2B5EF4-FFF2-40B4-BE49-F238E27FC236}">
                <a16:creationId xmlns:a16="http://schemas.microsoft.com/office/drawing/2014/main" id="{F6915641-5B04-6209-9F9A-391A6C27ED05}"/>
              </a:ext>
            </a:extLst>
          </p:cNvPr>
          <p:cNvSpPr txBox="1"/>
          <p:nvPr/>
        </p:nvSpPr>
        <p:spPr>
          <a:xfrm>
            <a:off x="323528" y="5662989"/>
            <a:ext cx="8496944" cy="646331"/>
          </a:xfrm>
          <a:prstGeom prst="rect">
            <a:avLst/>
          </a:prstGeom>
          <a:noFill/>
        </p:spPr>
        <p:txBody>
          <a:bodyPr wrap="square" rtlCol="0">
            <a:spAutoFit/>
          </a:bodyPr>
          <a:lstStyle/>
          <a:p>
            <a:r>
              <a:rPr lang="sk-SK" dirty="0"/>
              <a:t>Realita v polovici roku 2023 je taká, že z 5 plánovaných do roku 2022 sú v prevádzke iba dve (Bratislava a Trnava) a jedna mobilná v Košiciach. </a:t>
            </a:r>
          </a:p>
        </p:txBody>
      </p:sp>
    </p:spTree>
    <p:extLst>
      <p:ext uri="{BB962C8B-B14F-4D97-AF65-F5344CB8AC3E}">
        <p14:creationId xmlns:p14="http://schemas.microsoft.com/office/powerpoint/2010/main" val="22060058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0" y="-27384"/>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kumimoji="0" lang="sk-SK" sz="1400" b="0" i="0" u="none" strike="noStrike" cap="none" normalizeH="0" baseline="0" dirty="0">
                <a:ln>
                  <a:noFill/>
                </a:ln>
                <a:solidFill>
                  <a:schemeClr val="tx1"/>
                </a:solidFill>
                <a:effectLst/>
                <a:latin typeface="Arial" pitchFamily="34" charset="0"/>
                <a:ea typeface="Calibri" pitchFamily="34" charset="0"/>
                <a:cs typeface="Arial" pitchFamily="34" charset="0"/>
              </a:rPr>
              <a:t>Bat</a:t>
            </a:r>
            <a:r>
              <a:rPr lang="sk-SK" sz="1400" dirty="0">
                <a:ea typeface="Calibri" pitchFamily="34" charset="0"/>
                <a:cs typeface="Arial" pitchFamily="34" charset="0"/>
              </a:rPr>
              <a:t>é</a:t>
            </a:r>
            <a:r>
              <a:rPr kumimoji="0" lang="sk-SK" sz="1400" b="0" i="0" u="none" strike="noStrike" cap="none" normalizeH="0" baseline="0" dirty="0">
                <a:ln>
                  <a:noFill/>
                </a:ln>
                <a:solidFill>
                  <a:schemeClr val="tx1"/>
                </a:solidFill>
                <a:effectLst/>
                <a:latin typeface="Arial" pitchFamily="34" charset="0"/>
                <a:ea typeface="Calibri" pitchFamily="34" charset="0"/>
                <a:cs typeface="Arial" pitchFamily="34" charset="0"/>
              </a:rPr>
              <a:t>rie ako </a:t>
            </a:r>
            <a:r>
              <a:rPr kumimoji="0" lang="sk-SK" sz="1400" b="0" i="0" u="none" strike="noStrike" cap="none" normalizeH="0" baseline="0" dirty="0" err="1">
                <a:ln>
                  <a:noFill/>
                </a:ln>
                <a:solidFill>
                  <a:schemeClr val="tx1"/>
                </a:solidFill>
                <a:effectLst/>
                <a:latin typeface="Arial" pitchFamily="34" charset="0"/>
                <a:ea typeface="Calibri" pitchFamily="34" charset="0"/>
                <a:cs typeface="Arial" pitchFamily="34" charset="0"/>
              </a:rPr>
              <a:t>veľko</a:t>
            </a:r>
            <a:r>
              <a:rPr kumimoji="0" lang="sk-SK" sz="1400" b="0" i="0" u="none" strike="noStrike" cap="none" normalizeH="0" baseline="0" dirty="0">
                <a:ln>
                  <a:noFill/>
                </a:ln>
                <a:solidFill>
                  <a:schemeClr val="tx1"/>
                </a:solidFill>
                <a:effectLst/>
                <a:latin typeface="Arial" pitchFamily="34" charset="0"/>
                <a:ea typeface="Calibri" pitchFamily="34" charset="0"/>
                <a:cs typeface="Arial" pitchFamily="34" charset="0"/>
              </a:rPr>
              <a:t> kapacitné úložisko energie</a:t>
            </a:r>
            <a:endParaRPr kumimoji="0" lang="sk-SK" sz="600" b="0" i="0" u="none" strike="noStrike" cap="none" normalizeH="0" baseline="0" dirty="0">
              <a:ln>
                <a:noFill/>
              </a:ln>
              <a:solidFill>
                <a:schemeClr val="tx1"/>
              </a:solidFill>
              <a:effectLst/>
              <a:latin typeface="Arial" pitchFamily="34" charset="0"/>
              <a:cs typeface="Arial" pitchFamily="34" charset="0"/>
            </a:endParaRPr>
          </a:p>
        </p:txBody>
      </p:sp>
      <p:sp>
        <p:nvSpPr>
          <p:cNvPr id="3" name="BlokTextu 2"/>
          <p:cNvSpPr txBox="1"/>
          <p:nvPr/>
        </p:nvSpPr>
        <p:spPr>
          <a:xfrm>
            <a:off x="107504" y="337294"/>
            <a:ext cx="8964488" cy="6494085"/>
          </a:xfrm>
          <a:prstGeom prst="rect">
            <a:avLst/>
          </a:prstGeom>
          <a:noFill/>
        </p:spPr>
        <p:txBody>
          <a:bodyPr wrap="square" rtlCol="0">
            <a:spAutoFit/>
          </a:bodyPr>
          <a:lstStyle/>
          <a:p>
            <a:pPr marL="269875" indent="-269875">
              <a:buFont typeface="Arial" pitchFamily="34" charset="0"/>
              <a:buChar char="•"/>
            </a:pPr>
            <a:r>
              <a:rPr lang="sk-SK" sz="2000" dirty="0"/>
              <a:t>História pozná obdobie hádok </a:t>
            </a:r>
            <a:r>
              <a:rPr lang="sk-SK" sz="2000" dirty="0" err="1"/>
              <a:t>Teslu</a:t>
            </a:r>
            <a:r>
              <a:rPr lang="sk-SK" sz="2000" dirty="0"/>
              <a:t> a </a:t>
            </a:r>
            <a:r>
              <a:rPr lang="sk-SK" sz="2000" dirty="0" err="1"/>
              <a:t>Edisona</a:t>
            </a:r>
            <a:r>
              <a:rPr lang="sk-SK" sz="2000" dirty="0"/>
              <a:t> o tom či je lepší jednosmerný alebo striedavý prúd, no aj keď na dlhé roky vyhral </a:t>
            </a:r>
            <a:r>
              <a:rPr lang="sk-SK" sz="2000" dirty="0" err="1"/>
              <a:t>Tesla</a:t>
            </a:r>
            <a:r>
              <a:rPr lang="sk-SK" sz="2000" dirty="0"/>
              <a:t> a striedavý</a:t>
            </a:r>
            <a:r>
              <a:rPr lang="en-US" sz="2000" dirty="0"/>
              <a:t>,</a:t>
            </a:r>
            <a:r>
              <a:rPr lang="sk-SK" sz="2000" dirty="0"/>
              <a:t> dnes sa čoraz viac používa jednosmerný</a:t>
            </a:r>
          </a:p>
          <a:p>
            <a:pPr marL="269875" indent="-269875">
              <a:buFont typeface="Arial" pitchFamily="34" charset="0"/>
              <a:buChar char="•"/>
            </a:pPr>
            <a:r>
              <a:rPr lang="sk-SK" sz="2000" dirty="0"/>
              <a:t>Jednosmerný má okrem iných výhod aj výhodu skladovateľnosti v batériách</a:t>
            </a:r>
          </a:p>
          <a:p>
            <a:pPr marL="269875" indent="-269875">
              <a:buFont typeface="Arial" pitchFamily="34" charset="0"/>
              <a:buChar char="•"/>
            </a:pPr>
            <a:r>
              <a:rPr lang="sk-SK" sz="2000" dirty="0"/>
              <a:t>Používame veľké množstvo jednosmerných spotrebičov v ktorých je zdrojom batéria nabíjaná zo striedavej siete po transformácii a usmernení:</a:t>
            </a:r>
          </a:p>
          <a:p>
            <a:pPr marL="727075" lvl="1" indent="-269875">
              <a:buFont typeface="Arial" pitchFamily="34" charset="0"/>
              <a:buChar char="•"/>
            </a:pPr>
            <a:r>
              <a:rPr lang="sk-SK" sz="2000" dirty="0"/>
              <a:t>Rádio, televízor, DVD, CD, auto</a:t>
            </a:r>
          </a:p>
          <a:p>
            <a:pPr marL="727075" lvl="1" indent="-269875">
              <a:buFont typeface="Arial" pitchFamily="34" charset="0"/>
              <a:buChar char="•"/>
            </a:pPr>
            <a:r>
              <a:rPr lang="sk-SK" sz="2000" dirty="0"/>
              <a:t>PC, mobil, fotoaparát</a:t>
            </a:r>
          </a:p>
          <a:p>
            <a:pPr marL="727075" lvl="1" indent="-269875">
              <a:buFont typeface="Arial" pitchFamily="34" charset="0"/>
              <a:buChar char="•"/>
            </a:pPr>
            <a:r>
              <a:rPr lang="sk-SK" sz="2000" dirty="0"/>
              <a:t>Elektromobil</a:t>
            </a:r>
          </a:p>
          <a:p>
            <a:pPr marL="269875" indent="-269875">
              <a:buFont typeface="Arial" pitchFamily="34" charset="0"/>
              <a:buChar char="•"/>
            </a:pPr>
            <a:r>
              <a:rPr lang="sk-SK" sz="2000" dirty="0"/>
              <a:t>Sú aj spotrebiče, ktorým je to skoro jedno (</a:t>
            </a:r>
            <a:r>
              <a:rPr lang="sk-SK" sz="2000" dirty="0" err="1"/>
              <a:t>elektroohrev</a:t>
            </a:r>
            <a:r>
              <a:rPr lang="sk-SK" sz="2000" dirty="0"/>
              <a:t>)</a:t>
            </a:r>
          </a:p>
          <a:p>
            <a:pPr marL="269875" indent="-269875">
              <a:buFont typeface="Arial" pitchFamily="34" charset="0"/>
              <a:buChar char="•"/>
            </a:pPr>
            <a:r>
              <a:rPr lang="sk-SK" sz="2000" dirty="0"/>
              <a:t>OZE, ktorých rozvoj bol v posledných rokoch najbúrlivejší sú čiastočne tiež jednosmerné (FVE)</a:t>
            </a:r>
          </a:p>
          <a:p>
            <a:pPr marL="269875" indent="-269875">
              <a:buFont typeface="Arial" pitchFamily="34" charset="0"/>
              <a:buChar char="•"/>
            </a:pPr>
            <a:r>
              <a:rPr lang="sk-SK" sz="2000" dirty="0"/>
              <a:t>Dôvody ktoré bránia masovému rozšíreniu batérií sú len dve:</a:t>
            </a:r>
          </a:p>
          <a:p>
            <a:pPr marL="727075" lvl="1" indent="-269875">
              <a:buFont typeface="Arial" pitchFamily="34" charset="0"/>
              <a:buChar char="•"/>
            </a:pPr>
            <a:r>
              <a:rPr lang="sk-SK" sz="2000" dirty="0"/>
              <a:t>Malá kapacita</a:t>
            </a:r>
          </a:p>
          <a:p>
            <a:pPr marL="727075" lvl="1" indent="-269875">
              <a:buFont typeface="Arial" pitchFamily="34" charset="0"/>
              <a:buChar char="•"/>
            </a:pPr>
            <a:r>
              <a:rPr lang="sk-SK" sz="2000" dirty="0"/>
              <a:t>Vysoká cena</a:t>
            </a:r>
          </a:p>
          <a:p>
            <a:pPr marL="269875" indent="-269875">
              <a:buFont typeface="Arial" pitchFamily="34" charset="0"/>
              <a:buChar char="•"/>
            </a:pPr>
            <a:r>
              <a:rPr lang="sk-SK" sz="2000" dirty="0"/>
              <a:t>Vývoj smeruje k zvyšovaniu kapacity a k znižovaniu ceny</a:t>
            </a:r>
          </a:p>
          <a:p>
            <a:pPr marL="269875" indent="-269875">
              <a:buFont typeface="Arial" pitchFamily="34" charset="0"/>
              <a:buChar char="•"/>
            </a:pPr>
            <a:endParaRPr lang="sk-SK" sz="2000" dirty="0"/>
          </a:p>
          <a:p>
            <a:pPr marL="269875" indent="-269875" algn="r"/>
            <a:r>
              <a:rPr lang="sk-SK" sz="2800" b="1" dirty="0">
                <a:solidFill>
                  <a:srgbClr val="FF0000"/>
                </a:solidFill>
              </a:rPr>
              <a:t>Budúcnosť ukáže či veľké </a:t>
            </a:r>
            <a:r>
              <a:rPr lang="sk-SK" sz="2800" b="1" dirty="0" err="1">
                <a:solidFill>
                  <a:srgbClr val="FF0000"/>
                </a:solidFill>
              </a:rPr>
              <a:t>baterkárne</a:t>
            </a:r>
            <a:r>
              <a:rPr lang="sk-SK" sz="2800" b="1" dirty="0">
                <a:solidFill>
                  <a:srgbClr val="FF0000"/>
                </a:solidFill>
              </a:rPr>
              <a:t> a domáce batérie (</a:t>
            </a:r>
            <a:r>
              <a:rPr lang="sk-SK" sz="2800" b="1" dirty="0" err="1">
                <a:solidFill>
                  <a:srgbClr val="FF0000"/>
                </a:solidFill>
              </a:rPr>
              <a:t>ne</a:t>
            </a:r>
            <a:r>
              <a:rPr lang="sk-SK" sz="2800" b="1" dirty="0">
                <a:solidFill>
                  <a:srgbClr val="FF0000"/>
                </a:solidFill>
              </a:rPr>
              <a:t>)budú významným fenoménom v energetike</a:t>
            </a:r>
            <a:endParaRPr lang="sk-SK" sz="2000" dirty="0"/>
          </a:p>
          <a:p>
            <a:pPr marL="177800" indent="-177800">
              <a:buFont typeface="Arial" pitchFamily="34" charset="0"/>
              <a:buChar char="•"/>
            </a:pPr>
            <a:endParaRPr lang="sk-SK" sz="2000" dirty="0"/>
          </a:p>
        </p:txBody>
      </p:sp>
      <p:sp>
        <p:nvSpPr>
          <p:cNvPr id="4" name="Zástupný symbol čísla snímky 3"/>
          <p:cNvSpPr>
            <a:spLocks noGrp="1"/>
          </p:cNvSpPr>
          <p:nvPr>
            <p:ph type="sldNum" sz="quarter" idx="12"/>
          </p:nvPr>
        </p:nvSpPr>
        <p:spPr/>
        <p:txBody>
          <a:bodyPr/>
          <a:lstStyle/>
          <a:p>
            <a:fld id="{5380D079-4C3E-464C-B773-28A28016DD07}" type="slidenum">
              <a:rPr lang="sk-SK" smtClean="0"/>
              <a:pPr/>
              <a:t>87</a:t>
            </a:fld>
            <a:endParaRPr lang="sk-SK"/>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čísla snímky 3"/>
          <p:cNvSpPr>
            <a:spLocks noGrp="1"/>
          </p:cNvSpPr>
          <p:nvPr>
            <p:ph type="sldNum" sz="quarter" idx="12"/>
          </p:nvPr>
        </p:nvSpPr>
        <p:spPr/>
        <p:txBody>
          <a:bodyPr/>
          <a:lstStyle/>
          <a:p>
            <a:fld id="{5380D079-4C3E-464C-B773-28A28016DD07}" type="slidenum">
              <a:rPr lang="sk-SK" smtClean="0"/>
              <a:pPr/>
              <a:t>88</a:t>
            </a:fld>
            <a:endParaRPr lang="sk-SK"/>
          </a:p>
        </p:txBody>
      </p:sp>
      <p:sp>
        <p:nvSpPr>
          <p:cNvPr id="5" name="Obdélník 4"/>
          <p:cNvSpPr/>
          <p:nvPr/>
        </p:nvSpPr>
        <p:spPr>
          <a:xfrm>
            <a:off x="142844" y="361687"/>
            <a:ext cx="8858312" cy="3139321"/>
          </a:xfrm>
          <a:prstGeom prst="rect">
            <a:avLst/>
          </a:prstGeom>
        </p:spPr>
        <p:txBody>
          <a:bodyPr wrap="square">
            <a:spAutoFit/>
          </a:bodyPr>
          <a:lstStyle/>
          <a:p>
            <a:r>
              <a:rPr lang="sk-SK" dirty="0">
                <a:solidFill>
                  <a:schemeClr val="accent6">
                    <a:lumMod val="50000"/>
                  </a:schemeClr>
                </a:solidFill>
              </a:rPr>
              <a:t>Európska komisia</a:t>
            </a:r>
            <a:r>
              <a:rPr lang="sk-SK" dirty="0"/>
              <a:t>, ktorá je výkonnou zložkou EÚ, už skôr uviedla, že chce, aby kapacita veternej energie na mori do roku dosiahla 2030 najmenej </a:t>
            </a:r>
            <a:r>
              <a:rPr lang="sk-SK" b="1" dirty="0"/>
              <a:t>60 </a:t>
            </a:r>
            <a:r>
              <a:rPr lang="sk-SK" b="1" dirty="0" err="1"/>
              <a:t>gigawattov</a:t>
            </a:r>
            <a:r>
              <a:rPr lang="sk-SK" dirty="0"/>
              <a:t> a do 2050  </a:t>
            </a:r>
            <a:r>
              <a:rPr lang="sk-SK" b="1" dirty="0"/>
              <a:t>300 GW</a:t>
            </a:r>
            <a:r>
              <a:rPr lang="sk-SK" dirty="0"/>
              <a:t>.</a:t>
            </a:r>
          </a:p>
          <a:p>
            <a:r>
              <a:rPr lang="sk-SK" dirty="0">
                <a:solidFill>
                  <a:schemeClr val="accent6">
                    <a:lumMod val="50000"/>
                  </a:schemeClr>
                </a:solidFill>
              </a:rPr>
              <a:t>Spojené kráľovstvo</a:t>
            </a:r>
            <a:r>
              <a:rPr lang="sk-SK" dirty="0"/>
              <a:t>, ktoré opustilo EÚ na konci januára 2020, chce, aby jeho kapacita veternej energie na mori do roku 2030 dosiahla hodnotu </a:t>
            </a:r>
            <a:r>
              <a:rPr lang="sk-SK" b="1" dirty="0"/>
              <a:t>40 GW</a:t>
            </a:r>
            <a:r>
              <a:rPr lang="sk-SK" dirty="0"/>
              <a:t>. </a:t>
            </a:r>
          </a:p>
          <a:p>
            <a:r>
              <a:rPr lang="sk-SK" dirty="0"/>
              <a:t>Podľa správy spoločnosti </a:t>
            </a:r>
            <a:r>
              <a:rPr lang="sk-SK" dirty="0" err="1">
                <a:solidFill>
                  <a:schemeClr val="accent6">
                    <a:lumMod val="50000"/>
                  </a:schemeClr>
                </a:solidFill>
              </a:rPr>
              <a:t>WindEurope</a:t>
            </a:r>
            <a:r>
              <a:rPr lang="sk-SK" dirty="0"/>
              <a:t>: „Vládne záväzky v celej Európe zvýšia kapacitu veternej energie na mori na </a:t>
            </a:r>
            <a:r>
              <a:rPr lang="sk-SK" b="1" dirty="0"/>
              <a:t>111 GW do roku 2030</a:t>
            </a:r>
            <a:r>
              <a:rPr lang="sk-SK" dirty="0"/>
              <a:t>.“</a:t>
            </a:r>
          </a:p>
          <a:p>
            <a:r>
              <a:rPr lang="sk-SK" dirty="0"/>
              <a:t>Popri tomto rozširovaní kapacity bude rásť aj fyzická veľkosť turbín. Napríklad turbína </a:t>
            </a:r>
            <a:r>
              <a:rPr lang="sk-SK" dirty="0" err="1"/>
              <a:t>Haliade</a:t>
            </a:r>
            <a:r>
              <a:rPr lang="sk-SK" dirty="0"/>
              <a:t> X od GE </a:t>
            </a:r>
            <a:r>
              <a:rPr lang="sk-SK" dirty="0" err="1"/>
              <a:t>Renewable</a:t>
            </a:r>
            <a:r>
              <a:rPr lang="sk-SK" dirty="0"/>
              <a:t> </a:t>
            </a:r>
            <a:r>
              <a:rPr lang="sk-SK" dirty="0" err="1"/>
              <a:t>Energy</a:t>
            </a:r>
            <a:r>
              <a:rPr lang="sk-SK" dirty="0"/>
              <a:t> bude mať výšku stĺpu 260 metrov, lopatky o dĺžke 107 metrov a priemer vrtule 220 metrov. </a:t>
            </a:r>
          </a:p>
          <a:p>
            <a:r>
              <a:rPr lang="sk-SK" dirty="0"/>
              <a:t>Spoločnosť </a:t>
            </a:r>
            <a:r>
              <a:rPr lang="sk-SK" dirty="0">
                <a:solidFill>
                  <a:schemeClr val="accent6">
                    <a:lumMod val="50000"/>
                  </a:schemeClr>
                </a:solidFill>
              </a:rPr>
              <a:t>Siemens </a:t>
            </a:r>
            <a:r>
              <a:rPr lang="sk-SK" dirty="0" err="1">
                <a:solidFill>
                  <a:schemeClr val="accent6">
                    <a:lumMod val="50000"/>
                  </a:schemeClr>
                </a:solidFill>
              </a:rPr>
              <a:t>Gamesa</a:t>
            </a:r>
            <a:r>
              <a:rPr lang="sk-SK" dirty="0">
                <a:solidFill>
                  <a:schemeClr val="accent6">
                    <a:lumMod val="50000"/>
                  </a:schemeClr>
                </a:solidFill>
              </a:rPr>
              <a:t> </a:t>
            </a:r>
            <a:r>
              <a:rPr lang="sk-SK" dirty="0" err="1">
                <a:solidFill>
                  <a:schemeClr val="accent6">
                    <a:lumMod val="50000"/>
                  </a:schemeClr>
                </a:solidFill>
              </a:rPr>
              <a:t>Renewable</a:t>
            </a:r>
            <a:r>
              <a:rPr lang="sk-SK" dirty="0">
                <a:solidFill>
                  <a:schemeClr val="accent6">
                    <a:lumMod val="50000"/>
                  </a:schemeClr>
                </a:solidFill>
              </a:rPr>
              <a:t> </a:t>
            </a:r>
            <a:r>
              <a:rPr lang="sk-SK" dirty="0" err="1">
                <a:solidFill>
                  <a:schemeClr val="accent6">
                    <a:lumMod val="50000"/>
                  </a:schemeClr>
                </a:solidFill>
              </a:rPr>
              <a:t>Energy</a:t>
            </a:r>
            <a:r>
              <a:rPr lang="sk-SK" dirty="0">
                <a:solidFill>
                  <a:schemeClr val="accent6">
                    <a:lumMod val="50000"/>
                  </a:schemeClr>
                </a:solidFill>
              </a:rPr>
              <a:t> </a:t>
            </a:r>
            <a:r>
              <a:rPr lang="sk-SK" dirty="0"/>
              <a:t>pracuje na modeli SG 14-222 DD, ktorý sa môže pochváliť 108 metrovými lopatkami a priemerom rotora o dĺžke 222 metrov.</a:t>
            </a:r>
          </a:p>
        </p:txBody>
      </p:sp>
      <p:sp>
        <p:nvSpPr>
          <p:cNvPr id="7" name="Obdélník 6"/>
          <p:cNvSpPr/>
          <p:nvPr/>
        </p:nvSpPr>
        <p:spPr>
          <a:xfrm>
            <a:off x="142844" y="3429000"/>
            <a:ext cx="8643966" cy="3139321"/>
          </a:xfrm>
          <a:prstGeom prst="rect">
            <a:avLst/>
          </a:prstGeom>
        </p:spPr>
        <p:txBody>
          <a:bodyPr wrap="square">
            <a:spAutoFit/>
          </a:bodyPr>
          <a:lstStyle/>
          <a:p>
            <a:r>
              <a:rPr lang="sk-SK" dirty="0"/>
              <a:t>Japonský projekt </a:t>
            </a:r>
            <a:r>
              <a:rPr lang="sk-SK" dirty="0" err="1">
                <a:solidFill>
                  <a:schemeClr val="accent6">
                    <a:lumMod val="50000"/>
                  </a:schemeClr>
                </a:solidFill>
              </a:rPr>
              <a:t>Dohuku</a:t>
            </a:r>
            <a:r>
              <a:rPr lang="sk-SK" dirty="0"/>
              <a:t> s výkonom 339,7 megawattov sa bude nachádzať na ostrove </a:t>
            </a:r>
            <a:r>
              <a:rPr lang="sk-SK" dirty="0" err="1"/>
              <a:t>Hokkaido</a:t>
            </a:r>
            <a:r>
              <a:rPr lang="sk-SK" dirty="0"/>
              <a:t>. Bude sa skladať zo štyroch zariadení, ktoré má vyvinúť japonská spoločnosť </a:t>
            </a:r>
            <a:r>
              <a:rPr lang="sk-SK" dirty="0" err="1">
                <a:solidFill>
                  <a:schemeClr val="accent6">
                    <a:lumMod val="50000"/>
                  </a:schemeClr>
                </a:solidFill>
              </a:rPr>
              <a:t>Eurus</a:t>
            </a:r>
            <a:r>
              <a:rPr lang="sk-SK" dirty="0">
                <a:solidFill>
                  <a:schemeClr val="accent6">
                    <a:lumMod val="50000"/>
                  </a:schemeClr>
                </a:solidFill>
              </a:rPr>
              <a:t> </a:t>
            </a:r>
            <a:r>
              <a:rPr lang="sk-SK" dirty="0" err="1">
                <a:solidFill>
                  <a:schemeClr val="accent6">
                    <a:lumMod val="50000"/>
                  </a:schemeClr>
                </a:solidFill>
              </a:rPr>
              <a:t>Energy</a:t>
            </a:r>
            <a:r>
              <a:rPr lang="sk-SK" dirty="0"/>
              <a:t>.</a:t>
            </a:r>
          </a:p>
          <a:p>
            <a:r>
              <a:rPr lang="sk-SK" dirty="0"/>
              <a:t>Firma Siemens </a:t>
            </a:r>
            <a:r>
              <a:rPr lang="sk-SK" dirty="0" err="1"/>
              <a:t>Gamesa</a:t>
            </a:r>
            <a:r>
              <a:rPr lang="sk-SK" dirty="0"/>
              <a:t> dodá turbíny s výkonom 4,3 MW, ktoré boli navrhnuté tak, aby zvládali „</a:t>
            </a:r>
            <a:r>
              <a:rPr lang="sk-SK" dirty="0">
                <a:solidFill>
                  <a:srgbClr val="FF0000"/>
                </a:solidFill>
              </a:rPr>
              <a:t>veľmi vysoké rýchlosti vetra</a:t>
            </a:r>
            <a:r>
              <a:rPr lang="sk-SK" dirty="0"/>
              <a:t>“ zaznamenané v Japonsku.</a:t>
            </a:r>
          </a:p>
          <a:p>
            <a:r>
              <a:rPr lang="sk-SK" dirty="0"/>
              <a:t>V októbri minulého roka japonský predseda vlády </a:t>
            </a:r>
            <a:r>
              <a:rPr lang="sk-SK" dirty="0" err="1">
                <a:solidFill>
                  <a:schemeClr val="accent6">
                    <a:lumMod val="50000"/>
                  </a:schemeClr>
                </a:solidFill>
              </a:rPr>
              <a:t>Yoshihide</a:t>
            </a:r>
            <a:r>
              <a:rPr lang="sk-SK" dirty="0">
                <a:solidFill>
                  <a:schemeClr val="accent6">
                    <a:lumMod val="50000"/>
                  </a:schemeClr>
                </a:solidFill>
              </a:rPr>
              <a:t> </a:t>
            </a:r>
            <a:r>
              <a:rPr lang="sk-SK" dirty="0" err="1">
                <a:solidFill>
                  <a:schemeClr val="accent6">
                    <a:lumMod val="50000"/>
                  </a:schemeClr>
                </a:solidFill>
              </a:rPr>
              <a:t>Suga</a:t>
            </a:r>
            <a:r>
              <a:rPr lang="sk-SK" dirty="0">
                <a:solidFill>
                  <a:schemeClr val="accent6">
                    <a:lumMod val="50000"/>
                  </a:schemeClr>
                </a:solidFill>
              </a:rPr>
              <a:t> </a:t>
            </a:r>
            <a:r>
              <a:rPr lang="sk-SK" dirty="0"/>
              <a:t>uviedol, že krajina sa bude zameriavať na čisté nulové emisie skleníkových plynov do roku 2050. V apríli 2021 sa podľa neho Japonsko zameria na zníženie emisií skleníkových plynov o 46%, v porovnaní s rokom 2013.</a:t>
            </a:r>
          </a:p>
          <a:p>
            <a:r>
              <a:rPr lang="sk-SK" sz="3600" b="1" dirty="0">
                <a:solidFill>
                  <a:srgbClr val="FF0000"/>
                </a:solidFill>
              </a:rPr>
              <a:t>a Slovensko?</a:t>
            </a:r>
          </a:p>
        </p:txBody>
      </p:sp>
      <p:sp>
        <p:nvSpPr>
          <p:cNvPr id="2" name="Ovál 1">
            <a:extLst>
              <a:ext uri="{FF2B5EF4-FFF2-40B4-BE49-F238E27FC236}">
                <a16:creationId xmlns:a16="http://schemas.microsoft.com/office/drawing/2014/main" id="{61E471F7-ED3E-41A1-EA2B-54E4717B4C27}"/>
              </a:ext>
            </a:extLst>
          </p:cNvPr>
          <p:cNvSpPr/>
          <p:nvPr/>
        </p:nvSpPr>
        <p:spPr>
          <a:xfrm>
            <a:off x="3995936" y="683558"/>
            <a:ext cx="3168352" cy="297170"/>
          </a:xfrm>
          <a:prstGeom prst="ellipse">
            <a:avLst/>
          </a:prstGeom>
          <a:noFill/>
          <a:ln>
            <a:solidFill>
              <a:srgbClr val="F86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Ovál 2">
            <a:extLst>
              <a:ext uri="{FF2B5EF4-FFF2-40B4-BE49-F238E27FC236}">
                <a16:creationId xmlns:a16="http://schemas.microsoft.com/office/drawing/2014/main" id="{9DAF3194-083B-CD53-75ED-9C39964385CC}"/>
              </a:ext>
            </a:extLst>
          </p:cNvPr>
          <p:cNvSpPr/>
          <p:nvPr/>
        </p:nvSpPr>
        <p:spPr>
          <a:xfrm>
            <a:off x="2627784" y="1700808"/>
            <a:ext cx="2520280" cy="432048"/>
          </a:xfrm>
          <a:prstGeom prst="ellipse">
            <a:avLst/>
          </a:prstGeom>
          <a:noFill/>
          <a:ln>
            <a:solidFill>
              <a:srgbClr val="F86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Šípka: obojsmerná zvislá 7">
            <a:extLst>
              <a:ext uri="{FF2B5EF4-FFF2-40B4-BE49-F238E27FC236}">
                <a16:creationId xmlns:a16="http://schemas.microsoft.com/office/drawing/2014/main" id="{918134F3-4218-9F1B-B44A-19DC93FBA4C0}"/>
              </a:ext>
            </a:extLst>
          </p:cNvPr>
          <p:cNvSpPr/>
          <p:nvPr/>
        </p:nvSpPr>
        <p:spPr>
          <a:xfrm rot="2520937">
            <a:off x="4444680" y="855783"/>
            <a:ext cx="432048" cy="976680"/>
          </a:xfrm>
          <a:prstGeom prst="upDownArrow">
            <a:avLst>
              <a:gd name="adj1" fmla="val 21596"/>
              <a:gd name="adj2" fmla="val 50000"/>
            </a:avLst>
          </a:prstGeom>
          <a:noFill/>
          <a:ln>
            <a:solidFill>
              <a:srgbClr val="F864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Obdĺžnik 8">
            <a:extLst>
              <a:ext uri="{FF2B5EF4-FFF2-40B4-BE49-F238E27FC236}">
                <a16:creationId xmlns:a16="http://schemas.microsoft.com/office/drawing/2014/main" id="{0A428077-19A3-3B55-7275-D503A39D9490}"/>
              </a:ext>
            </a:extLst>
          </p:cNvPr>
          <p:cNvSpPr/>
          <p:nvPr/>
        </p:nvSpPr>
        <p:spPr>
          <a:xfrm>
            <a:off x="0" y="-27384"/>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kumimoji="0" lang="sk-SK" sz="1400" b="0" i="0" u="none" strike="noStrike" cap="none" normalizeH="0" baseline="0" dirty="0">
                <a:ln>
                  <a:noFill/>
                </a:ln>
                <a:solidFill>
                  <a:schemeClr val="tx1"/>
                </a:solidFill>
                <a:effectLst/>
                <a:latin typeface="Arial" pitchFamily="34" charset="0"/>
                <a:ea typeface="Calibri" pitchFamily="34" charset="0"/>
                <a:cs typeface="Arial" pitchFamily="34" charset="0"/>
              </a:rPr>
              <a:t>Perspektívy výstavby veterných zdrojov</a:t>
            </a:r>
            <a:endParaRPr kumimoji="0" lang="sk-SK" sz="6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297088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číslo snímky 1">
            <a:extLst>
              <a:ext uri="{FF2B5EF4-FFF2-40B4-BE49-F238E27FC236}">
                <a16:creationId xmlns:a16="http://schemas.microsoft.com/office/drawing/2014/main" id="{BF837A24-6969-6408-8326-6DD94EC866B9}"/>
              </a:ext>
            </a:extLst>
          </p:cNvPr>
          <p:cNvSpPr>
            <a:spLocks noGrp="1"/>
          </p:cNvSpPr>
          <p:nvPr>
            <p:ph type="sldNum" sz="quarter" idx="12"/>
          </p:nvPr>
        </p:nvSpPr>
        <p:spPr/>
        <p:txBody>
          <a:bodyPr/>
          <a:lstStyle/>
          <a:p>
            <a:fld id="{5380D079-4C3E-464C-B773-28A28016DD07}" type="slidenum">
              <a:rPr lang="sk-SK" smtClean="0"/>
              <a:pPr/>
              <a:t>89</a:t>
            </a:fld>
            <a:endParaRPr lang="sk-SK"/>
          </a:p>
        </p:txBody>
      </p:sp>
      <p:sp>
        <p:nvSpPr>
          <p:cNvPr id="4" name="BlokTextu 3">
            <a:extLst>
              <a:ext uri="{FF2B5EF4-FFF2-40B4-BE49-F238E27FC236}">
                <a16:creationId xmlns:a16="http://schemas.microsoft.com/office/drawing/2014/main" id="{A06F274D-F95D-E3BD-C8E1-C3148349394A}"/>
              </a:ext>
            </a:extLst>
          </p:cNvPr>
          <p:cNvSpPr txBox="1"/>
          <p:nvPr/>
        </p:nvSpPr>
        <p:spPr>
          <a:xfrm>
            <a:off x="287524" y="836712"/>
            <a:ext cx="8568952" cy="2554545"/>
          </a:xfrm>
          <a:prstGeom prst="rect">
            <a:avLst/>
          </a:prstGeom>
          <a:solidFill>
            <a:srgbClr val="C5F3A3"/>
          </a:solidFill>
        </p:spPr>
        <p:txBody>
          <a:bodyPr wrap="square">
            <a:spAutoFit/>
          </a:bodyPr>
          <a:lstStyle/>
          <a:p>
            <a:pPr algn="just"/>
            <a:r>
              <a:rPr lang="sk-SK" sz="1600" b="0" i="0" dirty="0">
                <a:solidFill>
                  <a:srgbClr val="333333"/>
                </a:solidFill>
                <a:effectLst/>
                <a:highlight>
                  <a:srgbClr val="FFFFFF"/>
                </a:highlight>
                <a:latin typeface="Arial" panose="020B0604020202020204" pitchFamily="34" charset="0"/>
                <a:cs typeface="Arial" panose="020B0604020202020204" pitchFamily="34" charset="0"/>
              </a:rPr>
              <a:t>„Dňa 08.03.2024 bol Obci Močenok doručený </a:t>
            </a:r>
            <a:r>
              <a:rPr lang="sk-SK" sz="1600" b="1" i="0" dirty="0">
                <a:solidFill>
                  <a:srgbClr val="C00000"/>
                </a:solidFill>
                <a:effectLst/>
                <a:highlight>
                  <a:srgbClr val="FFFFFF"/>
                </a:highlight>
                <a:latin typeface="Arial" panose="020B0604020202020204" pitchFamily="34" charset="0"/>
                <a:cs typeface="Arial" panose="020B0604020202020204" pitchFamily="34" charset="0"/>
              </a:rPr>
              <a:t>rozsah hodnotenia </a:t>
            </a:r>
            <a:r>
              <a:rPr lang="sk-SK" sz="1600" b="0" i="0" dirty="0">
                <a:solidFill>
                  <a:srgbClr val="333333"/>
                </a:solidFill>
                <a:effectLst/>
                <a:highlight>
                  <a:srgbClr val="FFFFFF"/>
                </a:highlight>
                <a:latin typeface="Arial" panose="020B0604020202020204" pitchFamily="34" charset="0"/>
                <a:cs typeface="Arial" panose="020B0604020202020204" pitchFamily="34" charset="0"/>
              </a:rPr>
              <a:t>určený podľa § 30 </a:t>
            </a:r>
            <a:r>
              <a:rPr lang="sk-SK" sz="1600" dirty="0">
                <a:solidFill>
                  <a:srgbClr val="333333"/>
                </a:solidFill>
                <a:highlight>
                  <a:srgbClr val="FFFFFF"/>
                </a:highlight>
                <a:latin typeface="Arial" panose="020B0604020202020204" pitchFamily="34" charset="0"/>
                <a:cs typeface="Arial" panose="020B0604020202020204" pitchFamily="34" charset="0"/>
              </a:rPr>
              <a:t>Z</a:t>
            </a:r>
            <a:r>
              <a:rPr lang="sk-SK" sz="1600" b="0" i="0" dirty="0">
                <a:solidFill>
                  <a:srgbClr val="333333"/>
                </a:solidFill>
                <a:effectLst/>
                <a:highlight>
                  <a:srgbClr val="FFFFFF"/>
                </a:highlight>
                <a:latin typeface="Arial" panose="020B0604020202020204" pitchFamily="34" charset="0"/>
                <a:cs typeface="Arial" panose="020B0604020202020204" pitchFamily="34" charset="0"/>
              </a:rPr>
              <a:t>ákona o posudzovaní vplyvov na životné prostredie pre hodnotenie vplyvov navrhovanej činnosti „Veterný park Trnovec nad Váhom“, navrhovateľa Duslo, </a:t>
            </a:r>
            <a:r>
              <a:rPr lang="sk-SK" sz="1600" b="0" i="0" dirty="0" err="1">
                <a:solidFill>
                  <a:srgbClr val="333333"/>
                </a:solidFill>
                <a:effectLst/>
                <a:highlight>
                  <a:srgbClr val="FFFFFF"/>
                </a:highlight>
                <a:latin typeface="Arial" panose="020B0604020202020204" pitchFamily="34" charset="0"/>
                <a:cs typeface="Arial" panose="020B0604020202020204" pitchFamily="34" charset="0"/>
              </a:rPr>
              <a:t>a.s</a:t>
            </a:r>
            <a:r>
              <a:rPr lang="sk-SK" sz="1600" b="0" i="0" dirty="0">
                <a:solidFill>
                  <a:srgbClr val="333333"/>
                </a:solidFill>
                <a:effectLst/>
                <a:highlight>
                  <a:srgbClr val="FFFFFF"/>
                </a:highlight>
                <a:latin typeface="Arial" panose="020B0604020202020204" pitchFamily="34" charset="0"/>
                <a:cs typeface="Arial" panose="020B0604020202020204" pitchFamily="34" charset="0"/>
              </a:rPr>
              <a:t>., so sídlom v Šali. Predmetom navrhovanej činnosti je výstavba veterného parku s príslušenstvom vrátane batériového úložiska. Navrhovaná činnosť má byť situovaná na území Nitrianskeho kraja, v okrese Šaľa, v katastrálnych územiach Horný Jatov, Trnovec nad Váhom a Močenok.  Územie, ktoré má byť dotknuté výstavbou navrhovanej činnosti je v súčasnosti využívané na poľnohospodárske účely. V rámci navrhovanej činnosti je navrhované využitie trojlistových veterných elektrární, s priemerom listov rotora 150 – 170 m, s výškou stožiara 150-170 m a celkovou výškou maximálne 250 m</a:t>
            </a:r>
          </a:p>
        </p:txBody>
      </p:sp>
      <p:sp>
        <p:nvSpPr>
          <p:cNvPr id="5" name="Obdĺžnik 4">
            <a:extLst>
              <a:ext uri="{FF2B5EF4-FFF2-40B4-BE49-F238E27FC236}">
                <a16:creationId xmlns:a16="http://schemas.microsoft.com/office/drawing/2014/main" id="{CA345AF2-7830-2328-BF14-7F05446DAAE9}"/>
              </a:ext>
            </a:extLst>
          </p:cNvPr>
          <p:cNvSpPr/>
          <p:nvPr/>
        </p:nvSpPr>
        <p:spPr>
          <a:xfrm>
            <a:off x="0" y="-27384"/>
            <a:ext cx="9144000" cy="307777"/>
          </a:xfrm>
          <a:prstGeom prst="rect">
            <a:avLst/>
          </a:prstGeom>
          <a:solidFill>
            <a:srgbClr val="FF0000">
              <a:alpha val="25000"/>
            </a:srgbClr>
          </a:solidFill>
        </p:spPr>
        <p:txBody>
          <a:bodyPr wrap="square">
            <a:spAutoFit/>
          </a:bodyPr>
          <a:lstStyle/>
          <a:p>
            <a:pPr lvl="1" eaLnBrk="0" fontAlgn="base" hangingPunct="0">
              <a:spcBef>
                <a:spcPct val="0"/>
              </a:spcBef>
              <a:spcAft>
                <a:spcPct val="0"/>
              </a:spcAft>
              <a:tabLst>
                <a:tab pos="457200" algn="l"/>
              </a:tabLst>
            </a:pPr>
            <a:r>
              <a:rPr kumimoji="0" lang="sk-SK" sz="1400" b="0" i="0" u="none" strike="noStrike" cap="none" normalizeH="0" baseline="0" dirty="0">
                <a:ln>
                  <a:noFill/>
                </a:ln>
                <a:solidFill>
                  <a:schemeClr val="tx1"/>
                </a:solidFill>
                <a:effectLst/>
                <a:latin typeface="Arial" pitchFamily="34" charset="0"/>
                <a:ea typeface="Calibri" pitchFamily="34" charset="0"/>
                <a:cs typeface="Arial" pitchFamily="34" charset="0"/>
              </a:rPr>
              <a:t>Veterný park Trnovec nad Váhom</a:t>
            </a:r>
            <a:endParaRPr kumimoji="0" lang="sk-SK" sz="600" b="0" i="0" u="none" strike="noStrike" cap="none" normalizeH="0" baseline="0" dirty="0">
              <a:ln>
                <a:noFill/>
              </a:ln>
              <a:solidFill>
                <a:schemeClr val="tx1"/>
              </a:solidFill>
              <a:effectLst/>
              <a:latin typeface="Arial" pitchFamily="34" charset="0"/>
              <a:cs typeface="Arial" pitchFamily="34" charset="0"/>
            </a:endParaRPr>
          </a:p>
        </p:txBody>
      </p:sp>
      <p:sp>
        <p:nvSpPr>
          <p:cNvPr id="9" name="BlokTextu 8">
            <a:extLst>
              <a:ext uri="{FF2B5EF4-FFF2-40B4-BE49-F238E27FC236}">
                <a16:creationId xmlns:a16="http://schemas.microsoft.com/office/drawing/2014/main" id="{3E7BB585-9459-A2D7-11CB-68B0A6C70324}"/>
              </a:ext>
            </a:extLst>
          </p:cNvPr>
          <p:cNvSpPr txBox="1"/>
          <p:nvPr/>
        </p:nvSpPr>
        <p:spPr>
          <a:xfrm>
            <a:off x="251520" y="461173"/>
            <a:ext cx="4572000" cy="400110"/>
          </a:xfrm>
          <a:prstGeom prst="rect">
            <a:avLst/>
          </a:prstGeom>
          <a:noFill/>
        </p:spPr>
        <p:txBody>
          <a:bodyPr wrap="square">
            <a:spAutoFit/>
          </a:bodyPr>
          <a:lstStyle/>
          <a:p>
            <a:r>
              <a:rPr lang="sk-SK" sz="2000" b="1" dirty="0">
                <a:latin typeface="Arial" panose="020B0604020202020204" pitchFamily="34" charset="0"/>
                <a:cs typeface="Arial" panose="020B0604020202020204" pitchFamily="34" charset="0"/>
              </a:rPr>
              <a:t>Verejné informácie: </a:t>
            </a:r>
          </a:p>
        </p:txBody>
      </p:sp>
      <p:sp>
        <p:nvSpPr>
          <p:cNvPr id="11" name="BlokTextu 10">
            <a:extLst>
              <a:ext uri="{FF2B5EF4-FFF2-40B4-BE49-F238E27FC236}">
                <a16:creationId xmlns:a16="http://schemas.microsoft.com/office/drawing/2014/main" id="{68BA2781-F031-BACB-152C-5310D070DD69}"/>
              </a:ext>
            </a:extLst>
          </p:cNvPr>
          <p:cNvSpPr txBox="1"/>
          <p:nvPr/>
        </p:nvSpPr>
        <p:spPr>
          <a:xfrm>
            <a:off x="287524" y="3510295"/>
            <a:ext cx="8568952" cy="1323439"/>
          </a:xfrm>
          <a:prstGeom prst="rect">
            <a:avLst/>
          </a:prstGeom>
          <a:solidFill>
            <a:srgbClr val="F864E3"/>
          </a:solidFill>
        </p:spPr>
        <p:txBody>
          <a:bodyPr wrap="square">
            <a:spAutoFit/>
          </a:bodyPr>
          <a:lstStyle/>
          <a:p>
            <a:pPr algn="just"/>
            <a:r>
              <a:rPr lang="sk-SK" sz="1600" b="0" i="0" dirty="0">
                <a:solidFill>
                  <a:srgbClr val="333333"/>
                </a:solidFill>
                <a:effectLst/>
                <a:highlight>
                  <a:srgbClr val="FFFFFF"/>
                </a:highlight>
                <a:latin typeface="Arial" panose="020B0604020202020204" pitchFamily="34" charset="0"/>
                <a:cs typeface="Arial" panose="020B0604020202020204" pitchFamily="34" charset="0"/>
              </a:rPr>
              <a:t>SPP, a. s. chce pri Nových Zámkoch postaviť veterný park. Stavba je naplánovaná na rok 2025 a pokiaľ všetko pôjde podľa plánu, o rok neskôr by bol park spustený. Momentálne je tento plán v procese </a:t>
            </a:r>
            <a:r>
              <a:rPr lang="sk-SK" sz="1600" b="1" i="0" dirty="0">
                <a:solidFill>
                  <a:srgbClr val="C00000"/>
                </a:solidFill>
                <a:effectLst/>
                <a:highlight>
                  <a:srgbClr val="FFFFFF"/>
                </a:highlight>
                <a:latin typeface="Arial" panose="020B0604020202020204" pitchFamily="34" charset="0"/>
                <a:cs typeface="Arial" panose="020B0604020202020204" pitchFamily="34" charset="0"/>
              </a:rPr>
              <a:t>rozpracovania projektových zámerov</a:t>
            </a:r>
            <a:r>
              <a:rPr lang="sk-SK" sz="1600" b="0" i="0" dirty="0">
                <a:solidFill>
                  <a:srgbClr val="C00000"/>
                </a:solidFill>
                <a:effectLst/>
                <a:highlight>
                  <a:srgbClr val="FFFFFF"/>
                </a:highlight>
                <a:latin typeface="Arial" panose="020B0604020202020204" pitchFamily="34" charset="0"/>
                <a:cs typeface="Arial" panose="020B0604020202020204" pitchFamily="34" charset="0"/>
              </a:rPr>
              <a:t>. </a:t>
            </a:r>
            <a:r>
              <a:rPr lang="sk-SK" sz="1600" b="0" i="0" dirty="0">
                <a:solidFill>
                  <a:srgbClr val="333333"/>
                </a:solidFill>
                <a:effectLst/>
                <a:highlight>
                  <a:srgbClr val="FFFFFF"/>
                </a:highlight>
                <a:latin typeface="Arial" panose="020B0604020202020204" pitchFamily="34" charset="0"/>
                <a:cs typeface="Arial" panose="020B0604020202020204" pitchFamily="34" charset="0"/>
              </a:rPr>
              <a:t>Štátna spoločnosť počíta s turbínami o výkone 6 megawattov, ktoré by mali mať rôznu výšku. Malo by ísť približne o 200-metrové stroje.</a:t>
            </a:r>
          </a:p>
        </p:txBody>
      </p:sp>
      <p:sp>
        <p:nvSpPr>
          <p:cNvPr id="12" name="BlokTextu 11">
            <a:extLst>
              <a:ext uri="{FF2B5EF4-FFF2-40B4-BE49-F238E27FC236}">
                <a16:creationId xmlns:a16="http://schemas.microsoft.com/office/drawing/2014/main" id="{8C4C733B-FC17-47BA-E290-1699DC04DD19}"/>
              </a:ext>
            </a:extLst>
          </p:cNvPr>
          <p:cNvSpPr txBox="1"/>
          <p:nvPr/>
        </p:nvSpPr>
        <p:spPr>
          <a:xfrm>
            <a:off x="820812" y="5157192"/>
            <a:ext cx="7502375" cy="707886"/>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2700000" scaled="1"/>
            <a:tileRect/>
          </a:gradFill>
        </p:spPr>
        <p:txBody>
          <a:bodyPr wrap="none" rtlCol="0">
            <a:spAutoFit/>
          </a:bodyPr>
          <a:lstStyle/>
          <a:p>
            <a:r>
              <a:rPr lang="sk-SK" sz="2000" dirty="0">
                <a:latin typeface="Arial" panose="020B0604020202020204" pitchFamily="34" charset="0"/>
                <a:cs typeface="Arial" panose="020B0604020202020204" pitchFamily="34" charset="0"/>
              </a:rPr>
              <a:t>Proti výstavbe sa často spisujú petície, ako napríklad v mestách:</a:t>
            </a:r>
          </a:p>
          <a:p>
            <a:r>
              <a:rPr lang="sk-SK" sz="2000" dirty="0">
                <a:latin typeface="Arial" panose="020B0604020202020204" pitchFamily="34" charset="0"/>
                <a:cs typeface="Arial" panose="020B0604020202020204" pitchFamily="34" charset="0"/>
              </a:rPr>
              <a:t>Sereď, Senica, Galanta, Tvrdošín, ...</a:t>
            </a:r>
          </a:p>
        </p:txBody>
      </p:sp>
    </p:spTree>
    <p:extLst>
      <p:ext uri="{BB962C8B-B14F-4D97-AF65-F5344CB8AC3E}">
        <p14:creationId xmlns:p14="http://schemas.microsoft.com/office/powerpoint/2010/main" val="1076972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dĺžnik 24"/>
          <p:cNvSpPr/>
          <p:nvPr/>
        </p:nvSpPr>
        <p:spPr>
          <a:xfrm>
            <a:off x="152400" y="685800"/>
            <a:ext cx="8839200" cy="1184940"/>
          </a:xfrm>
          <a:prstGeom prst="rect">
            <a:avLst/>
          </a:prstGeom>
        </p:spPr>
        <p:txBody>
          <a:bodyPr wrap="square">
            <a:spAutoFit/>
          </a:bodyPr>
          <a:lstStyle/>
          <a:p>
            <a:pPr marL="285750" lvl="2" indent="-285750" algn="just">
              <a:spcAft>
                <a:spcPts val="600"/>
              </a:spcAft>
              <a:buFont typeface="Wingdings" panose="05000000000000000000" pitchFamily="2" charset="2"/>
              <a:buChar char="Ø"/>
            </a:pPr>
            <a:r>
              <a:rPr lang="sk-SK" sz="1600" dirty="0"/>
              <a:t>Činná práca je </a:t>
            </a:r>
            <a:r>
              <a:rPr lang="sk-SK" sz="1600" dirty="0">
                <a:solidFill>
                  <a:srgbClr val="C00000"/>
                </a:solidFill>
              </a:rPr>
              <a:t>základná veličina pre meranie odobratej elektrickej energie</a:t>
            </a:r>
            <a:r>
              <a:rPr lang="sk-SK" sz="1600" dirty="0"/>
              <a:t>, vyjadruje sa v kilowatthodinách (kWh) resp. </a:t>
            </a:r>
            <a:r>
              <a:rPr lang="sk-SK" sz="1600" dirty="0" err="1"/>
              <a:t>megawatthodinách</a:t>
            </a:r>
            <a:r>
              <a:rPr lang="sk-SK" sz="1600" dirty="0"/>
              <a:t> (MWh), či </a:t>
            </a:r>
            <a:r>
              <a:rPr lang="sk-SK" sz="1600" dirty="0" err="1"/>
              <a:t>terawatthodinách</a:t>
            </a:r>
            <a:r>
              <a:rPr lang="sk-SK" sz="1600" dirty="0"/>
              <a:t> (</a:t>
            </a:r>
            <a:r>
              <a:rPr lang="sk-SK" sz="1600" dirty="0" err="1"/>
              <a:t>TWh</a:t>
            </a:r>
            <a:r>
              <a:rPr lang="sk-SK" sz="1600" dirty="0"/>
              <a:t>). Vzťah pre výpočet činnej práce:</a:t>
            </a:r>
          </a:p>
          <a:p>
            <a:pPr marL="0" lvl="2" algn="just">
              <a:spcAft>
                <a:spcPts val="1200"/>
              </a:spcAft>
            </a:pPr>
            <a:endParaRPr lang="sk-SK" dirty="0"/>
          </a:p>
        </p:txBody>
      </p:sp>
      <p:sp>
        <p:nvSpPr>
          <p:cNvPr id="4" name="Zástupný symbol čísla snímky 3"/>
          <p:cNvSpPr>
            <a:spLocks noGrp="1"/>
          </p:cNvSpPr>
          <p:nvPr>
            <p:ph type="sldNum" sz="quarter" idx="12"/>
          </p:nvPr>
        </p:nvSpPr>
        <p:spPr/>
        <p:txBody>
          <a:bodyPr/>
          <a:lstStyle/>
          <a:p>
            <a:fld id="{58E463C7-BC33-4964-8D2F-0D1DB6D67D89}" type="slidenum">
              <a:rPr lang="sk-SK" smtClean="0"/>
              <a:pPr/>
              <a:t>9</a:t>
            </a:fld>
            <a:endParaRPr lang="sk-SK" dirty="0"/>
          </a:p>
        </p:txBody>
      </p:sp>
      <p:sp>
        <p:nvSpPr>
          <p:cNvPr id="8" name="Nadpis 1"/>
          <p:cNvSpPr txBox="1">
            <a:spLocks/>
          </p:cNvSpPr>
          <p:nvPr/>
        </p:nvSpPr>
        <p:spPr>
          <a:xfrm>
            <a:off x="0" y="0"/>
            <a:ext cx="9144000" cy="1066800"/>
          </a:xfrm>
          <a:prstGeom prst="rect">
            <a:avLst/>
          </a:prstGeom>
        </p:spPr>
        <p:txBody>
          <a:bodyPr anchor="ctr">
            <a:normAutofit fontScale="97500"/>
          </a:bodyPr>
          <a:lstStyle/>
          <a:p>
            <a:pPr algn="r">
              <a:spcBef>
                <a:spcPct val="0"/>
              </a:spcBef>
              <a:defRPr/>
            </a:pPr>
            <a:endParaRPr lang="en-US" sz="1600" b="1" dirty="0">
              <a:solidFill>
                <a:srgbClr val="007948"/>
              </a:solidFill>
            </a:endParaRPr>
          </a:p>
        </p:txBody>
      </p:sp>
      <p:sp>
        <p:nvSpPr>
          <p:cNvPr id="6" name="Nadpis 3"/>
          <p:cNvSpPr txBox="1">
            <a:spLocks/>
          </p:cNvSpPr>
          <p:nvPr/>
        </p:nvSpPr>
        <p:spPr>
          <a:xfrm>
            <a:off x="152400" y="180173"/>
            <a:ext cx="8153400" cy="61277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3200" dirty="0"/>
              <a:t>Elektrická práca</a:t>
            </a:r>
          </a:p>
        </p:txBody>
      </p:sp>
      <mc:AlternateContent xmlns:mc="http://schemas.openxmlformats.org/markup-compatibility/2006" xmlns:a14="http://schemas.microsoft.com/office/drawing/2010/main">
        <mc:Choice Requires="a14">
          <p:sp>
            <p:nvSpPr>
              <p:cNvPr id="2" name="BlokTextu 1"/>
              <p:cNvSpPr txBox="1"/>
              <p:nvPr/>
            </p:nvSpPr>
            <p:spPr>
              <a:xfrm>
                <a:off x="2956329" y="1309347"/>
                <a:ext cx="2240742" cy="2992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sk-SK" b="0" i="1" smtClean="0">
                          <a:latin typeface="Cambria Math" panose="02040503050406030204" pitchFamily="18" charset="0"/>
                        </a:rPr>
                        <m:t>𝐴</m:t>
                      </m:r>
                      <m:r>
                        <a:rPr lang="sk-SK" b="0" i="1" smtClean="0">
                          <a:latin typeface="Cambria Math" panose="02040503050406030204" pitchFamily="18" charset="0"/>
                        </a:rPr>
                        <m:t>=3∙</m:t>
                      </m:r>
                      <m:sSub>
                        <m:sSubPr>
                          <m:ctrlPr>
                            <a:rPr lang="sk-SK" b="0" i="1" smtClean="0">
                              <a:latin typeface="Cambria Math" panose="02040503050406030204" pitchFamily="18" charset="0"/>
                            </a:rPr>
                          </m:ctrlPr>
                        </m:sSubPr>
                        <m:e>
                          <m:r>
                            <a:rPr lang="sk-SK" b="0" i="1" smtClean="0">
                              <a:latin typeface="Cambria Math" panose="02040503050406030204" pitchFamily="18" charset="0"/>
                            </a:rPr>
                            <m:t>𝑈</m:t>
                          </m:r>
                        </m:e>
                        <m:sub>
                          <m:r>
                            <a:rPr lang="sk-SK" b="0" i="1" smtClean="0">
                              <a:latin typeface="Cambria Math" panose="02040503050406030204" pitchFamily="18" charset="0"/>
                            </a:rPr>
                            <m:t>𝑓</m:t>
                          </m:r>
                        </m:sub>
                      </m:sSub>
                      <m:r>
                        <a:rPr lang="sk-SK" b="0" i="1" smtClean="0">
                          <a:latin typeface="Cambria Math" panose="02040503050406030204" pitchFamily="18" charset="0"/>
                          <a:ea typeface="Cambria Math" panose="02040503050406030204" pitchFamily="18" charset="0"/>
                        </a:rPr>
                        <m:t>∙</m:t>
                      </m:r>
                      <m:r>
                        <a:rPr lang="sk-SK" b="0" i="1" smtClean="0">
                          <a:latin typeface="Cambria Math" panose="02040503050406030204" pitchFamily="18" charset="0"/>
                          <a:ea typeface="Cambria Math" panose="02040503050406030204" pitchFamily="18" charset="0"/>
                        </a:rPr>
                        <m:t>𝐼</m:t>
                      </m:r>
                      <m:r>
                        <a:rPr lang="sk-SK" b="0" i="1" smtClean="0">
                          <a:latin typeface="Cambria Math" panose="02040503050406030204" pitchFamily="18" charset="0"/>
                          <a:ea typeface="Cambria Math" panose="02040503050406030204" pitchFamily="18" charset="0"/>
                        </a:rPr>
                        <m:t>∙</m:t>
                      </m:r>
                      <m:r>
                        <a:rPr lang="sk-SK" b="0" i="1" smtClean="0">
                          <a:latin typeface="Cambria Math" panose="02040503050406030204" pitchFamily="18" charset="0"/>
                          <a:ea typeface="Cambria Math" panose="02040503050406030204" pitchFamily="18" charset="0"/>
                        </a:rPr>
                        <m:t>𝑡</m:t>
                      </m:r>
                      <m:r>
                        <a:rPr lang="sk-SK" b="0" i="1" smtClean="0">
                          <a:latin typeface="Cambria Math" panose="02040503050406030204" pitchFamily="18" charset="0"/>
                          <a:ea typeface="Cambria Math" panose="02040503050406030204" pitchFamily="18" charset="0"/>
                        </a:rPr>
                        <m:t>∙</m:t>
                      </m:r>
                      <m:r>
                        <a:rPr lang="sk-SK" b="0" i="1" smtClean="0">
                          <a:latin typeface="Cambria Math" panose="02040503050406030204" pitchFamily="18" charset="0"/>
                          <a:ea typeface="Cambria Math" panose="02040503050406030204" pitchFamily="18" charset="0"/>
                        </a:rPr>
                        <m:t>𝑐𝑜𝑠</m:t>
                      </m:r>
                      <m:r>
                        <a:rPr lang="sk-SK" b="0" i="1" smtClean="0">
                          <a:latin typeface="Cambria Math" panose="02040503050406030204" pitchFamily="18" charset="0"/>
                          <a:ea typeface="Cambria Math" panose="02040503050406030204" pitchFamily="18" charset="0"/>
                        </a:rPr>
                        <m:t>𝜑</m:t>
                      </m:r>
                    </m:oMath>
                  </m:oMathPara>
                </a14:m>
                <a:endParaRPr lang="en-US" dirty="0"/>
              </a:p>
            </p:txBody>
          </p:sp>
        </mc:Choice>
        <mc:Fallback xmlns="">
          <p:sp>
            <p:nvSpPr>
              <p:cNvPr id="2" name="BlokTextu 1"/>
              <p:cNvSpPr txBox="1">
                <a:spLocks noRot="1" noChangeAspect="1" noMove="1" noResize="1" noEditPoints="1" noAdjustHandles="1" noChangeArrowheads="1" noChangeShapeType="1" noTextEdit="1"/>
              </p:cNvSpPr>
              <p:nvPr/>
            </p:nvSpPr>
            <p:spPr>
              <a:xfrm>
                <a:off x="2956329" y="1309347"/>
                <a:ext cx="2240742" cy="299249"/>
              </a:xfrm>
              <a:prstGeom prst="rect">
                <a:avLst/>
              </a:prstGeom>
              <a:blipFill rotWithShape="0">
                <a:blip r:embed="rId3"/>
                <a:stretch>
                  <a:fillRect l="-2174" r="-1902" b="-28571"/>
                </a:stretch>
              </a:blipFill>
            </p:spPr>
            <p:txBody>
              <a:bodyPr/>
              <a:lstStyle/>
              <a:p>
                <a:r>
                  <a:rPr lang="sk-SK">
                    <a:noFill/>
                  </a:rPr>
                  <a:t> </a:t>
                </a:r>
              </a:p>
            </p:txBody>
          </p:sp>
        </mc:Fallback>
      </mc:AlternateContent>
      <mc:AlternateContent xmlns:mc="http://schemas.openxmlformats.org/markup-compatibility/2006" xmlns:a14="http://schemas.microsoft.com/office/drawing/2010/main">
        <mc:Choice Requires="a14">
          <p:sp>
            <p:nvSpPr>
              <p:cNvPr id="24" name="BlokTextu 23"/>
              <p:cNvSpPr txBox="1"/>
              <p:nvPr/>
            </p:nvSpPr>
            <p:spPr>
              <a:xfrm>
                <a:off x="2956329" y="1673661"/>
                <a:ext cx="3753335" cy="276999"/>
              </a:xfrm>
              <a:prstGeom prst="rect">
                <a:avLst/>
              </a:prstGeom>
              <a:noFill/>
            </p:spPr>
            <p:txBody>
              <a:bodyPr wrap="none" lIns="0" tIns="0" rIns="0" bIns="0" rtlCol="0">
                <a:spAutoFit/>
              </a:bodyPr>
              <a:lstStyle/>
              <a:p>
                <a14:m>
                  <m:oMath xmlns:m="http://schemas.openxmlformats.org/officeDocument/2006/math">
                    <m:r>
                      <a:rPr lang="sk-SK" b="0" i="1" smtClean="0">
                        <a:latin typeface="Cambria Math" panose="02040503050406030204" pitchFamily="18" charset="0"/>
                      </a:rPr>
                      <m:t>𝐴</m:t>
                    </m:r>
                    <m:r>
                      <a:rPr lang="sk-SK" b="0" i="1" smtClean="0">
                        <a:latin typeface="Cambria Math" panose="02040503050406030204" pitchFamily="18" charset="0"/>
                      </a:rPr>
                      <m:t>=</m:t>
                    </m:r>
                    <m:r>
                      <a:rPr lang="sk-SK" b="0" i="1" smtClean="0">
                        <a:latin typeface="Cambria Math" panose="02040503050406030204" pitchFamily="18" charset="0"/>
                      </a:rPr>
                      <m:t>𝑃</m:t>
                    </m:r>
                    <m:r>
                      <a:rPr lang="sk-SK" b="0" i="1" smtClean="0">
                        <a:latin typeface="Cambria Math" panose="02040503050406030204" pitchFamily="18" charset="0"/>
                        <a:ea typeface="Cambria Math" panose="02040503050406030204" pitchFamily="18" charset="0"/>
                      </a:rPr>
                      <m:t>∙</m:t>
                    </m:r>
                    <m:r>
                      <a:rPr lang="sk-SK" b="0" i="1" smtClean="0">
                        <a:latin typeface="Cambria Math" panose="02040503050406030204" pitchFamily="18" charset="0"/>
                        <a:ea typeface="Cambria Math" panose="02040503050406030204" pitchFamily="18" charset="0"/>
                      </a:rPr>
                      <m:t>𝑡</m:t>
                    </m:r>
                  </m:oMath>
                </a14:m>
                <a:r>
                  <a:rPr lang="sk-SK" dirty="0"/>
                  <a:t> = U </a:t>
                </a:r>
                <a14:m>
                  <m:oMath xmlns:m="http://schemas.openxmlformats.org/officeDocument/2006/math">
                    <m:r>
                      <a:rPr lang="sk-SK" i="1">
                        <a:latin typeface="Cambria Math" panose="02040503050406030204" pitchFamily="18" charset="0"/>
                        <a:ea typeface="Cambria Math" panose="02040503050406030204" pitchFamily="18" charset="0"/>
                      </a:rPr>
                      <m:t>∙</m:t>
                    </m:r>
                  </m:oMath>
                </a14:m>
                <a:r>
                  <a:rPr lang="sk-SK" dirty="0"/>
                  <a:t> I </a:t>
                </a:r>
                <a14:m>
                  <m:oMath xmlns:m="http://schemas.openxmlformats.org/officeDocument/2006/math">
                    <m:r>
                      <a:rPr lang="sk-SK" i="1">
                        <a:latin typeface="Cambria Math" panose="02040503050406030204" pitchFamily="18" charset="0"/>
                        <a:ea typeface="Cambria Math" panose="02040503050406030204" pitchFamily="18" charset="0"/>
                      </a:rPr>
                      <m:t>∙</m:t>
                    </m:r>
                  </m:oMath>
                </a14:m>
                <a:r>
                  <a:rPr lang="sk-SK" dirty="0"/>
                  <a:t> t = R </a:t>
                </a:r>
                <a14:m>
                  <m:oMath xmlns:m="http://schemas.openxmlformats.org/officeDocument/2006/math">
                    <m:r>
                      <a:rPr lang="sk-SK" i="1">
                        <a:latin typeface="Cambria Math" panose="02040503050406030204" pitchFamily="18" charset="0"/>
                        <a:ea typeface="Cambria Math" panose="02040503050406030204" pitchFamily="18" charset="0"/>
                      </a:rPr>
                      <m:t>∙</m:t>
                    </m:r>
                  </m:oMath>
                </a14:m>
                <a:r>
                  <a:rPr lang="sk-SK" dirty="0"/>
                  <a:t> I </a:t>
                </a:r>
                <a14:m>
                  <m:oMath xmlns:m="http://schemas.openxmlformats.org/officeDocument/2006/math">
                    <m:r>
                      <a:rPr lang="sk-SK" i="1">
                        <a:latin typeface="Cambria Math" panose="02040503050406030204" pitchFamily="18" charset="0"/>
                        <a:ea typeface="Cambria Math" panose="02040503050406030204" pitchFamily="18" charset="0"/>
                      </a:rPr>
                      <m:t>∙</m:t>
                    </m:r>
                  </m:oMath>
                </a14:m>
                <a:r>
                  <a:rPr lang="sk-SK" dirty="0"/>
                  <a:t> I </a:t>
                </a:r>
                <a14:m>
                  <m:oMath xmlns:m="http://schemas.openxmlformats.org/officeDocument/2006/math">
                    <m:r>
                      <a:rPr lang="sk-SK" i="1">
                        <a:latin typeface="Cambria Math" panose="02040503050406030204" pitchFamily="18" charset="0"/>
                        <a:ea typeface="Cambria Math" panose="02040503050406030204" pitchFamily="18" charset="0"/>
                      </a:rPr>
                      <m:t>∙</m:t>
                    </m:r>
                  </m:oMath>
                </a14:m>
                <a:r>
                  <a:rPr lang="sk-SK" dirty="0"/>
                  <a:t> t = </a:t>
                </a:r>
                <a:r>
                  <a:rPr lang="sk-SK" b="1" dirty="0"/>
                  <a:t>R </a:t>
                </a:r>
                <a14:m>
                  <m:oMath xmlns:m="http://schemas.openxmlformats.org/officeDocument/2006/math">
                    <m:r>
                      <a:rPr lang="sk-SK" b="1" i="1">
                        <a:latin typeface="Cambria Math" panose="02040503050406030204" pitchFamily="18" charset="0"/>
                        <a:ea typeface="Cambria Math" panose="02040503050406030204" pitchFamily="18" charset="0"/>
                      </a:rPr>
                      <m:t>∙</m:t>
                    </m:r>
                  </m:oMath>
                </a14:m>
                <a:r>
                  <a:rPr lang="sk-SK" b="1" dirty="0"/>
                  <a:t> I</a:t>
                </a:r>
                <a:r>
                  <a:rPr lang="sk-SK" b="1" baseline="30000" dirty="0"/>
                  <a:t>2 </a:t>
                </a:r>
                <a14:m>
                  <m:oMath xmlns:m="http://schemas.openxmlformats.org/officeDocument/2006/math">
                    <m:r>
                      <a:rPr lang="sk-SK" b="1" i="1">
                        <a:latin typeface="Cambria Math" panose="02040503050406030204" pitchFamily="18" charset="0"/>
                        <a:ea typeface="Cambria Math" panose="02040503050406030204" pitchFamily="18" charset="0"/>
                      </a:rPr>
                      <m:t>∙</m:t>
                    </m:r>
                  </m:oMath>
                </a14:m>
                <a:r>
                  <a:rPr lang="sk-SK" b="1" dirty="0"/>
                  <a:t> t  </a:t>
                </a:r>
                <a:endParaRPr lang="en-US" b="1" dirty="0"/>
              </a:p>
            </p:txBody>
          </p:sp>
        </mc:Choice>
        <mc:Fallback xmlns="">
          <p:sp>
            <p:nvSpPr>
              <p:cNvPr id="24" name="BlokTextu 23"/>
              <p:cNvSpPr txBox="1">
                <a:spLocks noRot="1" noChangeAspect="1" noMove="1" noResize="1" noEditPoints="1" noAdjustHandles="1" noChangeArrowheads="1" noChangeShapeType="1" noTextEdit="1"/>
              </p:cNvSpPr>
              <p:nvPr/>
            </p:nvSpPr>
            <p:spPr>
              <a:xfrm>
                <a:off x="2956329" y="1673661"/>
                <a:ext cx="3753335" cy="276999"/>
              </a:xfrm>
              <a:prstGeom prst="rect">
                <a:avLst/>
              </a:prstGeom>
              <a:blipFill>
                <a:blip r:embed="rId4"/>
                <a:stretch>
                  <a:fillRect l="-2273" t="-28889" r="-3409" b="-51111"/>
                </a:stretch>
              </a:blipFill>
            </p:spPr>
            <p:txBody>
              <a:bodyPr/>
              <a:lstStyle/>
              <a:p>
                <a:r>
                  <a:rPr lang="sk-SK">
                    <a:noFill/>
                  </a:rPr>
                  <a:t> </a:t>
                </a:r>
              </a:p>
            </p:txBody>
          </p:sp>
        </mc:Fallback>
      </mc:AlternateContent>
      <p:pic>
        <p:nvPicPr>
          <p:cNvPr id="3" name="Obrázok 2"/>
          <p:cNvPicPr>
            <a:picLocks noChangeAspect="1"/>
          </p:cNvPicPr>
          <p:nvPr/>
        </p:nvPicPr>
        <p:blipFill rotWithShape="1">
          <a:blip r:embed="rId5"/>
          <a:srcRect l="-458" r="1"/>
          <a:stretch/>
        </p:blipFill>
        <p:spPr>
          <a:xfrm>
            <a:off x="4876800" y="3283831"/>
            <a:ext cx="4152900" cy="3193169"/>
          </a:xfrm>
          <a:prstGeom prst="rect">
            <a:avLst/>
          </a:prstGeom>
        </p:spPr>
      </p:pic>
      <p:sp>
        <p:nvSpPr>
          <p:cNvPr id="26" name="Nadpis 3"/>
          <p:cNvSpPr txBox="1">
            <a:spLocks/>
          </p:cNvSpPr>
          <p:nvPr/>
        </p:nvSpPr>
        <p:spPr>
          <a:xfrm>
            <a:off x="132303" y="1948696"/>
            <a:ext cx="8153400" cy="612773"/>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k-SK" sz="2000" dirty="0"/>
              <a:t>Meranie elektrickej práce elektromerom</a:t>
            </a:r>
          </a:p>
        </p:txBody>
      </p:sp>
      <p:sp>
        <p:nvSpPr>
          <p:cNvPr id="14" name="Obdĺžnik 13"/>
          <p:cNvSpPr/>
          <p:nvPr/>
        </p:nvSpPr>
        <p:spPr>
          <a:xfrm>
            <a:off x="132303" y="2425238"/>
            <a:ext cx="6019800" cy="3524042"/>
          </a:xfrm>
          <a:prstGeom prst="rect">
            <a:avLst/>
          </a:prstGeom>
          <a:solidFill>
            <a:schemeClr val="bg1">
              <a:alpha val="61000"/>
            </a:schemeClr>
          </a:solidFill>
          <a:effectLst>
            <a:softEdge rad="63500"/>
          </a:effectLst>
        </p:spPr>
        <p:txBody>
          <a:bodyPr wrap="square">
            <a:spAutoFit/>
          </a:bodyPr>
          <a:lstStyle/>
          <a:p>
            <a:pPr marL="285750" lvl="2" indent="-285750" algn="just">
              <a:spcAft>
                <a:spcPts val="600"/>
              </a:spcAft>
              <a:buFont typeface="Wingdings" panose="05000000000000000000" pitchFamily="2" charset="2"/>
              <a:buChar char="Ø"/>
            </a:pPr>
            <a:r>
              <a:rPr lang="sk-SK" sz="1600" dirty="0"/>
              <a:t>Elektromer je elektrický merací prístroj, ktorý meria množstvo odoberanej elektrickej energie. Obyčajne je nainštalovaný u odberateľa a podľa neho prebieha stanovenie a vyúčtovanie spotrebovanej elektrickej energie.</a:t>
            </a:r>
          </a:p>
          <a:p>
            <a:pPr marL="285750" lvl="2" indent="-285750" algn="just">
              <a:spcAft>
                <a:spcPts val="600"/>
              </a:spcAft>
              <a:buFont typeface="Wingdings" panose="05000000000000000000" pitchFamily="2" charset="2"/>
              <a:buChar char="Ø"/>
            </a:pPr>
            <a:r>
              <a:rPr lang="sk-SK" sz="1600" dirty="0"/>
              <a:t>Elektromery sa pripájajú v sieťach ZVN, VVN a VN na vyhradené jadrá prístrojových transformátorov prúdu (PTP) a napätia (PTN), ktoré musia mať rovnakú alebo vyššiu triedu presnosti ako elektromery. PTP a PTN sú tiež určenými meradlami a spolu s elektromermi tvoria merací obvod. Do tohto obvodu nesmie byť pripojené žiadne iné zariadenie bez súhlasu prevádzkovateľa obchodného merania. Sú dve možnosti:</a:t>
            </a:r>
          </a:p>
          <a:p>
            <a:pPr marL="742950" lvl="3" indent="-285750" algn="just">
              <a:spcAft>
                <a:spcPts val="600"/>
              </a:spcAft>
              <a:buFont typeface="Wingdings" panose="05000000000000000000" pitchFamily="2" charset="2"/>
              <a:buChar char="Ø"/>
            </a:pPr>
            <a:r>
              <a:rPr lang="sk-SK" sz="1600" dirty="0">
                <a:solidFill>
                  <a:srgbClr val="C00000"/>
                </a:solidFill>
              </a:rPr>
              <a:t>priame</a:t>
            </a:r>
            <a:r>
              <a:rPr lang="sk-SK" sz="1600" dirty="0"/>
              <a:t> (malé toky) meranie  </a:t>
            </a:r>
          </a:p>
          <a:p>
            <a:pPr marL="742950" lvl="3" indent="-285750" algn="just">
              <a:spcAft>
                <a:spcPts val="600"/>
              </a:spcAft>
              <a:buFont typeface="Wingdings" panose="05000000000000000000" pitchFamily="2" charset="2"/>
              <a:buChar char="Ø"/>
            </a:pPr>
            <a:r>
              <a:rPr lang="sk-SK" sz="1600" dirty="0">
                <a:solidFill>
                  <a:srgbClr val="C00000"/>
                </a:solidFill>
              </a:rPr>
              <a:t>nepriame</a:t>
            </a:r>
            <a:r>
              <a:rPr lang="sk-SK" sz="1600" dirty="0"/>
              <a:t> (veľké toky cez PT) meranie</a:t>
            </a:r>
          </a:p>
        </p:txBody>
      </p:sp>
      <p:sp>
        <p:nvSpPr>
          <p:cNvPr id="5" name="Ovál 4">
            <a:extLst>
              <a:ext uri="{FF2B5EF4-FFF2-40B4-BE49-F238E27FC236}">
                <a16:creationId xmlns:a16="http://schemas.microsoft.com/office/drawing/2014/main" id="{AD95D84B-1CD1-E13E-D993-710236708E20}"/>
              </a:ext>
            </a:extLst>
          </p:cNvPr>
          <p:cNvSpPr/>
          <p:nvPr/>
        </p:nvSpPr>
        <p:spPr>
          <a:xfrm>
            <a:off x="6156176" y="1628800"/>
            <a:ext cx="229344" cy="3075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vál 6">
            <a:extLst>
              <a:ext uri="{FF2B5EF4-FFF2-40B4-BE49-F238E27FC236}">
                <a16:creationId xmlns:a16="http://schemas.microsoft.com/office/drawing/2014/main" id="{00C493C5-5B27-AD08-00FB-1A13AAA41719}"/>
              </a:ext>
            </a:extLst>
          </p:cNvPr>
          <p:cNvSpPr/>
          <p:nvPr/>
        </p:nvSpPr>
        <p:spPr>
          <a:xfrm>
            <a:off x="3995936" y="1628800"/>
            <a:ext cx="229344" cy="3075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9" name="BlokTextu 8">
            <a:extLst>
              <a:ext uri="{FF2B5EF4-FFF2-40B4-BE49-F238E27FC236}">
                <a16:creationId xmlns:a16="http://schemas.microsoft.com/office/drawing/2014/main" id="{A0A0F116-D575-2DF2-415F-C2B83B42804C}"/>
              </a:ext>
            </a:extLst>
          </p:cNvPr>
          <p:cNvSpPr txBox="1"/>
          <p:nvPr/>
        </p:nvSpPr>
        <p:spPr>
          <a:xfrm>
            <a:off x="7191710" y="1534794"/>
            <a:ext cx="1865412" cy="1200329"/>
          </a:xfrm>
          <a:prstGeom prst="rect">
            <a:avLst/>
          </a:prstGeom>
          <a:noFill/>
        </p:spPr>
        <p:txBody>
          <a:bodyPr wrap="square" rtlCol="0">
            <a:spAutoFit/>
          </a:bodyPr>
          <a:lstStyle/>
          <a:p>
            <a:r>
              <a:rPr lang="sk-SK" dirty="0">
                <a:solidFill>
                  <a:srgbClr val="FF0000"/>
                </a:solidFill>
              </a:rPr>
              <a:t>Práca závisí od prúdu v druhej mocnine od napätia v prvej</a:t>
            </a:r>
          </a:p>
        </p:txBody>
      </p:sp>
      <p:cxnSp>
        <p:nvCxnSpPr>
          <p:cNvPr id="11" name="Spojnica: zalomená 10">
            <a:extLst>
              <a:ext uri="{FF2B5EF4-FFF2-40B4-BE49-F238E27FC236}">
                <a16:creationId xmlns:a16="http://schemas.microsoft.com/office/drawing/2014/main" id="{7771B7D5-6992-0C61-11C8-471A9E3680DE}"/>
              </a:ext>
            </a:extLst>
          </p:cNvPr>
          <p:cNvCxnSpPr>
            <a:cxnSpLocks/>
            <a:stCxn id="5" idx="0"/>
          </p:cNvCxnSpPr>
          <p:nvPr/>
        </p:nvCxnSpPr>
        <p:spPr>
          <a:xfrm rot="16200000" flipH="1">
            <a:off x="6655943" y="1243704"/>
            <a:ext cx="150673" cy="920864"/>
          </a:xfrm>
          <a:prstGeom prst="bentConnector4">
            <a:avLst>
              <a:gd name="adj1" fmla="val -151719"/>
              <a:gd name="adj2" fmla="val 56226"/>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pojnica: zalomená 11">
            <a:extLst>
              <a:ext uri="{FF2B5EF4-FFF2-40B4-BE49-F238E27FC236}">
                <a16:creationId xmlns:a16="http://schemas.microsoft.com/office/drawing/2014/main" id="{43680E8E-CFAA-4AAE-95BF-BCA3DDB561FD}"/>
              </a:ext>
            </a:extLst>
          </p:cNvPr>
          <p:cNvCxnSpPr>
            <a:cxnSpLocks/>
            <a:stCxn id="7" idx="4"/>
            <a:endCxn id="9" idx="1"/>
          </p:cNvCxnSpPr>
          <p:nvPr/>
        </p:nvCxnSpPr>
        <p:spPr>
          <a:xfrm rot="16200000" flipH="1">
            <a:off x="5551849" y="495098"/>
            <a:ext cx="198620" cy="3081102"/>
          </a:xfrm>
          <a:prstGeom prst="bentConnector2">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3742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čísla snímky 2"/>
          <p:cNvSpPr>
            <a:spLocks noGrp="1"/>
          </p:cNvSpPr>
          <p:nvPr>
            <p:ph type="sldNum" sz="quarter" idx="12"/>
          </p:nvPr>
        </p:nvSpPr>
        <p:spPr/>
        <p:txBody>
          <a:bodyPr/>
          <a:lstStyle/>
          <a:p>
            <a:fld id="{58E463C7-BC33-4964-8D2F-0D1DB6D67D89}" type="slidenum">
              <a:rPr lang="sk-SK" smtClean="0"/>
              <a:pPr/>
              <a:t>90</a:t>
            </a:fld>
            <a:endParaRPr lang="sk-SK"/>
          </a:p>
        </p:txBody>
      </p:sp>
      <p:sp>
        <p:nvSpPr>
          <p:cNvPr id="4" name="Zástupný symbol obsahu 2"/>
          <p:cNvSpPr txBox="1">
            <a:spLocks/>
          </p:cNvSpPr>
          <p:nvPr/>
        </p:nvSpPr>
        <p:spPr>
          <a:xfrm>
            <a:off x="457200" y="260648"/>
            <a:ext cx="8229600" cy="6192688"/>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ct val="0"/>
              </a:spcBef>
              <a:buFont typeface="Arial" pitchFamily="34" charset="0"/>
              <a:buNone/>
            </a:pPr>
            <a:endParaRPr lang="sk-SK" sz="4000" b="1" dirty="0">
              <a:solidFill>
                <a:srgbClr val="003300"/>
              </a:solidFill>
              <a:latin typeface="+mj-lt"/>
              <a:ea typeface="+mj-ea"/>
              <a:cs typeface="+mj-cs"/>
            </a:endParaRPr>
          </a:p>
          <a:p>
            <a:pPr algn="ctr">
              <a:spcBef>
                <a:spcPct val="0"/>
              </a:spcBef>
              <a:buFont typeface="Arial" pitchFamily="34" charset="0"/>
              <a:buNone/>
            </a:pPr>
            <a:r>
              <a:rPr lang="sk-SK" sz="9800" b="1" dirty="0">
                <a:solidFill>
                  <a:srgbClr val="003300"/>
                </a:solidFill>
                <a:latin typeface="Arial" panose="020B0604020202020204" pitchFamily="34" charset="0"/>
                <a:ea typeface="+mj-ea"/>
                <a:cs typeface="Arial" panose="020B0604020202020204" pitchFamily="34" charset="0"/>
              </a:rPr>
              <a:t>Ďakujem za pozornosť</a:t>
            </a:r>
          </a:p>
          <a:p>
            <a:pPr algn="ctr">
              <a:spcBef>
                <a:spcPct val="0"/>
              </a:spcBef>
              <a:buFont typeface="Arial" pitchFamily="34" charset="0"/>
              <a:buNone/>
            </a:pPr>
            <a:endParaRPr lang="sk-SK" sz="9800" dirty="0">
              <a:solidFill>
                <a:srgbClr val="003300"/>
              </a:solidFill>
              <a:latin typeface="Arial" panose="020B0604020202020204" pitchFamily="34" charset="0"/>
              <a:ea typeface="+mj-ea"/>
              <a:cs typeface="Arial" panose="020B0604020202020204" pitchFamily="34" charset="0"/>
            </a:endParaRPr>
          </a:p>
          <a:p>
            <a:pPr algn="ctr">
              <a:spcBef>
                <a:spcPct val="0"/>
              </a:spcBef>
              <a:buFont typeface="Arial" pitchFamily="34" charset="0"/>
              <a:buNone/>
            </a:pPr>
            <a:r>
              <a:rPr lang="sk-SK" sz="9800" dirty="0">
                <a:solidFill>
                  <a:srgbClr val="FF0000"/>
                </a:solidFill>
                <a:latin typeface="Arial" panose="020B0604020202020204" pitchFamily="34" charset="0"/>
                <a:ea typeface="+mj-ea"/>
                <a:cs typeface="Arial" panose="020B0604020202020204" pitchFamily="34" charset="0"/>
              </a:rPr>
              <a:t>Otázky</a:t>
            </a:r>
          </a:p>
          <a:p>
            <a:pPr algn="ctr">
              <a:spcBef>
                <a:spcPct val="0"/>
              </a:spcBef>
              <a:buFont typeface="Arial" pitchFamily="34" charset="0"/>
              <a:buNone/>
            </a:pPr>
            <a:r>
              <a:rPr lang="sk-SK" sz="9800" dirty="0">
                <a:solidFill>
                  <a:srgbClr val="FF0000"/>
                </a:solidFill>
                <a:latin typeface="Arial" panose="020B0604020202020204" pitchFamily="34" charset="0"/>
                <a:ea typeface="+mj-ea"/>
                <a:cs typeface="Arial" panose="020B0604020202020204" pitchFamily="34" charset="0"/>
              </a:rPr>
              <a:t>???</a:t>
            </a:r>
          </a:p>
          <a:p>
            <a:pPr algn="ctr">
              <a:spcBef>
                <a:spcPct val="0"/>
              </a:spcBef>
              <a:buFont typeface="Arial" pitchFamily="34" charset="0"/>
              <a:buNone/>
            </a:pPr>
            <a:endParaRPr lang="sk-SK" sz="7600" dirty="0">
              <a:solidFill>
                <a:srgbClr val="003300"/>
              </a:solidFill>
              <a:latin typeface="+mj-lt"/>
              <a:ea typeface="+mj-ea"/>
              <a:cs typeface="+mj-cs"/>
            </a:endParaRPr>
          </a:p>
          <a:p>
            <a:pPr algn="ctr">
              <a:spcBef>
                <a:spcPct val="0"/>
              </a:spcBef>
              <a:buFont typeface="Arial" pitchFamily="34" charset="0"/>
              <a:buNone/>
            </a:pPr>
            <a:endParaRPr lang="sk-SK" sz="7600" dirty="0">
              <a:solidFill>
                <a:srgbClr val="003300"/>
              </a:solidFill>
              <a:latin typeface="+mj-lt"/>
              <a:ea typeface="+mj-ea"/>
              <a:cs typeface="+mj-cs"/>
            </a:endParaRPr>
          </a:p>
          <a:p>
            <a:pPr algn="ctr">
              <a:spcBef>
                <a:spcPct val="0"/>
              </a:spcBef>
              <a:buFont typeface="Arial" pitchFamily="34" charset="0"/>
              <a:buNone/>
            </a:pPr>
            <a:endParaRPr lang="sk-SK" sz="2900" dirty="0">
              <a:solidFill>
                <a:srgbClr val="003300"/>
              </a:solidFill>
              <a:latin typeface="Arial" panose="020B0604020202020204" pitchFamily="34" charset="0"/>
              <a:ea typeface="+mj-ea"/>
              <a:cs typeface="Arial" panose="020B0604020202020204" pitchFamily="34" charset="0"/>
            </a:endParaRPr>
          </a:p>
          <a:p>
            <a:pPr>
              <a:spcBef>
                <a:spcPct val="0"/>
              </a:spcBef>
              <a:buFont typeface="Arial" pitchFamily="34" charset="0"/>
              <a:buNone/>
            </a:pPr>
            <a:r>
              <a:rPr lang="sk-SK" sz="7200" dirty="0">
                <a:solidFill>
                  <a:srgbClr val="003300"/>
                </a:solidFill>
                <a:latin typeface="Arial" panose="020B0604020202020204" pitchFamily="34" charset="0"/>
                <a:ea typeface="+mj-ea"/>
                <a:cs typeface="Arial" panose="020B0604020202020204" pitchFamily="34" charset="0"/>
              </a:rPr>
              <a:t>Čerpal som z verejne dostupných zdrojov, uvádzam niektoré linky:</a:t>
            </a:r>
          </a:p>
          <a:p>
            <a:pPr>
              <a:spcBef>
                <a:spcPct val="0"/>
              </a:spcBef>
              <a:buFont typeface="Arial" pitchFamily="34" charset="0"/>
              <a:buNone/>
            </a:pPr>
            <a:endParaRPr lang="sk-SK" sz="4900" dirty="0">
              <a:solidFill>
                <a:srgbClr val="003300"/>
              </a:solidFill>
              <a:latin typeface="Arial" panose="020B0604020202020204" pitchFamily="34" charset="0"/>
              <a:ea typeface="+mj-ea"/>
              <a:cs typeface="Arial" panose="020B0604020202020204" pitchFamily="34" charset="0"/>
            </a:endParaRPr>
          </a:p>
          <a:p>
            <a:pPr>
              <a:spcBef>
                <a:spcPct val="0"/>
              </a:spcBef>
              <a:buFont typeface="Arial" pitchFamily="34" charset="0"/>
              <a:buNone/>
            </a:pPr>
            <a:r>
              <a:rPr lang="sk-SK" sz="6400" dirty="0">
                <a:solidFill>
                  <a:srgbClr val="003300"/>
                </a:solidFill>
                <a:latin typeface="Arial" panose="020B0604020202020204" pitchFamily="34" charset="0"/>
                <a:ea typeface="+mj-ea"/>
                <a:cs typeface="Arial" panose="020B0604020202020204" pitchFamily="34" charset="0"/>
              </a:rPr>
              <a:t>MH SR  http:/www.mhsr.sk</a:t>
            </a:r>
          </a:p>
          <a:p>
            <a:pPr>
              <a:spcBef>
                <a:spcPct val="0"/>
              </a:spcBef>
              <a:buNone/>
            </a:pPr>
            <a:r>
              <a:rPr lang="sk-SK" sz="6400" dirty="0">
                <a:solidFill>
                  <a:srgbClr val="003300"/>
                </a:solidFill>
                <a:latin typeface="Arial" panose="020B0604020202020204" pitchFamily="34" charset="0"/>
                <a:ea typeface="+mj-ea"/>
                <a:cs typeface="Arial" panose="020B0604020202020204" pitchFamily="34" charset="0"/>
              </a:rPr>
              <a:t>OKTE </a:t>
            </a:r>
            <a:r>
              <a:rPr lang="sk-SK" altLang="sk-SK" sz="6400" dirty="0">
                <a:solidFill>
                  <a:srgbClr val="4D5156"/>
                </a:solidFill>
                <a:latin typeface="Arial" panose="020B0604020202020204" pitchFamily="34" charset="0"/>
                <a:cs typeface="Arial" panose="020B0604020202020204" pitchFamily="34" charset="0"/>
                <a:hlinkClick r:id="rId2"/>
              </a:rPr>
              <a:t>http://www.okte.sk</a:t>
            </a:r>
            <a:endParaRPr lang="sk-SK" altLang="sk-SK" sz="6400" dirty="0">
              <a:solidFill>
                <a:srgbClr val="4D5156"/>
              </a:solidFill>
              <a:latin typeface="Arial" panose="020B0604020202020204" pitchFamily="34" charset="0"/>
              <a:cs typeface="Arial" panose="020B0604020202020204" pitchFamily="34" charset="0"/>
            </a:endParaRPr>
          </a:p>
          <a:p>
            <a:pPr>
              <a:spcBef>
                <a:spcPct val="0"/>
              </a:spcBef>
              <a:buNone/>
            </a:pPr>
            <a:r>
              <a:rPr lang="sk-SK" altLang="sk-SK" sz="6400" dirty="0" err="1">
                <a:solidFill>
                  <a:srgbClr val="4D5156"/>
                </a:solidFill>
                <a:latin typeface="Arial" panose="020B0604020202020204" pitchFamily="34" charset="0"/>
                <a:cs typeface="Arial" panose="020B0604020202020204" pitchFamily="34" charset="0"/>
              </a:rPr>
              <a:t>Bundesnetzagentur</a:t>
            </a:r>
            <a:r>
              <a:rPr lang="sk-SK" altLang="sk-SK" sz="6400" dirty="0">
                <a:solidFill>
                  <a:srgbClr val="4D5156"/>
                </a:solidFill>
                <a:latin typeface="Arial" panose="020B0604020202020204" pitchFamily="34" charset="0"/>
                <a:cs typeface="Arial" panose="020B0604020202020204" pitchFamily="34" charset="0"/>
              </a:rPr>
              <a:t> </a:t>
            </a:r>
            <a:r>
              <a:rPr lang="sk-SK" altLang="sk-SK" sz="6400" dirty="0">
                <a:solidFill>
                  <a:srgbClr val="4D5156"/>
                </a:solidFill>
                <a:latin typeface="Arial" panose="020B0604020202020204" pitchFamily="34" charset="0"/>
                <a:cs typeface="Arial" panose="020B0604020202020204" pitchFamily="34" charset="0"/>
                <a:hlinkClick r:id="rId3"/>
              </a:rPr>
              <a:t>https://www.bundesnetzagentur.de</a:t>
            </a:r>
            <a:endParaRPr lang="sk-SK" altLang="sk-SK" sz="6400" dirty="0">
              <a:solidFill>
                <a:srgbClr val="4D5156"/>
              </a:solidFill>
              <a:latin typeface="Arial" panose="020B0604020202020204" pitchFamily="34" charset="0"/>
              <a:cs typeface="Arial" panose="020B0604020202020204" pitchFamily="34" charset="0"/>
            </a:endParaRPr>
          </a:p>
          <a:p>
            <a:pPr>
              <a:spcBef>
                <a:spcPct val="0"/>
              </a:spcBef>
              <a:buNone/>
            </a:pPr>
            <a:r>
              <a:rPr lang="sk-SK" altLang="sk-SK" sz="6400" dirty="0">
                <a:solidFill>
                  <a:srgbClr val="4D5156"/>
                </a:solidFill>
                <a:latin typeface="Arial" panose="020B0604020202020204" pitchFamily="34" charset="0"/>
                <a:cs typeface="Arial" panose="020B0604020202020204" pitchFamily="34" charset="0"/>
              </a:rPr>
              <a:t>URSO </a:t>
            </a:r>
            <a:r>
              <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hlinkClick r:id="rId4"/>
              </a:rPr>
              <a:t>https://www.urso.gov.sk › kontakt</a:t>
            </a:r>
            <a:endPar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endParaRPr>
          </a:p>
          <a:p>
            <a:pPr>
              <a:spcBef>
                <a:spcPct val="0"/>
              </a:spcBef>
              <a:buNone/>
            </a:pPr>
            <a:r>
              <a:rPr kumimoji="0" lang="sk-SK" altLang="sk-SK" sz="6400" i="0" u="none" strike="noStrike" cap="none" normalizeH="0" baseline="0" dirty="0">
                <a:ln>
                  <a:noFill/>
                </a:ln>
                <a:solidFill>
                  <a:schemeClr val="tx1"/>
                </a:solidFill>
                <a:effectLst/>
                <a:latin typeface="Arial" panose="020B0604020202020204" pitchFamily="34" charset="0"/>
                <a:cs typeface="Arial" panose="020B0604020202020204" pitchFamily="34" charset="0"/>
              </a:rPr>
              <a:t>SAPI </a:t>
            </a:r>
            <a:r>
              <a:rPr kumimoji="0" lang="sk-SK" altLang="sk-SK" sz="6400" i="0" u="none" strike="noStrike" cap="none" normalizeH="0" baseline="0" dirty="0">
                <a:ln>
                  <a:noFill/>
                </a:ln>
                <a:solidFill>
                  <a:srgbClr val="4D5156"/>
                </a:solidFill>
                <a:effectLst/>
                <a:latin typeface="Arial" panose="020B0604020202020204" pitchFamily="34" charset="0"/>
                <a:cs typeface="Arial" panose="020B0604020202020204" pitchFamily="34" charset="0"/>
                <a:hlinkClick r:id="rId5"/>
              </a:rPr>
              <a:t>https://www.sapi.sk</a:t>
            </a:r>
            <a:endParaRPr kumimoji="0" lang="sk-SK" altLang="sk-SK" sz="6400" i="0" u="none" strike="noStrike" cap="none" normalizeH="0" baseline="0" dirty="0">
              <a:ln>
                <a:noFill/>
              </a:ln>
              <a:solidFill>
                <a:srgbClr val="4D5156"/>
              </a:solidFill>
              <a:effectLst/>
              <a:latin typeface="Arial" panose="020B0604020202020204" pitchFamily="34" charset="0"/>
              <a:cs typeface="Arial" panose="020B0604020202020204" pitchFamily="34" charset="0"/>
            </a:endParaRPr>
          </a:p>
          <a:p>
            <a:pPr>
              <a:spcBef>
                <a:spcPct val="0"/>
              </a:spcBef>
              <a:buNone/>
            </a:pPr>
            <a:r>
              <a:rPr kumimoji="0" lang="sk-SK" altLang="sk-SK" sz="6400" i="0" u="none" strike="noStrike" cap="none" normalizeH="0" baseline="0" dirty="0">
                <a:ln>
                  <a:noFill/>
                </a:ln>
                <a:solidFill>
                  <a:srgbClr val="202124"/>
                </a:solidFill>
                <a:effectLst/>
                <a:latin typeface="Arial" panose="020B0604020202020204" pitchFamily="34" charset="0"/>
                <a:cs typeface="Arial" panose="020B0604020202020204" pitchFamily="34" charset="0"/>
              </a:rPr>
              <a:t>ENTSO-E </a:t>
            </a:r>
            <a:r>
              <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hlinkClick r:id="rId6"/>
              </a:rPr>
              <a:t>https://www.entsoe.eu </a:t>
            </a:r>
            <a:endPar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endParaRPr>
          </a:p>
          <a:p>
            <a:pPr>
              <a:spcBef>
                <a:spcPct val="0"/>
              </a:spcBef>
              <a:buNone/>
            </a:pPr>
            <a:r>
              <a:rPr lang="sk-SK" altLang="sk-SK" sz="6400" u="sng" dirty="0" err="1">
                <a:solidFill>
                  <a:srgbClr val="4D5156"/>
                </a:solidFill>
                <a:latin typeface="Arial" panose="020B0604020202020204" pitchFamily="34" charset="0"/>
                <a:cs typeface="Arial" panose="020B0604020202020204" pitchFamily="34" charset="0"/>
              </a:rPr>
              <a:t>Euroactiv</a:t>
            </a:r>
            <a:r>
              <a:rPr lang="sk-SK" altLang="sk-SK" sz="6400" u="sng" dirty="0">
                <a:solidFill>
                  <a:srgbClr val="4D5156"/>
                </a:solidFill>
                <a:latin typeface="Arial" panose="020B0604020202020204" pitchFamily="34" charset="0"/>
                <a:cs typeface="Arial" panose="020B0604020202020204" pitchFamily="34" charset="0"/>
              </a:rPr>
              <a:t> </a:t>
            </a:r>
            <a:r>
              <a:rPr lang="sk-SK" altLang="sk-SK" sz="6400" u="sng" dirty="0">
                <a:solidFill>
                  <a:srgbClr val="4D5156"/>
                </a:solidFill>
                <a:latin typeface="Arial" panose="020B0604020202020204" pitchFamily="34" charset="0"/>
                <a:cs typeface="Arial" panose="020B0604020202020204" pitchFamily="34" charset="0"/>
                <a:hlinkClick r:id="rId7"/>
              </a:rPr>
              <a:t>https://euractiv.sk/</a:t>
            </a:r>
            <a:endParaRPr lang="sk-SK" altLang="sk-SK" sz="6400" u="sng" dirty="0">
              <a:solidFill>
                <a:srgbClr val="4D5156"/>
              </a:solidFill>
              <a:latin typeface="Arial" panose="020B0604020202020204" pitchFamily="34" charset="0"/>
              <a:cs typeface="Arial" panose="020B0604020202020204" pitchFamily="34" charset="0"/>
            </a:endParaRPr>
          </a:p>
          <a:p>
            <a:pPr>
              <a:spcBef>
                <a:spcPct val="0"/>
              </a:spcBef>
              <a:buNone/>
            </a:pPr>
            <a:r>
              <a:rPr lang="sk-SK" altLang="sk-SK" sz="6400" u="sng" dirty="0" err="1">
                <a:solidFill>
                  <a:srgbClr val="4D5156"/>
                </a:solidFill>
                <a:latin typeface="Arial" panose="020B0604020202020204" pitchFamily="34" charset="0"/>
                <a:cs typeface="Arial" panose="020B0604020202020204" pitchFamily="34" charset="0"/>
              </a:rPr>
              <a:t>Energo</a:t>
            </a:r>
            <a:r>
              <a:rPr lang="sk-SK" altLang="sk-SK" sz="6400" u="sng" dirty="0">
                <a:solidFill>
                  <a:srgbClr val="4D5156"/>
                </a:solidFill>
                <a:latin typeface="Arial" panose="020B0604020202020204" pitchFamily="34" charset="0"/>
                <a:cs typeface="Arial" panose="020B0604020202020204" pitchFamily="34" charset="0"/>
              </a:rPr>
              <a:t> </a:t>
            </a:r>
            <a:r>
              <a:rPr lang="sk-SK" altLang="sk-SK" sz="6400" u="sng" dirty="0" err="1">
                <a:solidFill>
                  <a:srgbClr val="4D5156"/>
                </a:solidFill>
                <a:latin typeface="Arial" panose="020B0604020202020204" pitchFamily="34" charset="0"/>
                <a:cs typeface="Arial" panose="020B0604020202020204" pitchFamily="34" charset="0"/>
              </a:rPr>
              <a:t>portal</a:t>
            </a:r>
            <a:r>
              <a:rPr lang="sk-SK" altLang="sk-SK" sz="6400" u="sng" dirty="0">
                <a:solidFill>
                  <a:srgbClr val="4D5156"/>
                </a:solidFill>
                <a:latin typeface="Arial" panose="020B0604020202020204" pitchFamily="34" charset="0"/>
                <a:cs typeface="Arial" panose="020B0604020202020204" pitchFamily="34" charset="0"/>
              </a:rPr>
              <a:t> </a:t>
            </a:r>
            <a:r>
              <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hlinkClick r:id="rId8"/>
              </a:rPr>
              <a:t>https://energoportal.org</a:t>
            </a:r>
            <a:endParaRPr kumimoji="0" lang="sk-SK" altLang="sk-SK" sz="64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a:spcBef>
                <a:spcPct val="0"/>
              </a:spcBef>
              <a:buNone/>
            </a:pPr>
            <a:r>
              <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rPr>
              <a:t>Energia </a:t>
            </a:r>
            <a:r>
              <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hlinkClick r:id="rId9"/>
              </a:rPr>
              <a:t>https://www.energia.sk</a:t>
            </a:r>
            <a:endPar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endParaRPr>
          </a:p>
          <a:p>
            <a:pPr>
              <a:spcBef>
                <a:spcPct val="0"/>
              </a:spcBef>
              <a:buNone/>
            </a:pPr>
            <a:r>
              <a:rPr lang="sk-SK" altLang="sk-SK" sz="6400" u="sng" dirty="0">
                <a:solidFill>
                  <a:srgbClr val="4D5156"/>
                </a:solidFill>
                <a:latin typeface="Arial" panose="020B0604020202020204" pitchFamily="34" charset="0"/>
                <a:cs typeface="Arial" panose="020B0604020202020204" pitchFamily="34" charset="0"/>
              </a:rPr>
              <a:t>SE </a:t>
            </a:r>
            <a:r>
              <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hlinkClick r:id="rId10"/>
              </a:rPr>
              <a:t>https://www.seas.sk- </a:t>
            </a:r>
          </a:p>
          <a:p>
            <a:pPr>
              <a:spcBef>
                <a:spcPct val="0"/>
              </a:spcBef>
              <a:buNone/>
            </a:pPr>
            <a:r>
              <a:rPr kumimoji="0" lang="sk-SK" altLang="sk-SK" sz="6400" i="0" u="sng" strike="noStrike" cap="none" normalizeH="0" baseline="0" dirty="0" err="1">
                <a:ln>
                  <a:noFill/>
                </a:ln>
                <a:solidFill>
                  <a:srgbClr val="4D5156"/>
                </a:solidFill>
                <a:effectLst/>
                <a:latin typeface="Arial" panose="020B0604020202020204" pitchFamily="34" charset="0"/>
                <a:cs typeface="Arial" panose="020B0604020202020204" pitchFamily="34" charset="0"/>
              </a:rPr>
              <a:t>štatiscký</a:t>
            </a:r>
            <a:r>
              <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rPr>
              <a:t> úrad SR  </a:t>
            </a:r>
            <a:r>
              <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hlinkClick r:id="rId11"/>
              </a:rPr>
              <a:t>https://slovak.statistics.sk</a:t>
            </a:r>
            <a:r>
              <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rPr>
              <a:t> </a:t>
            </a:r>
          </a:p>
          <a:p>
            <a:pPr>
              <a:spcBef>
                <a:spcPct val="0"/>
              </a:spcBef>
              <a:buNone/>
            </a:pPr>
            <a:r>
              <a:rPr lang="sk-SK" altLang="sk-SK" sz="6400" u="sng" dirty="0" err="1">
                <a:solidFill>
                  <a:srgbClr val="4D5156"/>
                </a:solidFill>
                <a:latin typeface="Arial" panose="020B0604020202020204" pitchFamily="34" charset="0"/>
                <a:cs typeface="Arial" panose="020B0604020202020204" pitchFamily="34" charset="0"/>
              </a:rPr>
              <a:t>Green</a:t>
            </a:r>
            <a:r>
              <a:rPr lang="sk-SK" altLang="sk-SK" sz="6400" u="sng" dirty="0">
                <a:solidFill>
                  <a:srgbClr val="4D5156"/>
                </a:solidFill>
                <a:latin typeface="Arial" panose="020B0604020202020204" pitchFamily="34" charset="0"/>
                <a:cs typeface="Arial" panose="020B0604020202020204" pitchFamily="34" charset="0"/>
              </a:rPr>
              <a:t> </a:t>
            </a:r>
            <a:r>
              <a:rPr lang="sk-SK" altLang="sk-SK" sz="6400" u="sng" dirty="0" err="1">
                <a:solidFill>
                  <a:srgbClr val="4D5156"/>
                </a:solidFill>
                <a:latin typeface="Arial" panose="020B0604020202020204" pitchFamily="34" charset="0"/>
                <a:cs typeface="Arial" panose="020B0604020202020204" pitchFamily="34" charset="0"/>
              </a:rPr>
              <a:t>energy</a:t>
            </a:r>
            <a:r>
              <a:rPr lang="sk-SK" altLang="sk-SK" sz="6400" u="sng" dirty="0">
                <a:solidFill>
                  <a:srgbClr val="4D5156"/>
                </a:solidFill>
                <a:latin typeface="Arial" panose="020B0604020202020204" pitchFamily="34" charset="0"/>
                <a:cs typeface="Arial" panose="020B0604020202020204" pitchFamily="34" charset="0"/>
              </a:rPr>
              <a:t> </a:t>
            </a:r>
            <a:r>
              <a:rPr lang="sk-SK" altLang="sk-SK" sz="6400" u="sng" dirty="0">
                <a:solidFill>
                  <a:srgbClr val="4D5156"/>
                </a:solidFill>
                <a:latin typeface="Arial" panose="020B0604020202020204" pitchFamily="34" charset="0"/>
                <a:cs typeface="Arial" panose="020B0604020202020204" pitchFamily="34" charset="0"/>
                <a:hlinkClick r:id="rId12"/>
              </a:rPr>
              <a:t>http://greenenergy.sk/sk/</a:t>
            </a:r>
            <a:endParaRPr lang="sk-SK" altLang="sk-SK" sz="6400" u="sng" dirty="0">
              <a:solidFill>
                <a:srgbClr val="4D5156"/>
              </a:solidFill>
              <a:latin typeface="Arial" panose="020B0604020202020204" pitchFamily="34" charset="0"/>
              <a:cs typeface="Arial" panose="020B0604020202020204" pitchFamily="34" charset="0"/>
            </a:endParaRPr>
          </a:p>
          <a:p>
            <a:pPr>
              <a:spcBef>
                <a:spcPct val="0"/>
              </a:spcBef>
              <a:buNone/>
            </a:pPr>
            <a:r>
              <a:rPr lang="sk-SK" altLang="sk-SK" sz="6400" u="sng" dirty="0" err="1">
                <a:solidFill>
                  <a:srgbClr val="4D5156"/>
                </a:solidFill>
                <a:latin typeface="Arial" panose="020B0604020202020204" pitchFamily="34" charset="0"/>
                <a:cs typeface="Arial" panose="020B0604020202020204" pitchFamily="34" charset="0"/>
              </a:rPr>
              <a:t>GreenBat</a:t>
            </a:r>
            <a:r>
              <a:rPr lang="sk-SK" altLang="sk-SK" sz="6400" u="sng" dirty="0">
                <a:solidFill>
                  <a:srgbClr val="4D5156"/>
                </a:solidFill>
                <a:latin typeface="Arial" panose="020B0604020202020204" pitchFamily="34" charset="0"/>
                <a:cs typeface="Arial" panose="020B0604020202020204" pitchFamily="34" charset="0"/>
              </a:rPr>
              <a:t> </a:t>
            </a:r>
            <a:r>
              <a:rPr lang="sk-SK" altLang="sk-SK" sz="6400" u="sng" dirty="0">
                <a:solidFill>
                  <a:srgbClr val="4D5156"/>
                </a:solidFill>
                <a:latin typeface="Arial" panose="020B0604020202020204" pitchFamily="34" charset="0"/>
                <a:cs typeface="Arial" panose="020B0604020202020204" pitchFamily="34" charset="0"/>
                <a:hlinkClick r:id="rId13"/>
              </a:rPr>
              <a:t>https://www.greenbat.sk/</a:t>
            </a:r>
            <a:endParaRPr lang="sk-SK" altLang="sk-SK" sz="6400" u="sng" dirty="0">
              <a:solidFill>
                <a:srgbClr val="4D5156"/>
              </a:solidFill>
              <a:latin typeface="Arial" panose="020B0604020202020204" pitchFamily="34" charset="0"/>
              <a:cs typeface="Arial" panose="020B0604020202020204" pitchFamily="34" charset="0"/>
            </a:endParaRPr>
          </a:p>
          <a:p>
            <a:pPr>
              <a:spcBef>
                <a:spcPct val="0"/>
              </a:spcBef>
              <a:buNone/>
            </a:pPr>
            <a:r>
              <a:rPr lang="sk-SK" altLang="sk-SK" sz="6400" u="sng" dirty="0" err="1">
                <a:solidFill>
                  <a:srgbClr val="4D5156"/>
                </a:solidFill>
                <a:latin typeface="Arial" panose="020B0604020202020204" pitchFamily="34" charset="0"/>
                <a:cs typeface="Arial" panose="020B0604020202020204" pitchFamily="34" charset="0"/>
              </a:rPr>
              <a:t>Enviroportal</a:t>
            </a:r>
            <a:r>
              <a:rPr lang="sk-SK" altLang="sk-SK" sz="6400" u="sng" dirty="0">
                <a:solidFill>
                  <a:srgbClr val="4D5156"/>
                </a:solidFill>
                <a:latin typeface="Arial" panose="020B0604020202020204" pitchFamily="34" charset="0"/>
                <a:cs typeface="Arial" panose="020B0604020202020204" pitchFamily="34" charset="0"/>
              </a:rPr>
              <a:t> </a:t>
            </a:r>
            <a:r>
              <a:rPr lang="sk-SK" altLang="sk-SK" sz="6400" u="sng" dirty="0">
                <a:solidFill>
                  <a:srgbClr val="4D5156"/>
                </a:solidFill>
                <a:latin typeface="Arial" panose="020B0604020202020204" pitchFamily="34" charset="0"/>
                <a:cs typeface="Arial" panose="020B0604020202020204" pitchFamily="34" charset="0"/>
                <a:hlinkClick r:id="rId14"/>
              </a:rPr>
              <a:t>https://www.enviroportal.sk/</a:t>
            </a:r>
            <a:endParaRPr lang="sk-SK" altLang="sk-SK" sz="6400" u="sng" dirty="0">
              <a:solidFill>
                <a:srgbClr val="4D5156"/>
              </a:solidFill>
              <a:latin typeface="Arial" panose="020B0604020202020204" pitchFamily="34" charset="0"/>
              <a:cs typeface="Arial" panose="020B0604020202020204" pitchFamily="34" charset="0"/>
            </a:endParaRPr>
          </a:p>
          <a:p>
            <a:pPr>
              <a:spcBef>
                <a:spcPct val="0"/>
              </a:spcBef>
              <a:buNone/>
            </a:pPr>
            <a:r>
              <a:rPr lang="sk-SK" altLang="sk-SK" sz="6400" u="sng" dirty="0">
                <a:solidFill>
                  <a:srgbClr val="4D5156"/>
                </a:solidFill>
                <a:latin typeface="Arial" panose="020B0604020202020204" pitchFamily="34" charset="0"/>
                <a:cs typeface="Arial" panose="020B0604020202020204" pitchFamily="34" charset="0"/>
              </a:rPr>
              <a:t>JPX, </a:t>
            </a:r>
            <a:r>
              <a:rPr lang="sk-SK" altLang="sk-SK" sz="6400" u="sng" dirty="0" err="1">
                <a:solidFill>
                  <a:srgbClr val="4D5156"/>
                </a:solidFill>
                <a:latin typeface="Arial" panose="020B0604020202020204" pitchFamily="34" charset="0"/>
                <a:cs typeface="Arial" panose="020B0604020202020204" pitchFamily="34" charset="0"/>
              </a:rPr>
              <a:t>s.r.o</a:t>
            </a:r>
            <a:r>
              <a:rPr lang="sk-SK" altLang="sk-SK" sz="6400" u="sng" dirty="0">
                <a:solidFill>
                  <a:srgbClr val="4D5156"/>
                </a:solidFill>
                <a:latin typeface="Arial" panose="020B0604020202020204" pitchFamily="34" charset="0"/>
                <a:cs typeface="Arial" panose="020B0604020202020204" pitchFamily="34" charset="0"/>
              </a:rPr>
              <a:t>. </a:t>
            </a:r>
            <a:r>
              <a:rPr lang="sk-SK" altLang="sk-SK" sz="6400" u="sng" dirty="0">
                <a:solidFill>
                  <a:srgbClr val="4D5156"/>
                </a:solidFill>
                <a:latin typeface="Arial" panose="020B0604020202020204" pitchFamily="34" charset="0"/>
                <a:cs typeface="Arial" panose="020B0604020202020204" pitchFamily="34" charset="0"/>
                <a:hlinkClick r:id="rId15"/>
              </a:rPr>
              <a:t>www.jpx.sk</a:t>
            </a:r>
            <a:endParaRPr lang="sk-SK" altLang="sk-SK" sz="6400" u="sng" dirty="0">
              <a:solidFill>
                <a:srgbClr val="4D5156"/>
              </a:solidFill>
              <a:latin typeface="Arial" panose="020B0604020202020204" pitchFamily="34" charset="0"/>
              <a:cs typeface="Arial" panose="020B0604020202020204" pitchFamily="34" charset="0"/>
            </a:endParaRPr>
          </a:p>
          <a:p>
            <a:pPr>
              <a:spcBef>
                <a:spcPct val="0"/>
              </a:spcBef>
              <a:buNone/>
            </a:pPr>
            <a:r>
              <a:rPr lang="sk-SK" altLang="sk-SK" sz="6400" u="sng" dirty="0">
                <a:solidFill>
                  <a:srgbClr val="4D5156"/>
                </a:solidFill>
                <a:latin typeface="Arial" panose="020B0604020202020204" pitchFamily="34" charset="0"/>
                <a:cs typeface="Arial" panose="020B0604020202020204" pitchFamily="34" charset="0"/>
              </a:rPr>
              <a:t>Novinové články z Pravdy, Sme a Denníka N </a:t>
            </a:r>
          </a:p>
          <a:p>
            <a:pPr>
              <a:spcBef>
                <a:spcPct val="0"/>
              </a:spcBef>
              <a:buNone/>
            </a:pPr>
            <a:endParaRPr kumimoji="0" lang="sk-SK" altLang="sk-SK" sz="6400" i="0" u="sng" strike="noStrike" cap="none" normalizeH="0" baseline="0" dirty="0">
              <a:ln>
                <a:noFill/>
              </a:ln>
              <a:solidFill>
                <a:srgbClr val="4D5156"/>
              </a:solidFill>
              <a:effectLst/>
              <a:latin typeface="Arial" panose="020B0604020202020204" pitchFamily="34" charset="0"/>
              <a:cs typeface="Arial" panose="020B0604020202020204" pitchFamily="34" charset="0"/>
            </a:endParaRPr>
          </a:p>
          <a:p>
            <a:pPr algn="r">
              <a:spcBef>
                <a:spcPct val="0"/>
              </a:spcBef>
              <a:buFont typeface="Arial" pitchFamily="34" charset="0"/>
              <a:buNone/>
            </a:pPr>
            <a:r>
              <a:rPr lang="sk-SK" altLang="en-US" sz="7200" dirty="0">
                <a:latin typeface="Arial" panose="020B0604020202020204" pitchFamily="34" charset="0"/>
                <a:cs typeface="Arial" panose="020B0604020202020204" pitchFamily="34" charset="0"/>
              </a:rPr>
              <a:t>František Pecho</a:t>
            </a:r>
          </a:p>
          <a:p>
            <a:pPr algn="r">
              <a:spcBef>
                <a:spcPct val="0"/>
              </a:spcBef>
              <a:buFont typeface="Arial" pitchFamily="34" charset="0"/>
              <a:buNone/>
            </a:pPr>
            <a:r>
              <a:rPr lang="sk-SK" altLang="en-US" sz="7200" dirty="0">
                <a:latin typeface="Arial" panose="020B0604020202020204" pitchFamily="34" charset="0"/>
                <a:cs typeface="Arial" panose="020B0604020202020204" pitchFamily="34" charset="0"/>
              </a:rPr>
              <a:t>pecho.frantisek@gmail.com</a:t>
            </a:r>
            <a:br>
              <a:rPr lang="en-US" altLang="en-US" sz="7200" dirty="0">
                <a:latin typeface="Arial" panose="020B0604020202020204" pitchFamily="34" charset="0"/>
                <a:cs typeface="Arial" panose="020B0604020202020204" pitchFamily="34" charset="0"/>
              </a:rPr>
            </a:br>
            <a:endParaRPr lang="sk-SK" altLang="en-US" sz="7200" dirty="0">
              <a:latin typeface="Arial" panose="020B0604020202020204" pitchFamily="34" charset="0"/>
              <a:cs typeface="Arial" panose="020B0604020202020204" pitchFamily="34" charset="0"/>
            </a:endParaRPr>
          </a:p>
          <a:p>
            <a:pPr algn="ctr">
              <a:spcBef>
                <a:spcPct val="0"/>
              </a:spcBef>
              <a:buFont typeface="Arial" pitchFamily="34" charset="0"/>
              <a:buNone/>
            </a:pPr>
            <a:endParaRPr lang="sk-SK" sz="4000" dirty="0">
              <a:solidFill>
                <a:srgbClr val="003300"/>
              </a:solidFill>
              <a:latin typeface="+mj-lt"/>
              <a:ea typeface="+mj-ea"/>
              <a:cs typeface="+mj-cs"/>
            </a:endParaRPr>
          </a:p>
          <a:p>
            <a:pPr algn="ctr">
              <a:spcBef>
                <a:spcPct val="0"/>
              </a:spcBef>
              <a:buFont typeface="Arial" pitchFamily="34" charset="0"/>
              <a:buNone/>
            </a:pPr>
            <a:endParaRPr lang="sk-SK" sz="4000" dirty="0">
              <a:solidFill>
                <a:srgbClr val="003300"/>
              </a:solidFill>
              <a:latin typeface="+mj-lt"/>
              <a:ea typeface="+mj-ea"/>
              <a:cs typeface="+mj-cs"/>
            </a:endParaRPr>
          </a:p>
        </p:txBody>
      </p:sp>
    </p:spTree>
    <p:extLst>
      <p:ext uri="{BB962C8B-B14F-4D97-AF65-F5344CB8AC3E}">
        <p14:creationId xmlns:p14="http://schemas.microsoft.com/office/powerpoint/2010/main" val="1067179326"/>
      </p:ext>
    </p:extLst>
  </p:cSld>
  <p:clrMapOvr>
    <a:masterClrMapping/>
  </p:clrMapOvr>
</p:sld>
</file>

<file path=ppt/theme/theme1.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12503</TotalTime>
  <Words>8404</Words>
  <Application>Microsoft Office PowerPoint</Application>
  <PresentationFormat>Prezentácia na obrazovke (4:3)</PresentationFormat>
  <Paragraphs>830</Paragraphs>
  <Slides>90</Slides>
  <Notes>6</Notes>
  <HiddenSlides>0</HiddenSlides>
  <MMClips>0</MMClips>
  <ScaleCrop>false</ScaleCrop>
  <HeadingPairs>
    <vt:vector size="6" baseType="variant">
      <vt:variant>
        <vt:lpstr>Použité písma</vt:lpstr>
      </vt:variant>
      <vt:variant>
        <vt:i4>14</vt:i4>
      </vt:variant>
      <vt:variant>
        <vt:lpstr>Motív</vt:lpstr>
      </vt:variant>
      <vt:variant>
        <vt:i4>1</vt:i4>
      </vt:variant>
      <vt:variant>
        <vt:lpstr>Nadpisy snímok</vt:lpstr>
      </vt:variant>
      <vt:variant>
        <vt:i4>90</vt:i4>
      </vt:variant>
    </vt:vector>
  </HeadingPairs>
  <TitlesOfParts>
    <vt:vector size="105" baseType="lpstr">
      <vt:lpstr>Arial</vt:lpstr>
      <vt:lpstr>Arial</vt:lpstr>
      <vt:lpstr>Arial CE</vt:lpstr>
      <vt:lpstr>Calibri</vt:lpstr>
      <vt:lpstr>Cambria Math</vt:lpstr>
      <vt:lpstr>HelveticaNeueW01-55Roma</vt:lpstr>
      <vt:lpstr>Lora</vt:lpstr>
      <vt:lpstr>Open Sans</vt:lpstr>
      <vt:lpstr>Roboto</vt:lpstr>
      <vt:lpstr>Times New Roman</vt:lpstr>
      <vt:lpstr>Times New Roman CE</vt:lpstr>
      <vt:lpstr>var(--ff-medium)</vt:lpstr>
      <vt:lpstr>Volvo Novum Regular</vt:lpstr>
      <vt:lpstr>Wingdings</vt:lpstr>
      <vt:lpstr>Motív Office</vt:lpstr>
      <vt:lpstr>Skúšky odbornej spôsobilosti zodpovedného zástupcu osoby podnikajúcej v elektroenergetike</vt:lpstr>
      <vt:lpstr>Úvod</vt:lpstr>
      <vt:lpstr>Elektrina nerešpektuje zmluvy</vt:lpstr>
      <vt:lpstr>Prírodné zákony</vt:lpstr>
      <vt:lpstr>Pár spomienok na školské lavice</vt:lpstr>
      <vt:lpstr>Prezentácia programu PowerPoint</vt:lpstr>
      <vt:lpstr>Prezentácia programu PowerPoint</vt:lpstr>
      <vt:lpstr>Prezentácia programu PowerPoint</vt:lpstr>
      <vt:lpstr>Prezentácia programu PowerPoint</vt:lpstr>
      <vt:lpstr>SEPS = Prenosová sústava + SED</vt:lpstr>
      <vt:lpstr>Dve hlavné úlohy SEPS</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Meranie elektriny</vt:lpstr>
      <vt:lpstr>Prezentácia programu PowerPoint</vt:lpstr>
      <vt:lpstr>Priame a nepriame meranie</vt:lpstr>
      <vt:lpstr>Prezentácia programu PowerPoint</vt:lpstr>
      <vt:lpstr>Prezentácia programu PowerPoint</vt:lpstr>
      <vt:lpstr>Prezentácia programu PowerPoint</vt:lpstr>
      <vt:lpstr>PTP a PTN pre 220 a 400 kV</vt:lpstr>
      <vt:lpstr>Metrologická legislatíva</vt:lpstr>
      <vt:lpstr>Prezentácia programu PowerPoint</vt:lpstr>
      <vt:lpstr>Prezentácia programu PowerPoint</vt:lpstr>
      <vt:lpstr>IMS – inteligentné meracie systémy</vt:lpstr>
      <vt:lpstr>Pokrytie IMS k 12/2021</vt:lpstr>
      <vt:lpstr>Agregácia, spoločenstvá, zdieľanie </vt:lpstr>
      <vt:lpstr>Sed – slovenský elektroenergetický dispečing je organizačnou jednotkou patriacou do SEPS, a. s.</vt:lpstr>
      <vt:lpstr>Vyrovnaná bilancia spotreba – výroba</vt:lpstr>
      <vt:lpstr>Riadenie rovnováhy spotreba - výroba</vt:lpstr>
      <vt:lpstr>Prezentácia programu PowerPoint</vt:lpstr>
      <vt:lpstr>Prezentácia programu PowerPoint</vt:lpstr>
      <vt:lpstr>Prezentácia programu PowerPoint</vt:lpstr>
      <vt:lpstr> </vt:lpstr>
      <vt:lpstr> </vt:lpstr>
      <vt:lpstr>Medzinárodná energEtická spolupráca</vt:lpstr>
      <vt:lpstr> </vt:lpstr>
      <vt:lpstr>SEPS v regióne</vt:lpstr>
      <vt:lpstr> </vt:lpstr>
      <vt:lpstr> </vt:lpstr>
      <vt:lpstr>Prezentácia programu PowerPoint</vt:lpstr>
      <vt:lpstr>Prezentácia programu PowerPoint</vt:lpstr>
      <vt:lpstr>Prezentácia programu PowerPoint</vt:lpstr>
      <vt:lpstr>Prezentácia programu PowerPoint</vt:lpstr>
      <vt:lpstr>Prezentácia programu PowerPoint</vt:lpstr>
      <vt:lpstr>Energetická legislatíva</vt:lpstr>
      <vt:lpstr> </vt:lpstr>
      <vt:lpstr> </vt:lpstr>
      <vt:lpstr>Obnoviteľné  zdroje </vt:lpstr>
      <vt:lpstr>Smernica o energii z OZE</vt:lpstr>
      <vt:lpstr>Výroba panelov pre FVE v EU</vt:lpstr>
      <vt:lpstr>Prezentácia programu PowerPoint</vt:lpstr>
      <vt:lpstr>Francúzska zelená legislatíva</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Perspektívy</vt:lpstr>
      <vt:lpstr>Prezentácia programu PowerPoint</vt:lpstr>
      <vt:lpstr>Prezentácia programu PowerPoint</vt:lpstr>
      <vt:lpstr>Ponuka elektromobilov na Slovensku</vt:lpstr>
      <vt:lpstr>Prezentácia programu PowerPoint</vt:lpstr>
      <vt:lpstr>Prezentácia programu PowerPoint</vt:lpstr>
      <vt:lpstr>Infraštruktúra pre nabíjanie</vt:lpstr>
      <vt:lpstr>Nastavenie ceny povoleniek zasiahne aj domácnosti, cieľom je znížiť emisie aj v sektore bývania, kde sa to dlhodobo nedarí  Od roku 2027 by mali za svoje znečistenie z vykurovania platiť aj domácnosti. EÚ zavedie rozšírenie platenia za emisné povolenky aj pre sektor budov - takzvané ETS2 (Smernica 2023/959 z 10. 5. 2023)  Únia má 86,7-miliardový Sociálny klimatický fond, ktorý má tlmiť začlenenie domácností do systému povoleniek. Členské štáty z neho budú môcť čerpať o rok skôr (2026), než začne platiť nová cena (ETS2) pre domácnosti (2027)  Ak cena povoleniek trhovo vzrastie nad 45 eur, bude možno potrebná reforma EU ETS2  Ak by sa však pravidlá zmenili tak, aby bolo možné cenu povoleniek v sektore budov držať umelo nízko, systém stratí zmysel ako nástroj na znižovanie emisií – práve v čase, keď je potrebný opačný trend  Klimatický komisár Wopke Hoekstra upozornil, že emisie skleníkových plynov v sektoroch dopravy, budov a poľnohospodárstva musia klesať 3x rýchlejšie, ak chceme ich celkový objem do 2030 redukovať o 55 percent</vt:lpstr>
      <vt:lpstr>Batérie a ich životnosť</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Snímka 1</dc:title>
  <dc:creator>PECHO</dc:creator>
  <cp:lastModifiedBy>Frantisek Pecho</cp:lastModifiedBy>
  <cp:revision>454</cp:revision>
  <dcterms:created xsi:type="dcterms:W3CDTF">2013-09-05T06:09:59Z</dcterms:created>
  <dcterms:modified xsi:type="dcterms:W3CDTF">2024-05-21T06:15:08Z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e585759-362d-4185-bb50-fc81b58bf15d_Enabled">
    <vt:lpwstr>true</vt:lpwstr>
  </property>
  <property fmtid="{D5CDD505-2E9C-101B-9397-08002B2CF9AE}" pid="3" name="MSIP_Label_2e585759-362d-4185-bb50-fc81b58bf15d_SetDate">
    <vt:lpwstr>2020-10-05T04:47:46Z</vt:lpwstr>
  </property>
  <property fmtid="{D5CDD505-2E9C-101B-9397-08002B2CF9AE}" pid="4" name="MSIP_Label_2e585759-362d-4185-bb50-fc81b58bf15d_Method">
    <vt:lpwstr>Standard</vt:lpwstr>
  </property>
  <property fmtid="{D5CDD505-2E9C-101B-9397-08002B2CF9AE}" pid="5" name="MSIP_Label_2e585759-362d-4185-bb50-fc81b58bf15d_Name">
    <vt:lpwstr>2e585759-362d-4185-bb50-fc81b58bf15d</vt:lpwstr>
  </property>
  <property fmtid="{D5CDD505-2E9C-101B-9397-08002B2CF9AE}" pid="6" name="MSIP_Label_2e585759-362d-4185-bb50-fc81b58bf15d_SiteId">
    <vt:lpwstr>6dfa2abc-8bb8-4557-855c-e532cacb5122</vt:lpwstr>
  </property>
  <property fmtid="{D5CDD505-2E9C-101B-9397-08002B2CF9AE}" pid="7" name="MSIP_Label_2e585759-362d-4185-bb50-fc81b58bf15d_ActionId">
    <vt:lpwstr>909dec47-0785-4822-ab71-84bd4f6fa02e</vt:lpwstr>
  </property>
  <property fmtid="{D5CDD505-2E9C-101B-9397-08002B2CF9AE}" pid="8" name="MSIP_Label_2e585759-362d-4185-bb50-fc81b58bf15d_ContentBits">
    <vt:lpwstr>0</vt:lpwstr>
  </property>
</Properties>
</file>