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3"/>
  </p:notesMasterIdLst>
  <p:sldIdLst>
    <p:sldId id="256" r:id="rId2"/>
    <p:sldId id="34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46" r:id="rId14"/>
    <p:sldId id="268" r:id="rId15"/>
    <p:sldId id="269" r:id="rId16"/>
    <p:sldId id="271" r:id="rId17"/>
    <p:sldId id="270" r:id="rId18"/>
    <p:sldId id="295" r:id="rId19"/>
    <p:sldId id="272" r:id="rId20"/>
    <p:sldId id="273" r:id="rId21"/>
    <p:sldId id="297" r:id="rId22"/>
    <p:sldId id="298" r:id="rId23"/>
    <p:sldId id="296" r:id="rId24"/>
    <p:sldId id="274" r:id="rId25"/>
    <p:sldId id="275" r:id="rId26"/>
    <p:sldId id="276" r:id="rId27"/>
    <p:sldId id="277" r:id="rId28"/>
    <p:sldId id="280" r:id="rId29"/>
    <p:sldId id="281" r:id="rId30"/>
    <p:sldId id="283" r:id="rId31"/>
    <p:sldId id="284" r:id="rId32"/>
    <p:sldId id="285" r:id="rId33"/>
    <p:sldId id="257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435" r:id="rId55"/>
    <p:sldId id="436" r:id="rId56"/>
    <p:sldId id="437" r:id="rId57"/>
    <p:sldId id="438" r:id="rId58"/>
    <p:sldId id="321" r:id="rId59"/>
    <p:sldId id="315" r:id="rId60"/>
    <p:sldId id="316" r:id="rId61"/>
    <p:sldId id="317" r:id="rId62"/>
    <p:sldId id="318" r:id="rId63"/>
    <p:sldId id="319" r:id="rId64"/>
    <p:sldId id="320" r:id="rId65"/>
    <p:sldId id="439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53" r:id="rId90"/>
    <p:sldId id="354" r:id="rId91"/>
    <p:sldId id="355" r:id="rId92"/>
    <p:sldId id="356" r:id="rId93"/>
    <p:sldId id="357" r:id="rId94"/>
    <p:sldId id="359" r:id="rId95"/>
    <p:sldId id="360" r:id="rId96"/>
    <p:sldId id="362" r:id="rId97"/>
    <p:sldId id="363" r:id="rId98"/>
    <p:sldId id="364" r:id="rId99"/>
    <p:sldId id="366" r:id="rId100"/>
    <p:sldId id="369" r:id="rId101"/>
    <p:sldId id="293" r:id="rId102"/>
    <p:sldId id="294" r:id="rId103"/>
    <p:sldId id="434" r:id="rId104"/>
    <p:sldId id="299" r:id="rId105"/>
    <p:sldId id="301" r:id="rId106"/>
    <p:sldId id="347" r:id="rId107"/>
    <p:sldId id="348" r:id="rId108"/>
    <p:sldId id="349" r:id="rId109"/>
    <p:sldId id="350" r:id="rId110"/>
    <p:sldId id="379" r:id="rId111"/>
    <p:sldId id="380" r:id="rId112"/>
    <p:sldId id="351" r:id="rId113"/>
    <p:sldId id="370" r:id="rId114"/>
    <p:sldId id="376" r:id="rId115"/>
    <p:sldId id="377" r:id="rId116"/>
    <p:sldId id="378" r:id="rId117"/>
    <p:sldId id="371" r:id="rId118"/>
    <p:sldId id="372" r:id="rId119"/>
    <p:sldId id="373" r:id="rId120"/>
    <p:sldId id="375" r:id="rId121"/>
    <p:sldId id="374" r:id="rId122"/>
    <p:sldId id="391" r:id="rId123"/>
    <p:sldId id="392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3" r:id="rId134"/>
    <p:sldId id="394" r:id="rId135"/>
    <p:sldId id="395" r:id="rId136"/>
    <p:sldId id="396" r:id="rId137"/>
    <p:sldId id="397" r:id="rId138"/>
    <p:sldId id="398" r:id="rId139"/>
    <p:sldId id="433" r:id="rId140"/>
    <p:sldId id="399" r:id="rId141"/>
    <p:sldId id="400" r:id="rId142"/>
    <p:sldId id="401" r:id="rId143"/>
    <p:sldId id="402" r:id="rId144"/>
    <p:sldId id="403" r:id="rId145"/>
    <p:sldId id="406" r:id="rId146"/>
    <p:sldId id="407" r:id="rId147"/>
    <p:sldId id="408" r:id="rId148"/>
    <p:sldId id="409" r:id="rId149"/>
    <p:sldId id="410" r:id="rId150"/>
    <p:sldId id="414" r:id="rId151"/>
    <p:sldId id="390" r:id="rId15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3FB0F-612A-41CF-8F8E-3A9BABEC2D16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56920-094A-470C-9D95-FCA8898EABE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703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15227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59244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83077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53523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085735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961221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002442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80463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16999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59954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829759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83079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43852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92238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10685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466134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818191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9238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69431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09401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13250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65066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67656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37835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5963173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63420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833786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37891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88720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19643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75458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78174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8835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2564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068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008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6839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7F7BA-7E37-4FF6-AF66-6AC8C254C29D}" type="datetime1">
              <a:rPr lang="sk-SK"/>
              <a:pPr>
                <a:defRPr/>
              </a:pPr>
              <a:t>15. 6. 2023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64FB70-12B5-4EF9-8BBA-DC22070766F5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70526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807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711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035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374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056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9696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2803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434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20362-3019-48A2-8369-6C96D96AA620}" type="datetimeFigureOut">
              <a:rPr lang="sk-SK" smtClean="0"/>
              <a:t>15. 6. 2023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262A2-224A-43DA-99A4-BC888237E2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777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emf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1.w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2.w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3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4.w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5.w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6.wmf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7.w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2.wmf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as.sk/fotovolticke-elektrarne" TargetMode="External"/><Relationship Id="rId2" Type="http://schemas.openxmlformats.org/officeDocument/2006/relationships/hyperlink" Target="https://www.seas.sk/tepelna-elektrare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eas.sk/atomova-jadrova-elektraren" TargetMode="External"/><Relationship Id="rId4" Type="http://schemas.openxmlformats.org/officeDocument/2006/relationships/hyperlink" Target="https://www.seas.sk/vodna-elektraren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877476"/>
          </a:xfrm>
        </p:spPr>
        <p:txBody>
          <a:bodyPr>
            <a:normAutofit/>
          </a:bodyPr>
          <a:lstStyle/>
          <a:p>
            <a:r>
              <a:rPr lang="sk-SK" dirty="0"/>
              <a:t>Odborná spôsobilosť v elektroenergetike 2023</a:t>
            </a:r>
            <a:br>
              <a:rPr lang="sk-SK" dirty="0"/>
            </a:br>
            <a:br>
              <a:rPr lang="sk-SK" dirty="0"/>
            </a:br>
            <a:r>
              <a:rPr lang="sk-SK" sz="4800" b="1" dirty="0"/>
              <a:t>Základy elektroenergetiky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89513" y="4724256"/>
            <a:ext cx="9144000" cy="1655762"/>
          </a:xfrm>
        </p:spPr>
        <p:txBody>
          <a:bodyPr>
            <a:normAutofit lnSpcReduction="10000"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algn="r"/>
            <a:r>
              <a:rPr lang="sk-SK" dirty="0"/>
              <a:t>doc. Ing. Dušan Medveď, PhD.</a:t>
            </a:r>
          </a:p>
        </p:txBody>
      </p:sp>
    </p:spTree>
    <p:extLst>
      <p:ext uri="{BB962C8B-B14F-4D97-AF65-F5344CB8AC3E}">
        <p14:creationId xmlns:p14="http://schemas.microsoft.com/office/powerpoint/2010/main" val="4128092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10</a:t>
            </a:fld>
            <a:endParaRPr lang="cs-CZ" altLang="sk-SK"/>
          </a:p>
        </p:txBody>
      </p:sp>
      <p:sp>
        <p:nvSpPr>
          <p:cNvPr id="4" name="Obdĺžnik 3"/>
          <p:cNvSpPr/>
          <p:nvPr/>
        </p:nvSpPr>
        <p:spPr>
          <a:xfrm>
            <a:off x="1703512" y="404665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400" b="1" dirty="0">
                <a:solidFill>
                  <a:srgbClr val="0070C0"/>
                </a:solidFill>
              </a:rPr>
              <a:t>Zvláštnosti elektrizačnej sústavy </a:t>
            </a:r>
            <a:r>
              <a:rPr lang="sk-SK" sz="2400" dirty="0"/>
              <a:t>(resp. elektrickej energie)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výroba elektrickej energie, jej prenos a premena na iné formy energie sa uskutočňuje v tom istom časovom okamžiku - elektrickú energiu nemožno vyrábať na sklad,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veľká rýchlosť prechodných javov v sústave,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tesná a široká väzba na ostatné odvetvia hospodárstva, komunálnej spotreby, dopravy, atď. – </a:t>
            </a:r>
            <a:r>
              <a:rPr lang="sk-SK" sz="2400" dirty="0" err="1">
                <a:solidFill>
                  <a:srgbClr val="0070C0"/>
                </a:solidFill>
              </a:rPr>
              <a:t>všeužitočnosť</a:t>
            </a:r>
            <a:r>
              <a:rPr lang="sk-SK" sz="2400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dirty="0" err="1"/>
              <a:t>univerz</a:t>
            </a:r>
            <a:r>
              <a:rPr lang="sk-SK" sz="2400" dirty="0" err="1"/>
              <a:t>álnosť</a:t>
            </a:r>
            <a:r>
              <a:rPr lang="sk-SK" sz="2400" dirty="0"/>
              <a:t>). Táto zvláštnosť vyvoláva potrebu vysokej spoľahlivosti chodu ES a zdôvodňuje potrebu vytvárania dostatočných rezerv výkonu od výroby začínajúc a u spotreby končiac.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035293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Tepelné čerpadlo</a:t>
            </a:r>
          </a:p>
        </p:txBody>
      </p:sp>
      <p:sp>
        <p:nvSpPr>
          <p:cNvPr id="6" name="Obdĺžnik 5"/>
          <p:cNvSpPr/>
          <p:nvPr/>
        </p:nvSpPr>
        <p:spPr>
          <a:xfrm>
            <a:off x="7705617" y="2571488"/>
            <a:ext cx="43048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dirty="0"/>
              <a:t>Tepelné čerpadlo odoberá teplo z okolia vykurovaného objektu (vzduchu, zeme alebo vody) a prevádza ho na vyššiu teplotnú hladinu použiteľnú                                    pre vykurovanie a ohrev teplej vody.  </a:t>
            </a:r>
          </a:p>
          <a:p>
            <a:pPr algn="just"/>
            <a:r>
              <a:rPr lang="sk-SK" dirty="0"/>
              <a:t>  </a:t>
            </a:r>
          </a:p>
          <a:p>
            <a:pPr algn="just"/>
            <a:r>
              <a:rPr lang="sk-SK" dirty="0"/>
              <a:t>Prevod tepla na vyššiu teplotnú hladinu je možný vďaka stlačeniu par chladiva                         v kompresore. Pri tomto dôjde k jeho zahriatiu. 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7" y="1797674"/>
            <a:ext cx="7365657" cy="41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288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Výhody OZE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k-SK" dirty="0"/>
              <a:t>Nevyčerpateľný zdroj energie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Nepatrný dopad na životné prostredie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Žiadne emisie a odpad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Decentralizácia energetických zdrojov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Znížená závislosť od cudzích zdrojov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Sebestačnosť, ekonomické a sociálne výhody</a:t>
            </a:r>
          </a:p>
        </p:txBody>
      </p:sp>
    </p:spTree>
    <p:extLst>
      <p:ext uri="{BB962C8B-B14F-4D97-AF65-F5344CB8AC3E}">
        <p14:creationId xmlns:p14="http://schemas.microsoft.com/office/powerpoint/2010/main" val="10282051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Nevýhody OZE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k-SK" dirty="0"/>
              <a:t>Vysoké investičné náklady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Dlhá návratnosť investícií 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Fosílne palivá sú lacnejšie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Nestály zdroj energie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Energetická kapacita</a:t>
            </a:r>
          </a:p>
        </p:txBody>
      </p:sp>
    </p:spTree>
    <p:extLst>
      <p:ext uri="{BB962C8B-B14F-4D97-AF65-F5344CB8AC3E}">
        <p14:creationId xmlns:p14="http://schemas.microsoft.com/office/powerpoint/2010/main" val="37382262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sk-SK" sz="5400" dirty="0"/>
          </a:p>
          <a:p>
            <a:pPr marL="0" indent="0" algn="ctr">
              <a:buNone/>
            </a:pPr>
            <a:r>
              <a:rPr lang="sk-SK" sz="5400" dirty="0"/>
              <a:t>Prenosová a distribučná sústava</a:t>
            </a:r>
          </a:p>
        </p:txBody>
      </p:sp>
    </p:spTree>
    <p:extLst>
      <p:ext uri="{BB962C8B-B14F-4D97-AF65-F5344CB8AC3E}">
        <p14:creationId xmlns:p14="http://schemas.microsoft.com/office/powerpoint/2010/main" val="4371690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44379D2-2483-43D8-AA94-D9BB19634FE0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95237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E57A4E-56E2-47A7-AF60-D7DAD561312A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104</a:t>
            </a:fld>
            <a:endParaRPr lang="cs-CZ" altLang="sk-SK" sz="1200">
              <a:solidFill>
                <a:srgbClr val="898989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599E50C-68EA-4B9C-AFAF-5D67AC3FB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45" y="43934"/>
            <a:ext cx="9047249" cy="639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878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9" t="5873" r="15015" b="3896"/>
          <a:stretch>
            <a:fillRect/>
          </a:stretch>
        </p:blipFill>
        <p:spPr bwMode="auto">
          <a:xfrm>
            <a:off x="3167064" y="357189"/>
            <a:ext cx="6143625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AA9BA0F-43E4-45CE-9B77-4E4E934DC299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07524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5A7670-5E53-4B8F-9DAC-2435D52E74C2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105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767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pic>
        <p:nvPicPr>
          <p:cNvPr id="108547" name="Picture 1" descr="Mac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357189"/>
            <a:ext cx="7286625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B040DA5-AF37-4FD3-AB2B-EDB9ECD09E37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08549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F6B1D1-F274-4FDC-B14C-1E1637CE1F67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106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580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sah 2"/>
          <p:cNvSpPr>
            <a:spLocks noGrp="1"/>
          </p:cNvSpPr>
          <p:nvPr>
            <p:ph idx="1"/>
          </p:nvPr>
        </p:nvSpPr>
        <p:spPr>
          <a:xfrm>
            <a:off x="1981200" y="285751"/>
            <a:ext cx="8229600" cy="5840413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sk-SK" altLang="sk-SK" sz="2400" b="1" u="sng">
                <a:solidFill>
                  <a:srgbClr val="0070C0"/>
                </a:solidFill>
              </a:rPr>
              <a:t>Distribučná sústava</a:t>
            </a:r>
            <a:r>
              <a:rPr lang="sk-SK" altLang="sk-SK" sz="2400" b="1">
                <a:solidFill>
                  <a:srgbClr val="0070C0"/>
                </a:solidFill>
              </a:rPr>
              <a:t> </a:t>
            </a:r>
            <a:r>
              <a:rPr lang="sk-SK" altLang="sk-SK" sz="2400" b="1"/>
              <a:t>– časť ES slúžiaca na bezprostrednú dodávku elektrickej energie odberateľom na určitom ohraničenom (vymedzenom) území. Do distribučnej sústavy patria elektrické vedenia a stanice s napätím do 110 kV vrátane (nn, vn, vvn).</a:t>
            </a:r>
            <a:endParaRPr lang="cs-CZ" altLang="sk-SK" sz="240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/>
          </a:p>
        </p:txBody>
      </p:sp>
      <p:sp>
        <p:nvSpPr>
          <p:cNvPr id="110595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pic>
        <p:nvPicPr>
          <p:cNvPr id="110596" name="Picture 5" descr="Stozi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14564"/>
            <a:ext cx="51689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D88B4FA-0FA0-4B52-9637-C252BFBD68B5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10598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32B516-4ECC-4D5E-B261-441030A72AFE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107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934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sah 2"/>
          <p:cNvSpPr>
            <a:spLocks noGrp="1"/>
          </p:cNvSpPr>
          <p:nvPr>
            <p:ph idx="1"/>
          </p:nvPr>
        </p:nvSpPr>
        <p:spPr>
          <a:xfrm>
            <a:off x="1981200" y="285751"/>
            <a:ext cx="8229600" cy="5840413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sk-SK" altLang="sk-SK" sz="2400" b="1" u="sng">
                <a:solidFill>
                  <a:srgbClr val="0070C0"/>
                </a:solidFill>
              </a:rPr>
              <a:t>Elektrická stanica</a:t>
            </a:r>
            <a:r>
              <a:rPr lang="sk-SK" altLang="sk-SK" sz="2400" b="1">
                <a:solidFill>
                  <a:srgbClr val="0070C0"/>
                </a:solidFill>
              </a:rPr>
              <a:t> </a:t>
            </a:r>
            <a:r>
              <a:rPr lang="sk-SK" altLang="sk-SK" sz="2400" b="1"/>
              <a:t>– je definovaná ako ucelené zariadenie uzla elektrizačnej sústavy slúžiaca k:</a:t>
            </a:r>
            <a:endParaRPr lang="cs-CZ" altLang="sk-SK" sz="2400"/>
          </a:p>
          <a:p>
            <a:pPr algn="just" eaLnBrk="1" hangingPunct="1"/>
            <a:r>
              <a:rPr lang="sk-SK" altLang="sk-SK" sz="2400" b="1"/>
              <a:t>transformácii elektrickej energie na iné napätie o tej istej frekvencii a k jej rozvodu,</a:t>
            </a:r>
            <a:endParaRPr lang="cs-CZ" altLang="sk-SK" sz="2400"/>
          </a:p>
          <a:p>
            <a:pPr algn="just" eaLnBrk="1" hangingPunct="1"/>
            <a:r>
              <a:rPr lang="sk-SK" altLang="sk-SK" sz="2400" b="1"/>
              <a:t>rozvodu elektrickej energie toho istého napätia a frekvencie,</a:t>
            </a:r>
            <a:endParaRPr lang="cs-CZ" altLang="sk-SK" sz="2400"/>
          </a:p>
          <a:p>
            <a:pPr algn="just" eaLnBrk="1" hangingPunct="1"/>
            <a:r>
              <a:rPr lang="sk-SK" altLang="sk-SK" sz="2400" b="1"/>
              <a:t>premene elektrickej energie o striedavom napätí o inej frekvencii, prípadne na jednosmerné napätie a k rozvodu tejto energie,</a:t>
            </a:r>
            <a:endParaRPr lang="cs-CZ" altLang="sk-SK" sz="2400"/>
          </a:p>
          <a:p>
            <a:pPr algn="just" eaLnBrk="1" hangingPunct="1"/>
            <a:r>
              <a:rPr lang="sk-SK" altLang="sk-SK" sz="2400" b="1"/>
              <a:t>zmene (regulácii) parametrov prenosu za účelom vyrovnania jalových zložiek striedavého prúdu.</a:t>
            </a:r>
          </a:p>
          <a:p>
            <a:pPr eaLnBrk="1" hangingPunct="1"/>
            <a:endParaRPr lang="sk-SK" altLang="sk-SK" sz="2400" b="1"/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sk-SK" altLang="sk-SK" sz="2400" b="1"/>
              <a:t>     Na základe tejto definície je potom možné rozdeliť elektrické stanice podľa účelu na: </a:t>
            </a:r>
            <a:r>
              <a:rPr lang="sk-SK" altLang="sk-SK" sz="2400" b="1">
                <a:solidFill>
                  <a:srgbClr val="0070C0"/>
                </a:solidFill>
              </a:rPr>
              <a:t>transformovne, spínacie stanice, meniarne a kompenzovne.</a:t>
            </a:r>
            <a:endParaRPr lang="cs-CZ" altLang="sk-SK" sz="2400">
              <a:solidFill>
                <a:srgbClr val="0070C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40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ED85A54-3E6A-47EF-B76A-A6A1A841318E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12644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E1D305-17F7-4B3F-BA16-461EB7136182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108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089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357189"/>
            <a:ext cx="8229600" cy="5768975"/>
          </a:xfrm>
        </p:spPr>
        <p:txBody>
          <a:bodyPr rtlCol="0">
            <a:normAutofit/>
          </a:bodyPr>
          <a:lstStyle/>
          <a:p>
            <a:pPr marL="0" indent="0" algn="just">
              <a:buNone/>
              <a:defRPr/>
            </a:pPr>
            <a:r>
              <a:rPr lang="sk-SK" sz="2600" b="1" dirty="0" err="1">
                <a:solidFill>
                  <a:srgbClr val="0070C0"/>
                </a:solidFill>
              </a:rPr>
              <a:t>Transformovne</a:t>
            </a:r>
            <a:r>
              <a:rPr lang="sk-SK" sz="2600" b="1" dirty="0"/>
              <a:t> podľa účelu sa delia na: energetické (pre potrebu energetikov), priemyselné (pre napájanie priemyselných závodov) a distribučné (pre napájanie distribučných sietí a maloodberateľov).</a:t>
            </a:r>
            <a:endParaRPr lang="cs-CZ" sz="2600" dirty="0"/>
          </a:p>
          <a:p>
            <a:pPr algn="just">
              <a:buNone/>
              <a:defRPr/>
            </a:pPr>
            <a:endParaRPr lang="cs-CZ" sz="2600" dirty="0"/>
          </a:p>
          <a:p>
            <a:pPr marL="0" indent="0" algn="just">
              <a:buNone/>
              <a:defRPr/>
            </a:pPr>
            <a:r>
              <a:rPr lang="sk-SK" sz="2600" b="1" dirty="0"/>
              <a:t>Hlavnou funkciou </a:t>
            </a:r>
            <a:r>
              <a:rPr lang="sk-SK" sz="2600" b="1" dirty="0" err="1"/>
              <a:t>transformovní</a:t>
            </a:r>
            <a:r>
              <a:rPr lang="sk-SK" sz="2600" b="1" dirty="0"/>
              <a:t> je transformovať elektrickú energiu určitého (primárneho) napätia U</a:t>
            </a:r>
            <a:r>
              <a:rPr lang="sk-SK" sz="2600" b="1" baseline="-25000" dirty="0"/>
              <a:t>1</a:t>
            </a:r>
            <a:r>
              <a:rPr lang="sk-SK" sz="2600" b="1" dirty="0"/>
              <a:t> na energiu iného napätia U</a:t>
            </a:r>
            <a:r>
              <a:rPr lang="sk-SK" sz="2600" b="1" baseline="-25000" dirty="0"/>
              <a:t>2</a:t>
            </a:r>
            <a:r>
              <a:rPr lang="sk-SK" sz="2600" b="1" dirty="0"/>
              <a:t> (sekundárneho) o tej istej frekvencii a rozvodu elektrickej energie (primárneho aj sekundárneho napätia) v požadovanom množstve.</a:t>
            </a:r>
            <a:endParaRPr lang="cs-CZ" sz="26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B35B84C-D5D7-4AB9-903A-164049F29172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14692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6BFFAF-DA65-4347-B47E-D1649C57F535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109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2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11</a:t>
            </a:fld>
            <a:endParaRPr lang="cs-CZ" altLang="sk-SK"/>
          </a:p>
        </p:txBody>
      </p:sp>
      <p:sp>
        <p:nvSpPr>
          <p:cNvPr id="4" name="Obdĺžnik 3"/>
          <p:cNvSpPr/>
          <p:nvPr/>
        </p:nvSpPr>
        <p:spPr>
          <a:xfrm>
            <a:off x="1713856" y="188641"/>
            <a:ext cx="87746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/>
              <a:t>PREPOJENÉ ELEKTRIZAČNÉ SÚSTAVY</a:t>
            </a:r>
          </a:p>
          <a:p>
            <a:endParaRPr lang="sk-SK" sz="2400" dirty="0"/>
          </a:p>
          <a:p>
            <a:pPr algn="just"/>
            <a:r>
              <a:rPr lang="sk-SK" sz="2400" dirty="0"/>
              <a:t>Prepojenie ES jednotlivých štátov a ich medzinárodná spolupráca sa realizuje pre účely vzájomnej výmeny elektrickej energie, zvýšenie stability chodu sústavy, a pre riešenie poruchových a havarijných stavov.</a:t>
            </a:r>
          </a:p>
          <a:p>
            <a:pPr algn="just"/>
            <a:endParaRPr lang="sk-SK" sz="2400" dirty="0"/>
          </a:p>
          <a:p>
            <a:pPr algn="just"/>
            <a:r>
              <a:rPr lang="sk-SK" sz="2400" dirty="0"/>
              <a:t>Základné výhody prepojených sústav: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400" dirty="0"/>
              <a:t>možnosť poskytovania vzájomnej havarijnej výpomoci,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400" dirty="0"/>
              <a:t>zvýšenie prevádzkovej bezpečnosti,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400" dirty="0"/>
              <a:t>zlepšenie podmienok regulácie frekvencie (rozsiahla sústava je tvrdšia),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2400" dirty="0"/>
              <a:t>možnosť zníženia potrebných výkonových rezerv.</a:t>
            </a:r>
          </a:p>
          <a:p>
            <a:pPr algn="just"/>
            <a:endParaRPr lang="sk-SK" sz="2400" dirty="0"/>
          </a:p>
          <a:p>
            <a:pPr algn="just"/>
            <a:r>
              <a:rPr lang="sk-SK" sz="2400" dirty="0"/>
              <a:t>Prepojenie sústav sa uskutočňuje v jednom alebo viacerých definovaných bodoch cez:</a:t>
            </a:r>
          </a:p>
        </p:txBody>
      </p:sp>
    </p:spTree>
    <p:extLst>
      <p:ext uri="{BB962C8B-B14F-4D97-AF65-F5344CB8AC3E}">
        <p14:creationId xmlns:p14="http://schemas.microsoft.com/office/powerpoint/2010/main" val="41483092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Stanovište transformátorov – vyvedenie výkonu 22kV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84" y="1690688"/>
            <a:ext cx="8102432" cy="507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59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Stanovište transformátorov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67" y="2523019"/>
            <a:ext cx="4438563" cy="3262725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1088967" y="5921033"/>
            <a:ext cx="430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>
                <a:solidFill>
                  <a:srgbClr val="000000"/>
                </a:solidFill>
                <a:latin typeface="Arial" panose="020B0604020202020204" pitchFamily="34" charset="0"/>
              </a:rPr>
              <a:t>Stanovište transformátorov 110/22kV </a:t>
            </a:r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523019"/>
            <a:ext cx="4706961" cy="3262725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5625156" y="5921033"/>
            <a:ext cx="6211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rgbClr val="000000"/>
                </a:solidFill>
                <a:latin typeface="Arial" panose="020B0604020202020204" pitchFamily="34" charset="0"/>
              </a:rPr>
              <a:t>Stanovište transformátorov vlastnej spotreby 22/0,4kV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661036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285751"/>
            <a:ext cx="8229600" cy="5840413"/>
          </a:xfrm>
        </p:spPr>
        <p:txBody>
          <a:bodyPr rtlCol="0">
            <a:normAutofit fontScale="92500" lnSpcReduction="20000"/>
          </a:bodyPr>
          <a:lstStyle/>
          <a:p>
            <a:pPr algn="just">
              <a:buNone/>
              <a:defRPr/>
            </a:pPr>
            <a:r>
              <a:rPr lang="sk-SK" sz="2600" b="1" dirty="0"/>
              <a:t>K elektrickej časti </a:t>
            </a:r>
            <a:r>
              <a:rPr lang="sk-SK" sz="2600" b="1" dirty="0" err="1"/>
              <a:t>transformovne</a:t>
            </a:r>
            <a:r>
              <a:rPr lang="sk-SK" sz="2600" b="1" dirty="0"/>
              <a:t> patria tieto skupiny elektrických zariadení:</a:t>
            </a:r>
          </a:p>
          <a:p>
            <a:pPr marL="457200" indent="-457200" algn="just">
              <a:buFont typeface="+mj-lt"/>
              <a:buAutoNum type="alphaLcParenR"/>
              <a:defRPr/>
            </a:pPr>
            <a:r>
              <a:rPr lang="sk-SK" sz="2600" b="1" dirty="0">
                <a:solidFill>
                  <a:srgbClr val="0070C0"/>
                </a:solidFill>
              </a:rPr>
              <a:t>Transformátory hlavné a vlastnej spotreby</a:t>
            </a:r>
            <a:r>
              <a:rPr lang="sk-SK" sz="2600" b="1" dirty="0"/>
              <a:t>. Hlavné transformátory môžu byť znižovacie (</a:t>
            </a:r>
            <a:r>
              <a:rPr lang="sk-SK" sz="2600" b="1" i="1" dirty="0"/>
              <a:t>U</a:t>
            </a:r>
            <a:r>
              <a:rPr lang="sk-SK" sz="2600" b="1" baseline="-25000" dirty="0"/>
              <a:t>1</a:t>
            </a:r>
            <a:r>
              <a:rPr lang="sk-SK" sz="2600" b="1" i="1" dirty="0"/>
              <a:t>&gt;U</a:t>
            </a:r>
            <a:r>
              <a:rPr lang="sk-SK" sz="2600" b="1" baseline="-25000" dirty="0"/>
              <a:t>2</a:t>
            </a:r>
            <a:r>
              <a:rPr lang="sk-SK" sz="2600" b="1" i="1" dirty="0"/>
              <a:t>), </a:t>
            </a:r>
            <a:r>
              <a:rPr lang="sk-SK" sz="2600" b="1" dirty="0"/>
              <a:t>zvyšovacie (</a:t>
            </a:r>
            <a:r>
              <a:rPr lang="sk-SK" sz="2600" b="1" i="1" dirty="0"/>
              <a:t>U</a:t>
            </a:r>
            <a:r>
              <a:rPr lang="sk-SK" sz="2600" b="1" baseline="-25000" dirty="0"/>
              <a:t>1</a:t>
            </a:r>
            <a:r>
              <a:rPr lang="sk-SK" sz="2600" b="1" i="1" dirty="0"/>
              <a:t>&lt;U</a:t>
            </a:r>
            <a:r>
              <a:rPr lang="sk-SK" sz="2600" b="1" baseline="-25000" dirty="0"/>
              <a:t>2</a:t>
            </a:r>
            <a:r>
              <a:rPr lang="sk-SK" sz="2600" b="1" dirty="0"/>
              <a:t>) a oddeľovacie (</a:t>
            </a:r>
            <a:r>
              <a:rPr lang="sk-SK" sz="2600" b="1" i="1" dirty="0"/>
              <a:t>U</a:t>
            </a:r>
            <a:r>
              <a:rPr lang="sk-SK" sz="2600" b="1" baseline="-25000" dirty="0"/>
              <a:t>1</a:t>
            </a:r>
            <a:r>
              <a:rPr lang="sk-SK" sz="2600" b="1" i="1" dirty="0"/>
              <a:t>=U</a:t>
            </a:r>
            <a:r>
              <a:rPr lang="sk-SK" sz="2600" b="1" baseline="-25000" dirty="0"/>
              <a:t>2</a:t>
            </a:r>
            <a:r>
              <a:rPr lang="sk-SK" sz="2600" b="1" dirty="0"/>
              <a:t>).</a:t>
            </a:r>
            <a:endParaRPr lang="cs-CZ" sz="2600" dirty="0"/>
          </a:p>
          <a:p>
            <a:pPr marL="457200" indent="-457200" algn="just">
              <a:buFont typeface="+mj-lt"/>
              <a:buAutoNum type="alphaLcParenR"/>
              <a:defRPr/>
            </a:pPr>
            <a:r>
              <a:rPr lang="sk-SK" sz="2600" b="1" dirty="0">
                <a:solidFill>
                  <a:srgbClr val="0070C0"/>
                </a:solidFill>
              </a:rPr>
              <a:t>Rozvodné zariadenia. </a:t>
            </a:r>
            <a:r>
              <a:rPr lang="sk-SK" sz="2600" b="1" dirty="0"/>
              <a:t>Sú vybavené spínacími, meracími, istiacimi a regulačnými prístrojmi. Pomocou týchto prístrojov je možné spoľahlivo a bezpečne pripojiť prípadne odpojiť vedenia a zariadenia (napr. transformátory, motory), chrániť ich pred poruchami (preťaženia, skraty, prepätia a pod.), merať alebo regulovať podľa potreby jednotlivé elektrické veličiny.</a:t>
            </a:r>
            <a:endParaRPr lang="cs-CZ" sz="2600" dirty="0"/>
          </a:p>
          <a:p>
            <a:pPr marL="457200" indent="-457200" algn="just">
              <a:buFont typeface="+mj-lt"/>
              <a:buAutoNum type="alphaLcParenR"/>
              <a:defRPr/>
            </a:pPr>
            <a:r>
              <a:rPr lang="sk-SK" sz="2600" b="1" dirty="0">
                <a:solidFill>
                  <a:srgbClr val="0070C0"/>
                </a:solidFill>
              </a:rPr>
              <a:t>Kompenzačné zariadenia </a:t>
            </a:r>
            <a:r>
              <a:rPr lang="sk-SK" sz="2600" b="1" dirty="0"/>
              <a:t>(statické kondenzátory, rotačné kompenzátory).</a:t>
            </a:r>
            <a:endParaRPr lang="cs-CZ" sz="2600" dirty="0"/>
          </a:p>
          <a:p>
            <a:pPr marL="457200" indent="-457200" algn="just">
              <a:buFont typeface="+mj-lt"/>
              <a:buAutoNum type="alphaLcParenR"/>
              <a:defRPr/>
            </a:pPr>
            <a:r>
              <a:rPr lang="sk-SK" sz="2600" b="1" dirty="0">
                <a:solidFill>
                  <a:srgbClr val="0070C0"/>
                </a:solidFill>
              </a:rPr>
              <a:t>Spoločné zariadenia </a:t>
            </a:r>
            <a:r>
              <a:rPr lang="sk-SK" sz="2600" b="1" dirty="0"/>
              <a:t>(napr. vlastná spotreba, uzemňovacia sústava, </a:t>
            </a:r>
            <a:r>
              <a:rPr lang="sk-SK" sz="2600" b="1" dirty="0" err="1"/>
              <a:t>kompresorovňa</a:t>
            </a:r>
            <a:r>
              <a:rPr lang="sk-SK" sz="2600" b="1" dirty="0"/>
              <a:t>).</a:t>
            </a:r>
            <a:endParaRPr lang="cs-CZ" sz="2600" dirty="0"/>
          </a:p>
          <a:p>
            <a:pPr marL="457200" indent="-457200" algn="just">
              <a:buFont typeface="+mj-lt"/>
              <a:buAutoNum type="alphaLcParenR"/>
              <a:defRPr/>
            </a:pPr>
            <a:r>
              <a:rPr lang="sk-SK" sz="2600" b="1" dirty="0">
                <a:solidFill>
                  <a:srgbClr val="0070C0"/>
                </a:solidFill>
              </a:rPr>
              <a:t>Pomocné zariadenia a ich priestory </a:t>
            </a:r>
            <a:r>
              <a:rPr lang="sk-SK" sz="2600" b="1" dirty="0"/>
              <a:t>(revízna veža, dielne, sklady, olejové hospodárstvo a pod.).</a:t>
            </a:r>
            <a:endParaRPr lang="cs-CZ" sz="2600" dirty="0"/>
          </a:p>
          <a:p>
            <a:pPr>
              <a:buNone/>
              <a:defRPr/>
            </a:pPr>
            <a:endParaRPr lang="cs-CZ" sz="24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1DFC5E1-C36C-4FB8-AF9B-147EA202560D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16740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001CE9-0133-4FDB-9930-F39B8975D620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112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2779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25694" r="59766" b="13194"/>
          <a:stretch>
            <a:fillRect/>
          </a:stretch>
        </p:blipFill>
        <p:spPr bwMode="auto">
          <a:xfrm>
            <a:off x="2881314" y="115888"/>
            <a:ext cx="6796087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EDB1E97-36AE-473F-AB7F-ADBEFE640E94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20836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B00564-6707-4DB8-9B54-9D1E5A12FB5A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113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499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sk-SK" sz="4000" b="1" dirty="0">
                <a:solidFill>
                  <a:srgbClr val="C00000"/>
                </a:solidFill>
              </a:rPr>
              <a:t>ELEKTRICKÉ  ROZVODY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928689"/>
            <a:ext cx="8229600" cy="5197475"/>
          </a:xfrm>
        </p:spPr>
        <p:txBody>
          <a:bodyPr rtlCol="0">
            <a:normAutofit fontScale="92500" lnSpcReduction="10000"/>
          </a:bodyPr>
          <a:lstStyle/>
          <a:p>
            <a:pPr marL="0" indent="0" algn="just">
              <a:buNone/>
              <a:defRPr/>
            </a:pPr>
            <a:r>
              <a:rPr lang="sk-SK" b="1" dirty="0"/>
              <a:t>Základnou požiadavkou pre elektrický rozvod je, aby umožnil prenos elektrickej energie od zdroja k jednotlivým spotrebičom o dostatočnom výkone a kvalite (napätie, frekvencia, neharmonické a pod.). Navyše musí vyhovovať týmto požiadavkám:</a:t>
            </a:r>
            <a:endParaRPr lang="cs-CZ" dirty="0"/>
          </a:p>
          <a:p>
            <a:pPr>
              <a:defRPr/>
            </a:pPr>
            <a:r>
              <a:rPr lang="sk-SK" b="1" dirty="0"/>
              <a:t>bezpečnosť osôb a vecí,</a:t>
            </a:r>
            <a:endParaRPr lang="cs-CZ" dirty="0"/>
          </a:p>
          <a:p>
            <a:pPr>
              <a:defRPr/>
            </a:pPr>
            <a:r>
              <a:rPr lang="sk-SK" b="1" dirty="0"/>
              <a:t>prevádzková spoľahlivosť,</a:t>
            </a:r>
            <a:endParaRPr lang="cs-CZ" dirty="0"/>
          </a:p>
          <a:p>
            <a:pPr>
              <a:defRPr/>
            </a:pPr>
            <a:r>
              <a:rPr lang="sk-SK" b="1" dirty="0"/>
              <a:t>možnosť rýchleho odstránenia porúch, </a:t>
            </a:r>
            <a:endParaRPr lang="cs-CZ" dirty="0"/>
          </a:p>
          <a:p>
            <a:pPr>
              <a:defRPr/>
            </a:pPr>
            <a:r>
              <a:rPr lang="sk-SK" b="1" dirty="0"/>
              <a:t>malé straty,</a:t>
            </a:r>
            <a:endParaRPr lang="cs-CZ" dirty="0"/>
          </a:p>
          <a:p>
            <a:pPr>
              <a:defRPr/>
            </a:pPr>
            <a:r>
              <a:rPr lang="sk-SK" b="1" dirty="0"/>
              <a:t>odolnosť voči prostrediu,</a:t>
            </a:r>
            <a:endParaRPr lang="cs-CZ" dirty="0"/>
          </a:p>
          <a:p>
            <a:pPr>
              <a:defRPr/>
            </a:pPr>
            <a:r>
              <a:rPr lang="sk-SK" b="1" dirty="0"/>
              <a:t>možnosť rozšírenia,</a:t>
            </a:r>
            <a:endParaRPr lang="cs-CZ" dirty="0"/>
          </a:p>
          <a:p>
            <a:pPr>
              <a:defRPr/>
            </a:pPr>
            <a:r>
              <a:rPr lang="sk-SK" b="1" dirty="0"/>
              <a:t>prispôsobivosť pri zmenách.</a:t>
            </a:r>
            <a:endParaRPr lang="cs-CZ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2DC59DA-8C26-4E1C-916E-DEA62159444C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41317" name="Zástupný symbol čísla snímky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A3DC7F-D4D4-423A-B5CA-9E313C11483D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114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454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214313"/>
            <a:ext cx="8229600" cy="5911850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sk-SK" sz="2400" b="1" dirty="0"/>
              <a:t>Každý rozvod sa musí dimenzovať podľa nasledujúcich hľadísk:</a:t>
            </a:r>
            <a:endParaRPr lang="cs-CZ" sz="2400" dirty="0"/>
          </a:p>
          <a:p>
            <a:pPr marL="457200" indent="-457200">
              <a:buFont typeface="+mj-lt"/>
              <a:buAutoNum type="alphaLcParenR"/>
              <a:defRPr/>
            </a:pPr>
            <a:r>
              <a:rPr lang="sk-SK" sz="2400" b="1" dirty="0"/>
              <a:t>dovolená prevádzková teplota,</a:t>
            </a:r>
            <a:endParaRPr lang="cs-CZ" sz="2400" dirty="0"/>
          </a:p>
          <a:p>
            <a:pPr marL="457200" indent="-457200">
              <a:buFont typeface="+mj-lt"/>
              <a:buAutoNum type="alphaLcParenR"/>
              <a:defRPr/>
            </a:pPr>
            <a:r>
              <a:rPr lang="sk-SK" sz="2400" b="1" dirty="0"/>
              <a:t>hospodárnosť,</a:t>
            </a:r>
            <a:endParaRPr lang="cs-CZ" sz="2400" dirty="0"/>
          </a:p>
          <a:p>
            <a:pPr marL="457200" indent="-457200">
              <a:buFont typeface="+mj-lt"/>
              <a:buAutoNum type="alphaLcParenR"/>
              <a:defRPr/>
            </a:pPr>
            <a:r>
              <a:rPr lang="sk-SK" sz="2400" b="1" dirty="0"/>
              <a:t>mechanická pevnosť,</a:t>
            </a:r>
            <a:endParaRPr lang="cs-CZ" sz="2400" dirty="0"/>
          </a:p>
          <a:p>
            <a:pPr marL="457200" indent="-457200">
              <a:buFont typeface="+mj-lt"/>
              <a:buAutoNum type="alphaLcParenR"/>
              <a:defRPr/>
            </a:pPr>
            <a:r>
              <a:rPr lang="sk-SK" sz="2400" b="1" dirty="0"/>
              <a:t>úbytok napätia v dovolených toleranciách,</a:t>
            </a:r>
            <a:endParaRPr lang="cs-CZ" sz="2400" dirty="0"/>
          </a:p>
          <a:p>
            <a:pPr marL="457200" indent="-457200">
              <a:buFont typeface="+mj-lt"/>
              <a:buAutoNum type="alphaLcParenR"/>
              <a:defRPr/>
            </a:pPr>
            <a:r>
              <a:rPr lang="sk-SK" sz="2400" b="1" dirty="0"/>
              <a:t>odolnosť voči skratovým prúdom,</a:t>
            </a:r>
            <a:endParaRPr lang="cs-CZ" sz="2400" dirty="0"/>
          </a:p>
          <a:p>
            <a:pPr marL="457200" indent="-457200">
              <a:buFont typeface="+mj-lt"/>
              <a:buAutoNum type="alphaLcParenR"/>
              <a:defRPr/>
            </a:pPr>
            <a:r>
              <a:rPr lang="sk-SK" sz="2400" b="1" dirty="0"/>
              <a:t>zabezpečenie správnej funkcie pred úrazom elektrinou.</a:t>
            </a:r>
          </a:p>
          <a:p>
            <a:pPr marL="457200" indent="-457200">
              <a:buFont typeface="+mj-lt"/>
              <a:buAutoNum type="alphaLcParenR"/>
              <a:defRPr/>
            </a:pPr>
            <a:endParaRPr lang="sk-SK" sz="2400" b="1" dirty="0"/>
          </a:p>
          <a:p>
            <a:pPr>
              <a:buNone/>
              <a:defRPr/>
            </a:pPr>
            <a:r>
              <a:rPr lang="sk-SK" sz="2400" b="1" dirty="0"/>
              <a:t>Základné druhy elektrických rozvodov </a:t>
            </a:r>
            <a:endParaRPr lang="cs-CZ" sz="24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sk-SK" sz="2400" b="1" dirty="0"/>
              <a:t>rozvody otvorené</a:t>
            </a:r>
            <a:endParaRPr lang="cs-CZ" sz="24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sk-SK" sz="2400" b="1" dirty="0"/>
              <a:t>rozvody uzavreté</a:t>
            </a:r>
            <a:endParaRPr lang="cs-CZ" sz="2400" dirty="0"/>
          </a:p>
          <a:p>
            <a:pPr marL="457200" indent="-457200">
              <a:buFont typeface="+mj-lt"/>
              <a:buAutoNum type="alphaLcParenR"/>
              <a:defRPr/>
            </a:pPr>
            <a:endParaRPr lang="cs-CZ" sz="24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CF4F54-AC09-4143-8BC3-EB3BBAF39463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43364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B0281E-604B-4681-B437-1EB5BB1D64D2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115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03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2875"/>
            <a:ext cx="8229600" cy="59832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sk-SK" altLang="sk-SK" sz="2400" b="1" u="sng">
                <a:solidFill>
                  <a:srgbClr val="0070C0"/>
                </a:solidFill>
              </a:rPr>
              <a:t>1) Rozvody otvorené</a:t>
            </a:r>
            <a:r>
              <a:rPr lang="sk-SK" altLang="sk-SK" sz="2400" b="1">
                <a:solidFill>
                  <a:srgbClr val="0070C0"/>
                </a:solidFill>
              </a:rPr>
              <a:t> </a:t>
            </a:r>
            <a:endParaRPr lang="cs-CZ" altLang="sk-SK" sz="2400">
              <a:solidFill>
                <a:srgbClr val="0070C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/>
          </a:p>
        </p:txBody>
      </p:sp>
      <p:sp>
        <p:nvSpPr>
          <p:cNvPr id="145411" name="Rectangle 2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grpSp>
        <p:nvGrpSpPr>
          <p:cNvPr id="145412" name="Group 1"/>
          <p:cNvGrpSpPr>
            <a:grpSpLocks noChangeAspect="1"/>
          </p:cNvGrpSpPr>
          <p:nvPr/>
        </p:nvGrpSpPr>
        <p:grpSpPr bwMode="auto">
          <a:xfrm>
            <a:off x="2095501" y="1143001"/>
            <a:ext cx="8164513" cy="3571875"/>
            <a:chOff x="2708" y="8864"/>
            <a:chExt cx="5512" cy="2429"/>
          </a:xfrm>
        </p:grpSpPr>
        <p:sp>
          <p:nvSpPr>
            <p:cNvPr id="145416" name="AutoShape 22"/>
            <p:cNvSpPr>
              <a:spLocks noChangeAspect="1" noChangeArrowheads="1" noTextEdit="1"/>
            </p:cNvSpPr>
            <p:nvPr/>
          </p:nvSpPr>
          <p:spPr bwMode="auto">
            <a:xfrm>
              <a:off x="2708" y="8864"/>
              <a:ext cx="5512" cy="2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17" name="Line 21"/>
            <p:cNvSpPr>
              <a:spLocks noChangeShapeType="1"/>
            </p:cNvSpPr>
            <p:nvPr/>
          </p:nvSpPr>
          <p:spPr bwMode="auto">
            <a:xfrm>
              <a:off x="3575" y="8873"/>
              <a:ext cx="1" cy="241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18" name="Line 20"/>
            <p:cNvSpPr>
              <a:spLocks noChangeShapeType="1"/>
            </p:cNvSpPr>
            <p:nvPr/>
          </p:nvSpPr>
          <p:spPr bwMode="auto">
            <a:xfrm>
              <a:off x="2717" y="10147"/>
              <a:ext cx="85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19" name="Line 19"/>
            <p:cNvSpPr>
              <a:spLocks noChangeShapeType="1"/>
            </p:cNvSpPr>
            <p:nvPr/>
          </p:nvSpPr>
          <p:spPr bwMode="auto">
            <a:xfrm>
              <a:off x="3575" y="10374"/>
              <a:ext cx="19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20" name="Line 18"/>
            <p:cNvSpPr>
              <a:spLocks noChangeShapeType="1"/>
            </p:cNvSpPr>
            <p:nvPr/>
          </p:nvSpPr>
          <p:spPr bwMode="auto">
            <a:xfrm>
              <a:off x="5562" y="10056"/>
              <a:ext cx="0" cy="7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21" name="Line 17"/>
            <p:cNvSpPr>
              <a:spLocks noChangeShapeType="1"/>
            </p:cNvSpPr>
            <p:nvPr/>
          </p:nvSpPr>
          <p:spPr bwMode="auto">
            <a:xfrm>
              <a:off x="5562" y="10238"/>
              <a:ext cx="94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22" name="Line 16"/>
            <p:cNvSpPr>
              <a:spLocks noChangeShapeType="1"/>
            </p:cNvSpPr>
            <p:nvPr/>
          </p:nvSpPr>
          <p:spPr bwMode="auto">
            <a:xfrm>
              <a:off x="5562" y="10511"/>
              <a:ext cx="18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23" name="Line 15"/>
            <p:cNvSpPr>
              <a:spLocks noChangeShapeType="1"/>
            </p:cNvSpPr>
            <p:nvPr/>
          </p:nvSpPr>
          <p:spPr bwMode="auto">
            <a:xfrm>
              <a:off x="5562" y="10692"/>
              <a:ext cx="54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24" name="Line 14"/>
            <p:cNvSpPr>
              <a:spLocks noChangeShapeType="1"/>
            </p:cNvSpPr>
            <p:nvPr/>
          </p:nvSpPr>
          <p:spPr bwMode="auto">
            <a:xfrm flipV="1">
              <a:off x="6511" y="9783"/>
              <a:ext cx="0" cy="4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25" name="Line 13"/>
            <p:cNvSpPr>
              <a:spLocks noChangeShapeType="1"/>
            </p:cNvSpPr>
            <p:nvPr/>
          </p:nvSpPr>
          <p:spPr bwMode="auto">
            <a:xfrm>
              <a:off x="6104" y="10692"/>
              <a:ext cx="0" cy="4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26" name="Line 12"/>
            <p:cNvSpPr>
              <a:spLocks noChangeShapeType="1"/>
            </p:cNvSpPr>
            <p:nvPr/>
          </p:nvSpPr>
          <p:spPr bwMode="auto">
            <a:xfrm>
              <a:off x="7369" y="10238"/>
              <a:ext cx="0" cy="5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27" name="Line 11"/>
            <p:cNvSpPr>
              <a:spLocks noChangeShapeType="1"/>
            </p:cNvSpPr>
            <p:nvPr/>
          </p:nvSpPr>
          <p:spPr bwMode="auto">
            <a:xfrm>
              <a:off x="7369" y="10374"/>
              <a:ext cx="76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28" name="Line 10"/>
            <p:cNvSpPr>
              <a:spLocks noChangeShapeType="1"/>
            </p:cNvSpPr>
            <p:nvPr/>
          </p:nvSpPr>
          <p:spPr bwMode="auto">
            <a:xfrm>
              <a:off x="7369" y="10692"/>
              <a:ext cx="63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29" name="Line 9"/>
            <p:cNvSpPr>
              <a:spLocks noChangeShapeType="1"/>
            </p:cNvSpPr>
            <p:nvPr/>
          </p:nvSpPr>
          <p:spPr bwMode="auto">
            <a:xfrm>
              <a:off x="8001" y="10692"/>
              <a:ext cx="0" cy="4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30" name="Line 8"/>
            <p:cNvSpPr>
              <a:spLocks noChangeShapeType="1"/>
            </p:cNvSpPr>
            <p:nvPr/>
          </p:nvSpPr>
          <p:spPr bwMode="auto">
            <a:xfrm flipV="1">
              <a:off x="8137" y="9965"/>
              <a:ext cx="0" cy="4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31" name="Line 7"/>
            <p:cNvSpPr>
              <a:spLocks noChangeShapeType="1"/>
            </p:cNvSpPr>
            <p:nvPr/>
          </p:nvSpPr>
          <p:spPr bwMode="auto">
            <a:xfrm>
              <a:off x="3604" y="9558"/>
              <a:ext cx="110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32" name="Line 6"/>
            <p:cNvSpPr>
              <a:spLocks noChangeShapeType="1"/>
            </p:cNvSpPr>
            <p:nvPr/>
          </p:nvSpPr>
          <p:spPr bwMode="auto">
            <a:xfrm>
              <a:off x="4707" y="9350"/>
              <a:ext cx="0" cy="48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33" name="Line 5"/>
            <p:cNvSpPr>
              <a:spLocks noChangeShapeType="1"/>
            </p:cNvSpPr>
            <p:nvPr/>
          </p:nvSpPr>
          <p:spPr bwMode="auto">
            <a:xfrm>
              <a:off x="4707" y="9488"/>
              <a:ext cx="48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34" name="Line 4"/>
            <p:cNvSpPr>
              <a:spLocks noChangeShapeType="1"/>
            </p:cNvSpPr>
            <p:nvPr/>
          </p:nvSpPr>
          <p:spPr bwMode="auto">
            <a:xfrm>
              <a:off x="4707" y="9696"/>
              <a:ext cx="3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35" name="Line 3"/>
            <p:cNvSpPr>
              <a:spLocks noChangeShapeType="1"/>
            </p:cNvSpPr>
            <p:nvPr/>
          </p:nvSpPr>
          <p:spPr bwMode="auto">
            <a:xfrm>
              <a:off x="5051" y="9696"/>
              <a:ext cx="0" cy="3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45436" name="Line 2"/>
            <p:cNvSpPr>
              <a:spLocks noChangeShapeType="1"/>
            </p:cNvSpPr>
            <p:nvPr/>
          </p:nvSpPr>
          <p:spPr bwMode="auto">
            <a:xfrm flipV="1">
              <a:off x="5189" y="9141"/>
              <a:ext cx="0" cy="3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45413" name="Rectangle 24"/>
          <p:cNvSpPr>
            <a:spLocks noChangeArrowheads="1"/>
          </p:cNvSpPr>
          <p:nvPr/>
        </p:nvSpPr>
        <p:spPr bwMode="auto">
          <a:xfrm>
            <a:off x="4810125" y="4714876"/>
            <a:ext cx="235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400" b="1">
                <a:latin typeface="Arial" panose="020B0604020202020204" pitchFamily="34" charset="0"/>
                <a:cs typeface="Times New Roman" panose="02020603050405020304" pitchFamily="18" charset="0"/>
              </a:rPr>
              <a:t>Lúčový rozvod</a:t>
            </a:r>
            <a:endParaRPr lang="sk-SK" altLang="sk-SK" sz="2400">
              <a:latin typeface="Arial" panose="020B0604020202020204" pitchFamily="34" charset="0"/>
            </a:endParaRPr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C36BD3C-1EE4-4FD1-9B6A-2F05EDF2172E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45415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9E241F-33CC-4014-B315-EAA8B7619200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116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0231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357189"/>
            <a:ext cx="8229600" cy="5768975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sk-SK" sz="2400" b="1" dirty="0">
                <a:solidFill>
                  <a:srgbClr val="0070C0"/>
                </a:solidFill>
              </a:rPr>
              <a:t>2) </a:t>
            </a:r>
            <a:r>
              <a:rPr lang="sk-SK" sz="2400" b="1" u="sng" dirty="0">
                <a:solidFill>
                  <a:srgbClr val="0070C0"/>
                </a:solidFill>
              </a:rPr>
              <a:t>Rozvody uzavreté </a:t>
            </a:r>
            <a:endParaRPr lang="cs-CZ" sz="2400" b="1" u="sng" dirty="0">
              <a:solidFill>
                <a:srgbClr val="0070C0"/>
              </a:solidFill>
            </a:endParaRPr>
          </a:p>
          <a:p>
            <a:pPr>
              <a:buNone/>
              <a:defRPr/>
            </a:pPr>
            <a:endParaRPr lang="sk-SK" dirty="0"/>
          </a:p>
          <a:p>
            <a:pPr marL="457200" indent="-457200">
              <a:buFont typeface="+mj-lt"/>
              <a:buAutoNum type="alphaLcParenR"/>
              <a:defRPr/>
            </a:pPr>
            <a:r>
              <a:rPr lang="sk-SK" sz="2400" b="1" dirty="0"/>
              <a:t>okružný rozvod</a:t>
            </a:r>
            <a:endParaRPr lang="cs-CZ" sz="2400" dirty="0"/>
          </a:p>
          <a:p>
            <a:pPr marL="0" indent="355600" algn="just">
              <a:buNone/>
              <a:defRPr/>
            </a:pPr>
            <a:r>
              <a:rPr lang="sk-SK" sz="2400" b="1" dirty="0"/>
              <a:t>Rozvod je napájaný z dvoch strán, obyčajne z jednej transformačnej stanice. Výhodu má v tom, že pri poruche je možné rozvádzač napájať z druhej strany (okružné vedenie sa rozpadne na dve jednoduché vedenia napájané z jednej strany), vodiče sú lepšie využité, stálejšie napätie a menšie straty oproti rozvodom otvoreným. Nevýhodou je, že obsluha musí dávať väčší pozor pri práci, kvôli napájaniu z dvoch strán (spätný prúd).</a:t>
            </a:r>
            <a:endParaRPr lang="cs-CZ" sz="24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32EBA10-0459-4FEB-B645-364411EA26F8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51556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9EB59A-D54E-4CA0-AB60-4F2F32E3AB9F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117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287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Zástupný symbol pro obsah 2"/>
          <p:cNvSpPr>
            <a:spLocks noGrp="1"/>
          </p:cNvSpPr>
          <p:nvPr>
            <p:ph idx="1"/>
          </p:nvPr>
        </p:nvSpPr>
        <p:spPr>
          <a:xfrm>
            <a:off x="1981200" y="357189"/>
            <a:ext cx="8229600" cy="576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sk-SK" altLang="sk-SK" sz="2400" b="1"/>
              <a:t>Okružný rozvod</a:t>
            </a:r>
            <a:endParaRPr lang="cs-CZ" altLang="sk-SK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/>
          </a:p>
        </p:txBody>
      </p:sp>
      <p:sp>
        <p:nvSpPr>
          <p:cNvPr id="153603" name="Rectangle 40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grpSp>
        <p:nvGrpSpPr>
          <p:cNvPr id="153604" name="Group 1"/>
          <p:cNvGrpSpPr>
            <a:grpSpLocks noChangeAspect="1"/>
          </p:cNvGrpSpPr>
          <p:nvPr/>
        </p:nvGrpSpPr>
        <p:grpSpPr bwMode="auto">
          <a:xfrm>
            <a:off x="2667001" y="714376"/>
            <a:ext cx="6715125" cy="4043363"/>
            <a:chOff x="2527" y="4443"/>
            <a:chExt cx="4490" cy="2720"/>
          </a:xfrm>
        </p:grpSpPr>
        <p:sp>
          <p:nvSpPr>
            <p:cNvPr id="153607" name="AutoShape 39"/>
            <p:cNvSpPr>
              <a:spLocks noChangeAspect="1" noChangeArrowheads="1" noTextEdit="1"/>
            </p:cNvSpPr>
            <p:nvPr/>
          </p:nvSpPr>
          <p:spPr bwMode="auto">
            <a:xfrm>
              <a:off x="2527" y="4443"/>
              <a:ext cx="4490" cy="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08" name="Line 38"/>
            <p:cNvSpPr>
              <a:spLocks noChangeShapeType="1"/>
            </p:cNvSpPr>
            <p:nvPr/>
          </p:nvSpPr>
          <p:spPr bwMode="auto">
            <a:xfrm>
              <a:off x="3304" y="4761"/>
              <a:ext cx="0" cy="21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09" name="Line 37"/>
            <p:cNvSpPr>
              <a:spLocks noChangeShapeType="1"/>
            </p:cNvSpPr>
            <p:nvPr/>
          </p:nvSpPr>
          <p:spPr bwMode="auto">
            <a:xfrm>
              <a:off x="2536" y="5807"/>
              <a:ext cx="76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10" name="Line 36"/>
            <p:cNvSpPr>
              <a:spLocks noChangeShapeType="1"/>
            </p:cNvSpPr>
            <p:nvPr/>
          </p:nvSpPr>
          <p:spPr bwMode="auto">
            <a:xfrm>
              <a:off x="3284" y="5217"/>
              <a:ext cx="13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11" name="Line 35"/>
            <p:cNvSpPr>
              <a:spLocks noChangeShapeType="1"/>
            </p:cNvSpPr>
            <p:nvPr/>
          </p:nvSpPr>
          <p:spPr bwMode="auto">
            <a:xfrm flipH="1">
              <a:off x="3284" y="6395"/>
              <a:ext cx="117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grpSp>
          <p:nvGrpSpPr>
            <p:cNvPr id="153612" name="Group 30"/>
            <p:cNvGrpSpPr>
              <a:grpSpLocks/>
            </p:cNvGrpSpPr>
            <p:nvPr/>
          </p:nvGrpSpPr>
          <p:grpSpPr bwMode="auto">
            <a:xfrm>
              <a:off x="4249" y="6742"/>
              <a:ext cx="689" cy="410"/>
              <a:chOff x="4309" y="2037"/>
              <a:chExt cx="570" cy="337"/>
            </a:xfrm>
          </p:grpSpPr>
          <p:sp>
            <p:nvSpPr>
              <p:cNvPr id="153641" name="Line 34"/>
              <p:cNvSpPr>
                <a:spLocks noChangeShapeType="1"/>
              </p:cNvSpPr>
              <p:nvPr/>
            </p:nvSpPr>
            <p:spPr bwMode="auto">
              <a:xfrm>
                <a:off x="4423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42" name="Line 33"/>
              <p:cNvSpPr>
                <a:spLocks noChangeShapeType="1"/>
              </p:cNvSpPr>
              <p:nvPr/>
            </p:nvSpPr>
            <p:spPr bwMode="auto">
              <a:xfrm>
                <a:off x="4598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43" name="Line 32"/>
              <p:cNvSpPr>
                <a:spLocks noChangeShapeType="1"/>
              </p:cNvSpPr>
              <p:nvPr/>
            </p:nvSpPr>
            <p:spPr bwMode="auto">
              <a:xfrm>
                <a:off x="4309" y="2037"/>
                <a:ext cx="570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44" name="Line 31"/>
              <p:cNvSpPr>
                <a:spLocks noChangeShapeType="1"/>
              </p:cNvSpPr>
              <p:nvPr/>
            </p:nvSpPr>
            <p:spPr bwMode="auto">
              <a:xfrm>
                <a:off x="4765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153613" name="Group 25"/>
            <p:cNvGrpSpPr>
              <a:grpSpLocks/>
            </p:cNvGrpSpPr>
            <p:nvPr/>
          </p:nvGrpSpPr>
          <p:grpSpPr bwMode="auto">
            <a:xfrm>
              <a:off x="5834" y="6742"/>
              <a:ext cx="690" cy="410"/>
              <a:chOff x="4309" y="2037"/>
              <a:chExt cx="570" cy="337"/>
            </a:xfrm>
          </p:grpSpPr>
          <p:sp>
            <p:nvSpPr>
              <p:cNvPr id="153637" name="Line 29"/>
              <p:cNvSpPr>
                <a:spLocks noChangeShapeType="1"/>
              </p:cNvSpPr>
              <p:nvPr/>
            </p:nvSpPr>
            <p:spPr bwMode="auto">
              <a:xfrm>
                <a:off x="4423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38" name="Line 28"/>
              <p:cNvSpPr>
                <a:spLocks noChangeShapeType="1"/>
              </p:cNvSpPr>
              <p:nvPr/>
            </p:nvSpPr>
            <p:spPr bwMode="auto">
              <a:xfrm>
                <a:off x="4598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39" name="Line 27"/>
              <p:cNvSpPr>
                <a:spLocks noChangeShapeType="1"/>
              </p:cNvSpPr>
              <p:nvPr/>
            </p:nvSpPr>
            <p:spPr bwMode="auto">
              <a:xfrm>
                <a:off x="4309" y="2037"/>
                <a:ext cx="570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40" name="Line 26"/>
              <p:cNvSpPr>
                <a:spLocks noChangeShapeType="1"/>
              </p:cNvSpPr>
              <p:nvPr/>
            </p:nvSpPr>
            <p:spPr bwMode="auto">
              <a:xfrm>
                <a:off x="4765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153614" name="Group 20"/>
            <p:cNvGrpSpPr>
              <a:grpSpLocks/>
            </p:cNvGrpSpPr>
            <p:nvPr/>
          </p:nvGrpSpPr>
          <p:grpSpPr bwMode="auto">
            <a:xfrm flipV="1">
              <a:off x="4387" y="4454"/>
              <a:ext cx="689" cy="410"/>
              <a:chOff x="4309" y="2037"/>
              <a:chExt cx="570" cy="337"/>
            </a:xfrm>
          </p:grpSpPr>
          <p:sp>
            <p:nvSpPr>
              <p:cNvPr id="153633" name="Line 24"/>
              <p:cNvSpPr>
                <a:spLocks noChangeShapeType="1"/>
              </p:cNvSpPr>
              <p:nvPr/>
            </p:nvSpPr>
            <p:spPr bwMode="auto">
              <a:xfrm>
                <a:off x="4423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34" name="Line 23"/>
              <p:cNvSpPr>
                <a:spLocks noChangeShapeType="1"/>
              </p:cNvSpPr>
              <p:nvPr/>
            </p:nvSpPr>
            <p:spPr bwMode="auto">
              <a:xfrm>
                <a:off x="4598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35" name="Line 22"/>
              <p:cNvSpPr>
                <a:spLocks noChangeShapeType="1"/>
              </p:cNvSpPr>
              <p:nvPr/>
            </p:nvSpPr>
            <p:spPr bwMode="auto">
              <a:xfrm>
                <a:off x="4309" y="2037"/>
                <a:ext cx="570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36" name="Line 21"/>
              <p:cNvSpPr>
                <a:spLocks noChangeShapeType="1"/>
              </p:cNvSpPr>
              <p:nvPr/>
            </p:nvSpPr>
            <p:spPr bwMode="auto">
              <a:xfrm>
                <a:off x="4765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153615" name="Group 15"/>
            <p:cNvGrpSpPr>
              <a:grpSpLocks/>
            </p:cNvGrpSpPr>
            <p:nvPr/>
          </p:nvGrpSpPr>
          <p:grpSpPr bwMode="auto">
            <a:xfrm flipV="1">
              <a:off x="5903" y="4454"/>
              <a:ext cx="689" cy="410"/>
              <a:chOff x="4309" y="2037"/>
              <a:chExt cx="570" cy="337"/>
            </a:xfrm>
          </p:grpSpPr>
          <p:sp>
            <p:nvSpPr>
              <p:cNvPr id="153629" name="Line 19"/>
              <p:cNvSpPr>
                <a:spLocks noChangeShapeType="1"/>
              </p:cNvSpPr>
              <p:nvPr/>
            </p:nvSpPr>
            <p:spPr bwMode="auto">
              <a:xfrm>
                <a:off x="4423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30" name="Line 18"/>
              <p:cNvSpPr>
                <a:spLocks noChangeShapeType="1"/>
              </p:cNvSpPr>
              <p:nvPr/>
            </p:nvSpPr>
            <p:spPr bwMode="auto">
              <a:xfrm>
                <a:off x="4598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31" name="Line 17"/>
              <p:cNvSpPr>
                <a:spLocks noChangeShapeType="1"/>
              </p:cNvSpPr>
              <p:nvPr/>
            </p:nvSpPr>
            <p:spPr bwMode="auto">
              <a:xfrm>
                <a:off x="4309" y="2037"/>
                <a:ext cx="570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3632" name="Line 16"/>
              <p:cNvSpPr>
                <a:spLocks noChangeShapeType="1"/>
              </p:cNvSpPr>
              <p:nvPr/>
            </p:nvSpPr>
            <p:spPr bwMode="auto">
              <a:xfrm>
                <a:off x="4765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</p:grpSp>
        <p:sp>
          <p:nvSpPr>
            <p:cNvPr id="153616" name="Line 14"/>
            <p:cNvSpPr>
              <a:spLocks noChangeShapeType="1"/>
            </p:cNvSpPr>
            <p:nvPr/>
          </p:nvSpPr>
          <p:spPr bwMode="auto">
            <a:xfrm>
              <a:off x="4456" y="6395"/>
              <a:ext cx="1" cy="3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17" name="Line 13"/>
            <p:cNvSpPr>
              <a:spLocks noChangeShapeType="1"/>
            </p:cNvSpPr>
            <p:nvPr/>
          </p:nvSpPr>
          <p:spPr bwMode="auto">
            <a:xfrm flipV="1">
              <a:off x="4731" y="6395"/>
              <a:ext cx="0" cy="3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18" name="Line 12"/>
            <p:cNvSpPr>
              <a:spLocks noChangeShapeType="1"/>
            </p:cNvSpPr>
            <p:nvPr/>
          </p:nvSpPr>
          <p:spPr bwMode="auto">
            <a:xfrm>
              <a:off x="4731" y="6395"/>
              <a:ext cx="131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19" name="Line 11"/>
            <p:cNvSpPr>
              <a:spLocks noChangeShapeType="1"/>
            </p:cNvSpPr>
            <p:nvPr/>
          </p:nvSpPr>
          <p:spPr bwMode="auto">
            <a:xfrm>
              <a:off x="6041" y="6395"/>
              <a:ext cx="0" cy="3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20" name="Line 10"/>
            <p:cNvSpPr>
              <a:spLocks noChangeShapeType="1"/>
            </p:cNvSpPr>
            <p:nvPr/>
          </p:nvSpPr>
          <p:spPr bwMode="auto">
            <a:xfrm flipV="1">
              <a:off x="6317" y="6395"/>
              <a:ext cx="0" cy="3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21" name="Line 9"/>
            <p:cNvSpPr>
              <a:spLocks noChangeShapeType="1"/>
            </p:cNvSpPr>
            <p:nvPr/>
          </p:nvSpPr>
          <p:spPr bwMode="auto">
            <a:xfrm>
              <a:off x="6317" y="6395"/>
              <a:ext cx="6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22" name="Line 8"/>
            <p:cNvSpPr>
              <a:spLocks noChangeShapeType="1"/>
            </p:cNvSpPr>
            <p:nvPr/>
          </p:nvSpPr>
          <p:spPr bwMode="auto">
            <a:xfrm flipV="1">
              <a:off x="7006" y="5217"/>
              <a:ext cx="1" cy="11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23" name="Line 7"/>
            <p:cNvSpPr>
              <a:spLocks noChangeShapeType="1"/>
            </p:cNvSpPr>
            <p:nvPr/>
          </p:nvSpPr>
          <p:spPr bwMode="auto">
            <a:xfrm flipH="1">
              <a:off x="6386" y="5217"/>
              <a:ext cx="62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24" name="Line 6"/>
            <p:cNvSpPr>
              <a:spLocks noChangeShapeType="1"/>
            </p:cNvSpPr>
            <p:nvPr/>
          </p:nvSpPr>
          <p:spPr bwMode="auto">
            <a:xfrm>
              <a:off x="6386" y="4870"/>
              <a:ext cx="1" cy="3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25" name="Line 5"/>
            <p:cNvSpPr>
              <a:spLocks noChangeShapeType="1"/>
            </p:cNvSpPr>
            <p:nvPr/>
          </p:nvSpPr>
          <p:spPr bwMode="auto">
            <a:xfrm>
              <a:off x="6110" y="4870"/>
              <a:ext cx="0" cy="3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26" name="Line 4"/>
            <p:cNvSpPr>
              <a:spLocks noChangeShapeType="1"/>
            </p:cNvSpPr>
            <p:nvPr/>
          </p:nvSpPr>
          <p:spPr bwMode="auto">
            <a:xfrm flipH="1">
              <a:off x="4869" y="5217"/>
              <a:ext cx="124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27" name="Line 3"/>
            <p:cNvSpPr>
              <a:spLocks noChangeShapeType="1"/>
            </p:cNvSpPr>
            <p:nvPr/>
          </p:nvSpPr>
          <p:spPr bwMode="auto">
            <a:xfrm flipV="1">
              <a:off x="4869" y="4870"/>
              <a:ext cx="1" cy="3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3628" name="Line 2"/>
            <p:cNvSpPr>
              <a:spLocks noChangeShapeType="1"/>
            </p:cNvSpPr>
            <p:nvPr/>
          </p:nvSpPr>
          <p:spPr bwMode="auto">
            <a:xfrm flipV="1">
              <a:off x="4594" y="4870"/>
              <a:ext cx="1" cy="3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6D8574F-6CD6-4D89-B8F2-3E03CA95710B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53606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A4F193-D8C1-47EB-86EE-908E1B7C503A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118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6220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428626"/>
            <a:ext cx="8229600" cy="6429375"/>
          </a:xfrm>
        </p:spPr>
        <p:txBody>
          <a:bodyPr rtlCol="0">
            <a:normAutofit/>
          </a:bodyPr>
          <a:lstStyle/>
          <a:p>
            <a:pPr marL="514350" indent="-514350">
              <a:buFont typeface="+mj-lt"/>
              <a:buAutoNum type="alphaLcParenR" startAt="2"/>
              <a:defRPr/>
            </a:pPr>
            <a:r>
              <a:rPr lang="sk-SK" sz="2400" b="1" dirty="0"/>
              <a:t>hrebeňový rozvod</a:t>
            </a:r>
            <a:endParaRPr lang="cs-CZ" sz="2400" dirty="0"/>
          </a:p>
          <a:p>
            <a:pPr marL="0" indent="355600" algn="just">
              <a:buNone/>
              <a:defRPr/>
            </a:pPr>
            <a:r>
              <a:rPr lang="sk-SK" sz="2400" b="1" dirty="0"/>
              <a:t>Hrebeňový rozvod vznikne spojením niekoľkých okružných vedení. Tým je stálejšie napätie, menšie straty, zvýši sa prevádzková spoľahlivosť dodávky elektrickej energie, nevýhodou je zložitejšia, menej prehľadná sieť, komplikovanejšia obsluha.  </a:t>
            </a:r>
          </a:p>
          <a:p>
            <a:pPr marL="0" indent="355600">
              <a:buNone/>
              <a:defRPr/>
            </a:pPr>
            <a:endParaRPr lang="sk-SK" sz="2400" b="1" dirty="0"/>
          </a:p>
          <a:p>
            <a:pPr marL="0" indent="355600">
              <a:buNone/>
              <a:defRPr/>
            </a:pPr>
            <a:endParaRPr lang="sk-SK" sz="2400" b="1" dirty="0"/>
          </a:p>
          <a:p>
            <a:pPr marL="0" indent="355600">
              <a:buNone/>
              <a:defRPr/>
            </a:pPr>
            <a:endParaRPr lang="sk-SK" sz="2400" b="1" dirty="0"/>
          </a:p>
          <a:p>
            <a:pPr marL="0" indent="355600">
              <a:buNone/>
              <a:defRPr/>
            </a:pPr>
            <a:endParaRPr lang="sk-SK" sz="2400" b="1" dirty="0"/>
          </a:p>
          <a:p>
            <a:pPr marL="0" indent="355600">
              <a:buNone/>
              <a:defRPr/>
            </a:pPr>
            <a:endParaRPr lang="sk-SK" sz="2400" b="1" dirty="0"/>
          </a:p>
          <a:p>
            <a:pPr marL="0" indent="355600">
              <a:buNone/>
              <a:defRPr/>
            </a:pPr>
            <a:endParaRPr lang="sk-SK" sz="2400" b="1" dirty="0"/>
          </a:p>
          <a:p>
            <a:pPr marL="0" indent="355600">
              <a:buNone/>
              <a:defRPr/>
            </a:pPr>
            <a:endParaRPr lang="sk-SK" sz="2400" b="1" dirty="0"/>
          </a:p>
          <a:p>
            <a:pPr marL="0" indent="355600">
              <a:buNone/>
              <a:defRPr/>
            </a:pPr>
            <a:endParaRPr lang="sk-SK" sz="2400" b="1" dirty="0"/>
          </a:p>
          <a:p>
            <a:pPr marL="0" indent="355600" algn="ctr">
              <a:buNone/>
              <a:defRPr/>
            </a:pPr>
            <a:r>
              <a:rPr lang="sk-SK" sz="2400" b="1" dirty="0"/>
              <a:t>Hrebeňový rozvod</a:t>
            </a:r>
            <a:endParaRPr lang="cs-CZ" sz="2400" b="1" dirty="0"/>
          </a:p>
          <a:p>
            <a:pPr marL="0" indent="355600">
              <a:buNone/>
              <a:defRPr/>
            </a:pPr>
            <a:endParaRPr lang="cs-CZ" sz="24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155651" name="Rectangle 4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grpSp>
        <p:nvGrpSpPr>
          <p:cNvPr id="155652" name="Group 4"/>
          <p:cNvGrpSpPr>
            <a:grpSpLocks noChangeAspect="1"/>
          </p:cNvGrpSpPr>
          <p:nvPr/>
        </p:nvGrpSpPr>
        <p:grpSpPr bwMode="auto">
          <a:xfrm>
            <a:off x="3452813" y="2786063"/>
            <a:ext cx="5143500" cy="3395662"/>
            <a:chOff x="2526" y="4375"/>
            <a:chExt cx="4586" cy="3041"/>
          </a:xfrm>
        </p:grpSpPr>
        <p:sp>
          <p:nvSpPr>
            <p:cNvPr id="155655" name="AutoShape 47"/>
            <p:cNvSpPr>
              <a:spLocks noChangeAspect="1" noChangeArrowheads="1" noTextEdit="1"/>
            </p:cNvSpPr>
            <p:nvPr/>
          </p:nvSpPr>
          <p:spPr bwMode="auto">
            <a:xfrm>
              <a:off x="2526" y="4375"/>
              <a:ext cx="4586" cy="3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56" name="Line 46"/>
            <p:cNvSpPr>
              <a:spLocks noChangeShapeType="1"/>
            </p:cNvSpPr>
            <p:nvPr/>
          </p:nvSpPr>
          <p:spPr bwMode="auto">
            <a:xfrm flipH="1">
              <a:off x="3284" y="4761"/>
              <a:ext cx="20" cy="239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57" name="Line 45"/>
            <p:cNvSpPr>
              <a:spLocks noChangeShapeType="1"/>
            </p:cNvSpPr>
            <p:nvPr/>
          </p:nvSpPr>
          <p:spPr bwMode="auto">
            <a:xfrm>
              <a:off x="2536" y="5807"/>
              <a:ext cx="76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58" name="Line 44"/>
            <p:cNvSpPr>
              <a:spLocks noChangeShapeType="1"/>
            </p:cNvSpPr>
            <p:nvPr/>
          </p:nvSpPr>
          <p:spPr bwMode="auto">
            <a:xfrm>
              <a:off x="3284" y="5009"/>
              <a:ext cx="151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59" name="Line 43"/>
            <p:cNvSpPr>
              <a:spLocks noChangeShapeType="1"/>
            </p:cNvSpPr>
            <p:nvPr/>
          </p:nvSpPr>
          <p:spPr bwMode="auto">
            <a:xfrm>
              <a:off x="6508" y="4989"/>
              <a:ext cx="1" cy="2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60" name="Line 42"/>
            <p:cNvSpPr>
              <a:spLocks noChangeShapeType="1"/>
            </p:cNvSpPr>
            <p:nvPr/>
          </p:nvSpPr>
          <p:spPr bwMode="auto">
            <a:xfrm>
              <a:off x="6509" y="6341"/>
              <a:ext cx="16" cy="6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61" name="Line 41"/>
            <p:cNvSpPr>
              <a:spLocks noChangeShapeType="1"/>
            </p:cNvSpPr>
            <p:nvPr/>
          </p:nvSpPr>
          <p:spPr bwMode="auto">
            <a:xfrm flipH="1">
              <a:off x="3284" y="6949"/>
              <a:ext cx="324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62" name="Line 40"/>
            <p:cNvSpPr>
              <a:spLocks noChangeShapeType="1"/>
            </p:cNvSpPr>
            <p:nvPr/>
          </p:nvSpPr>
          <p:spPr bwMode="auto">
            <a:xfrm>
              <a:off x="6244" y="6948"/>
              <a:ext cx="1" cy="4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63" name="Line 39"/>
            <p:cNvSpPr>
              <a:spLocks noChangeShapeType="1"/>
            </p:cNvSpPr>
            <p:nvPr/>
          </p:nvSpPr>
          <p:spPr bwMode="auto">
            <a:xfrm>
              <a:off x="6737" y="5370"/>
              <a:ext cx="3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64" name="Line 38"/>
            <p:cNvSpPr>
              <a:spLocks noChangeShapeType="1"/>
            </p:cNvSpPr>
            <p:nvPr/>
          </p:nvSpPr>
          <p:spPr bwMode="auto">
            <a:xfrm flipV="1">
              <a:off x="6056" y="4533"/>
              <a:ext cx="1" cy="4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65" name="Line 37"/>
            <p:cNvSpPr>
              <a:spLocks noChangeShapeType="1"/>
            </p:cNvSpPr>
            <p:nvPr/>
          </p:nvSpPr>
          <p:spPr bwMode="auto">
            <a:xfrm flipV="1">
              <a:off x="3891" y="4533"/>
              <a:ext cx="0" cy="4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66" name="Line 36"/>
            <p:cNvSpPr>
              <a:spLocks noChangeShapeType="1"/>
            </p:cNvSpPr>
            <p:nvPr/>
          </p:nvSpPr>
          <p:spPr bwMode="auto">
            <a:xfrm>
              <a:off x="4076" y="6949"/>
              <a:ext cx="1" cy="4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67" name="Line 35"/>
            <p:cNvSpPr>
              <a:spLocks noChangeShapeType="1"/>
            </p:cNvSpPr>
            <p:nvPr/>
          </p:nvSpPr>
          <p:spPr bwMode="auto">
            <a:xfrm>
              <a:off x="5386" y="6949"/>
              <a:ext cx="1" cy="4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68" name="Line 34"/>
            <p:cNvSpPr>
              <a:spLocks noChangeShapeType="1"/>
            </p:cNvSpPr>
            <p:nvPr/>
          </p:nvSpPr>
          <p:spPr bwMode="auto">
            <a:xfrm>
              <a:off x="3304" y="5370"/>
              <a:ext cx="34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69" name="Line 33"/>
            <p:cNvSpPr>
              <a:spLocks noChangeShapeType="1"/>
            </p:cNvSpPr>
            <p:nvPr/>
          </p:nvSpPr>
          <p:spPr bwMode="auto">
            <a:xfrm>
              <a:off x="4388" y="6187"/>
              <a:ext cx="23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70" name="Line 32"/>
            <p:cNvSpPr>
              <a:spLocks noChangeShapeType="1"/>
            </p:cNvSpPr>
            <p:nvPr/>
          </p:nvSpPr>
          <p:spPr bwMode="auto">
            <a:xfrm>
              <a:off x="6508" y="5231"/>
              <a:ext cx="22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71" name="Line 31"/>
            <p:cNvSpPr>
              <a:spLocks noChangeShapeType="1"/>
            </p:cNvSpPr>
            <p:nvPr/>
          </p:nvSpPr>
          <p:spPr bwMode="auto">
            <a:xfrm flipH="1">
              <a:off x="6736" y="5092"/>
              <a:ext cx="1" cy="6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72" name="Line 30"/>
            <p:cNvSpPr>
              <a:spLocks noChangeShapeType="1"/>
            </p:cNvSpPr>
            <p:nvPr/>
          </p:nvSpPr>
          <p:spPr bwMode="auto">
            <a:xfrm>
              <a:off x="6508" y="6341"/>
              <a:ext cx="22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73" name="Line 29"/>
            <p:cNvSpPr>
              <a:spLocks noChangeShapeType="1"/>
            </p:cNvSpPr>
            <p:nvPr/>
          </p:nvSpPr>
          <p:spPr bwMode="auto">
            <a:xfrm flipH="1">
              <a:off x="6736" y="5943"/>
              <a:ext cx="1" cy="5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74" name="Line 28"/>
            <p:cNvSpPr>
              <a:spLocks noChangeShapeType="1"/>
            </p:cNvSpPr>
            <p:nvPr/>
          </p:nvSpPr>
          <p:spPr bwMode="auto">
            <a:xfrm flipH="1">
              <a:off x="6508" y="5578"/>
              <a:ext cx="22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75" name="Line 27"/>
            <p:cNvSpPr>
              <a:spLocks noChangeShapeType="1"/>
            </p:cNvSpPr>
            <p:nvPr/>
          </p:nvSpPr>
          <p:spPr bwMode="auto">
            <a:xfrm flipH="1">
              <a:off x="6508" y="5578"/>
              <a:ext cx="2" cy="4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76" name="Line 26"/>
            <p:cNvSpPr>
              <a:spLocks noChangeShapeType="1"/>
            </p:cNvSpPr>
            <p:nvPr/>
          </p:nvSpPr>
          <p:spPr bwMode="auto">
            <a:xfrm>
              <a:off x="6510" y="6062"/>
              <a:ext cx="22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77" name="Line 25"/>
            <p:cNvSpPr>
              <a:spLocks noChangeShapeType="1"/>
            </p:cNvSpPr>
            <p:nvPr/>
          </p:nvSpPr>
          <p:spPr bwMode="auto">
            <a:xfrm>
              <a:off x="6737" y="6063"/>
              <a:ext cx="3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78" name="Line 24"/>
            <p:cNvSpPr>
              <a:spLocks noChangeShapeType="1"/>
            </p:cNvSpPr>
            <p:nvPr/>
          </p:nvSpPr>
          <p:spPr bwMode="auto">
            <a:xfrm>
              <a:off x="6736" y="6341"/>
              <a:ext cx="3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79" name="Line 23"/>
            <p:cNvSpPr>
              <a:spLocks noChangeShapeType="1"/>
            </p:cNvSpPr>
            <p:nvPr/>
          </p:nvSpPr>
          <p:spPr bwMode="auto">
            <a:xfrm>
              <a:off x="4026" y="5371"/>
              <a:ext cx="1" cy="4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80" name="Line 22"/>
            <p:cNvSpPr>
              <a:spLocks noChangeShapeType="1"/>
            </p:cNvSpPr>
            <p:nvPr/>
          </p:nvSpPr>
          <p:spPr bwMode="auto">
            <a:xfrm>
              <a:off x="5649" y="5370"/>
              <a:ext cx="0" cy="4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81" name="Line 21"/>
            <p:cNvSpPr>
              <a:spLocks noChangeShapeType="1"/>
            </p:cNvSpPr>
            <p:nvPr/>
          </p:nvSpPr>
          <p:spPr bwMode="auto">
            <a:xfrm flipV="1">
              <a:off x="4746" y="5807"/>
              <a:ext cx="0" cy="3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grpSp>
          <p:nvGrpSpPr>
            <p:cNvPr id="155682" name="Group 16"/>
            <p:cNvGrpSpPr>
              <a:grpSpLocks/>
            </p:cNvGrpSpPr>
            <p:nvPr/>
          </p:nvGrpSpPr>
          <p:grpSpPr bwMode="auto">
            <a:xfrm>
              <a:off x="3905" y="6395"/>
              <a:ext cx="690" cy="409"/>
              <a:chOff x="4309" y="2037"/>
              <a:chExt cx="570" cy="337"/>
            </a:xfrm>
          </p:grpSpPr>
          <p:sp>
            <p:nvSpPr>
              <p:cNvPr id="155694" name="Line 20"/>
              <p:cNvSpPr>
                <a:spLocks noChangeShapeType="1"/>
              </p:cNvSpPr>
              <p:nvPr/>
            </p:nvSpPr>
            <p:spPr bwMode="auto">
              <a:xfrm>
                <a:off x="4423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5695" name="Line 19"/>
              <p:cNvSpPr>
                <a:spLocks noChangeShapeType="1"/>
              </p:cNvSpPr>
              <p:nvPr/>
            </p:nvSpPr>
            <p:spPr bwMode="auto">
              <a:xfrm>
                <a:off x="4598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5696" name="Line 18"/>
              <p:cNvSpPr>
                <a:spLocks noChangeShapeType="1"/>
              </p:cNvSpPr>
              <p:nvPr/>
            </p:nvSpPr>
            <p:spPr bwMode="auto">
              <a:xfrm>
                <a:off x="4309" y="2037"/>
                <a:ext cx="570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5697" name="Line 17"/>
              <p:cNvSpPr>
                <a:spLocks noChangeShapeType="1"/>
              </p:cNvSpPr>
              <p:nvPr/>
            </p:nvSpPr>
            <p:spPr bwMode="auto">
              <a:xfrm>
                <a:off x="4765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</p:grpSp>
        <p:sp>
          <p:nvSpPr>
            <p:cNvPr id="155683" name="Line 15"/>
            <p:cNvSpPr>
              <a:spLocks noChangeShapeType="1"/>
            </p:cNvSpPr>
            <p:nvPr/>
          </p:nvSpPr>
          <p:spPr bwMode="auto">
            <a:xfrm>
              <a:off x="4388" y="6187"/>
              <a:ext cx="0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84" name="Line 14"/>
            <p:cNvSpPr>
              <a:spLocks noChangeShapeType="1"/>
            </p:cNvSpPr>
            <p:nvPr/>
          </p:nvSpPr>
          <p:spPr bwMode="auto">
            <a:xfrm flipV="1">
              <a:off x="4112" y="6187"/>
              <a:ext cx="0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85" name="Line 13"/>
            <p:cNvSpPr>
              <a:spLocks noChangeShapeType="1"/>
            </p:cNvSpPr>
            <p:nvPr/>
          </p:nvSpPr>
          <p:spPr bwMode="auto">
            <a:xfrm flipH="1">
              <a:off x="3284" y="6187"/>
              <a:ext cx="8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grpSp>
          <p:nvGrpSpPr>
            <p:cNvPr id="155686" name="Group 8"/>
            <p:cNvGrpSpPr>
              <a:grpSpLocks/>
            </p:cNvGrpSpPr>
            <p:nvPr/>
          </p:nvGrpSpPr>
          <p:grpSpPr bwMode="auto">
            <a:xfrm flipV="1">
              <a:off x="4595" y="4385"/>
              <a:ext cx="689" cy="410"/>
              <a:chOff x="4309" y="2037"/>
              <a:chExt cx="570" cy="337"/>
            </a:xfrm>
          </p:grpSpPr>
          <p:sp>
            <p:nvSpPr>
              <p:cNvPr id="155690" name="Line 12"/>
              <p:cNvSpPr>
                <a:spLocks noChangeShapeType="1"/>
              </p:cNvSpPr>
              <p:nvPr/>
            </p:nvSpPr>
            <p:spPr bwMode="auto">
              <a:xfrm>
                <a:off x="4423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5691" name="Line 11"/>
              <p:cNvSpPr>
                <a:spLocks noChangeShapeType="1"/>
              </p:cNvSpPr>
              <p:nvPr/>
            </p:nvSpPr>
            <p:spPr bwMode="auto">
              <a:xfrm>
                <a:off x="4598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5692" name="Line 10"/>
              <p:cNvSpPr>
                <a:spLocks noChangeShapeType="1"/>
              </p:cNvSpPr>
              <p:nvPr/>
            </p:nvSpPr>
            <p:spPr bwMode="auto">
              <a:xfrm>
                <a:off x="4309" y="2037"/>
                <a:ext cx="570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55693" name="Line 9"/>
              <p:cNvSpPr>
                <a:spLocks noChangeShapeType="1"/>
              </p:cNvSpPr>
              <p:nvPr/>
            </p:nvSpPr>
            <p:spPr bwMode="auto">
              <a:xfrm>
                <a:off x="4765" y="2037"/>
                <a:ext cx="1" cy="3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</p:grpSp>
        <p:sp>
          <p:nvSpPr>
            <p:cNvPr id="155687" name="Line 7"/>
            <p:cNvSpPr>
              <a:spLocks noChangeShapeType="1"/>
            </p:cNvSpPr>
            <p:nvPr/>
          </p:nvSpPr>
          <p:spPr bwMode="auto">
            <a:xfrm flipV="1">
              <a:off x="4801" y="4801"/>
              <a:ext cx="0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88" name="Line 6"/>
            <p:cNvSpPr>
              <a:spLocks noChangeShapeType="1"/>
            </p:cNvSpPr>
            <p:nvPr/>
          </p:nvSpPr>
          <p:spPr bwMode="auto">
            <a:xfrm>
              <a:off x="5008" y="4801"/>
              <a:ext cx="0" cy="2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5689" name="Line 5"/>
            <p:cNvSpPr>
              <a:spLocks noChangeShapeType="1"/>
            </p:cNvSpPr>
            <p:nvPr/>
          </p:nvSpPr>
          <p:spPr bwMode="auto">
            <a:xfrm>
              <a:off x="5008" y="5009"/>
              <a:ext cx="15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0EA5E5A-CE51-40FB-9C18-92EB878E17E2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55654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FC5671-A0EC-465B-AF4E-DE9D56410315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119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26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12</a:t>
            </a:fld>
            <a:endParaRPr lang="cs-CZ" altLang="sk-SK"/>
          </a:p>
        </p:txBody>
      </p:sp>
      <p:sp>
        <p:nvSpPr>
          <p:cNvPr id="4" name="Obdĺžnik 3"/>
          <p:cNvSpPr/>
          <p:nvPr/>
        </p:nvSpPr>
        <p:spPr>
          <a:xfrm>
            <a:off x="1775520" y="404665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galvanické prepojenie pri paralelnej spolupráci sústav,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jednosmerné vedenie alebo jednosmernú spojku pri rozdielnej frekvencii sústav,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vydelenie zdrojov jednej sústavy pracujúcich do druhej sústavy,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vydelenie ostrovov zaťaženia jednej sústavy do druhej sústavy.</a:t>
            </a:r>
          </a:p>
          <a:p>
            <a:pPr algn="just"/>
            <a:endParaRPr lang="sk-SK" sz="2400" dirty="0"/>
          </a:p>
          <a:p>
            <a:pPr algn="just"/>
            <a:r>
              <a:rPr lang="sk-SK" sz="2400" dirty="0"/>
              <a:t>Prepojená sústava vnáša do systému jej riadenia nové momenty, ako napr.: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problém regulácie medzištátnych prenášaných výkonov a energie podľa dlhodobých hospodárskych zmlúv,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problém operatívnych dohôd o neplánovanom dovoze a vývoze elektrickej energie,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problém riadenia napätia v hraničných  bodoch sústavy,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potrebu medzinárodnej koordinácie údržbových prác vo výrobných a rozvodných zariadeniach.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1299447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285751"/>
            <a:ext cx="8229600" cy="5840413"/>
          </a:xfrm>
        </p:spPr>
        <p:txBody>
          <a:bodyPr rtlCol="0">
            <a:normAutofit/>
          </a:bodyPr>
          <a:lstStyle/>
          <a:p>
            <a:pPr marL="0" indent="355600" algn="just">
              <a:buNone/>
              <a:defRPr/>
            </a:pPr>
            <a:r>
              <a:rPr lang="sk-SK" sz="2400" b="1" dirty="0"/>
              <a:t>Mrežový rozvod vznikne spojením križujúcich sa vedení do uzlov. Je napájaný aspoň 2, 3, 4 napájačmi </a:t>
            </a:r>
            <a:r>
              <a:rPr lang="sk-SK" sz="2400" b="1" dirty="0" err="1"/>
              <a:t>vn</a:t>
            </a:r>
            <a:r>
              <a:rPr lang="sk-SK" sz="2400" b="1" dirty="0"/>
              <a:t>. Sieť má málo porúch, ktoré ak sú, tak sa obmedzia na malý úsek. Zo všetkých rozvodov je najvyššia spoľahlivosť dodávky elektrickej energie, je stabilné, akostnejšie napätie (dovoľuje pripojiť motory s kotvou nakrátko až do výkonu 30 </a:t>
            </a:r>
            <a:r>
              <a:rPr lang="sk-SK" sz="2400" b="1" dirty="0" err="1"/>
              <a:t>kW</a:t>
            </a:r>
            <a:r>
              <a:rPr lang="sk-SK" sz="2400" b="1" dirty="0"/>
              <a:t>), najmenšie straty. Rozvod je výhodný pre veľké priemyselné podniky, objekty s veľkou plochou, pre veľké budovy, obchodné domy a pod. Celá sieť má vodiče rovnakého prierezu, v uzloch mrežovej siete sa používajú poistky s rovnakým menovitým prúdom. Nevýhodou je, že sieť je neprehľadná, komplikovaná a náročná na obsluhu. </a:t>
            </a:r>
            <a:endParaRPr lang="cs-CZ" sz="2400" dirty="0"/>
          </a:p>
          <a:p>
            <a:pPr marL="0" indent="355600" algn="just">
              <a:buNone/>
              <a:defRPr/>
            </a:pPr>
            <a:r>
              <a:rPr lang="sk-SK" sz="2400" b="1" dirty="0"/>
              <a:t>Jednotlivé rozvody je možné medzi sebou podľa potreby kombinovať. </a:t>
            </a:r>
            <a:endParaRPr lang="cs-CZ" sz="24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CB78233-5382-4EB1-B577-E76E51FCFA49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59748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BFAFB1-D9A1-4AD9-A3C6-EEE7388F5DC8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120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439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obsah 2"/>
          <p:cNvSpPr>
            <a:spLocks noGrp="1"/>
          </p:cNvSpPr>
          <p:nvPr>
            <p:ph idx="1"/>
          </p:nvPr>
        </p:nvSpPr>
        <p:spPr>
          <a:xfrm>
            <a:off x="1981200" y="285751"/>
            <a:ext cx="8229600" cy="5840413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2400" b="1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sk-SK" altLang="sk-SK" sz="2400" b="1"/>
              <a:t>Mrežový rozvod</a:t>
            </a:r>
            <a:endParaRPr lang="cs-CZ" altLang="sk-SK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/>
          </a:p>
        </p:txBody>
      </p:sp>
      <p:sp>
        <p:nvSpPr>
          <p:cNvPr id="157699" name="Rectangle 6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grpSp>
        <p:nvGrpSpPr>
          <p:cNvPr id="157700" name="Group 1"/>
          <p:cNvGrpSpPr>
            <a:grpSpLocks noChangeAspect="1"/>
          </p:cNvGrpSpPr>
          <p:nvPr/>
        </p:nvGrpSpPr>
        <p:grpSpPr bwMode="auto">
          <a:xfrm>
            <a:off x="1738313" y="1571626"/>
            <a:ext cx="8786812" cy="3414713"/>
            <a:chOff x="787" y="2187"/>
            <a:chExt cx="6389" cy="2531"/>
          </a:xfrm>
        </p:grpSpPr>
        <p:sp>
          <p:nvSpPr>
            <p:cNvPr id="157703" name="AutoShape 62"/>
            <p:cNvSpPr>
              <a:spLocks noChangeAspect="1" noChangeArrowheads="1" noTextEdit="1"/>
            </p:cNvSpPr>
            <p:nvPr/>
          </p:nvSpPr>
          <p:spPr bwMode="auto">
            <a:xfrm>
              <a:off x="787" y="2187"/>
              <a:ext cx="6389" cy="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04" name="Line 61"/>
            <p:cNvSpPr>
              <a:spLocks noChangeShapeType="1"/>
            </p:cNvSpPr>
            <p:nvPr/>
          </p:nvSpPr>
          <p:spPr bwMode="auto">
            <a:xfrm>
              <a:off x="1468" y="3872"/>
              <a:ext cx="73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05" name="Line 60"/>
            <p:cNvSpPr>
              <a:spLocks noChangeShapeType="1"/>
            </p:cNvSpPr>
            <p:nvPr/>
          </p:nvSpPr>
          <p:spPr bwMode="auto">
            <a:xfrm>
              <a:off x="2402" y="2205"/>
              <a:ext cx="1" cy="4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06" name="Line 59"/>
            <p:cNvSpPr>
              <a:spLocks noChangeShapeType="1"/>
            </p:cNvSpPr>
            <p:nvPr/>
          </p:nvSpPr>
          <p:spPr bwMode="auto">
            <a:xfrm>
              <a:off x="1467" y="2837"/>
              <a:ext cx="1" cy="11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07" name="Line 58"/>
            <p:cNvSpPr>
              <a:spLocks noChangeShapeType="1"/>
            </p:cNvSpPr>
            <p:nvPr/>
          </p:nvSpPr>
          <p:spPr bwMode="auto">
            <a:xfrm>
              <a:off x="796" y="3393"/>
              <a:ext cx="6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08" name="Line 57"/>
            <p:cNvSpPr>
              <a:spLocks noChangeShapeType="1"/>
            </p:cNvSpPr>
            <p:nvPr/>
          </p:nvSpPr>
          <p:spPr bwMode="auto">
            <a:xfrm>
              <a:off x="6094" y="2837"/>
              <a:ext cx="1" cy="11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09" name="Line 56"/>
            <p:cNvSpPr>
              <a:spLocks noChangeShapeType="1"/>
            </p:cNvSpPr>
            <p:nvPr/>
          </p:nvSpPr>
          <p:spPr bwMode="auto">
            <a:xfrm flipH="1">
              <a:off x="6095" y="3393"/>
              <a:ext cx="10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10" name="Line 55"/>
            <p:cNvSpPr>
              <a:spLocks noChangeShapeType="1"/>
            </p:cNvSpPr>
            <p:nvPr/>
          </p:nvSpPr>
          <p:spPr bwMode="auto">
            <a:xfrm>
              <a:off x="2403" y="3173"/>
              <a:ext cx="2" cy="4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11" name="Line 54"/>
            <p:cNvSpPr>
              <a:spLocks noChangeShapeType="1"/>
            </p:cNvSpPr>
            <p:nvPr/>
          </p:nvSpPr>
          <p:spPr bwMode="auto">
            <a:xfrm>
              <a:off x="2407" y="4251"/>
              <a:ext cx="1" cy="4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12" name="Line 53"/>
            <p:cNvSpPr>
              <a:spLocks noChangeShapeType="1"/>
            </p:cNvSpPr>
            <p:nvPr/>
          </p:nvSpPr>
          <p:spPr bwMode="auto">
            <a:xfrm>
              <a:off x="5169" y="2205"/>
              <a:ext cx="1" cy="4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13" name="Line 52"/>
            <p:cNvSpPr>
              <a:spLocks noChangeShapeType="1"/>
            </p:cNvSpPr>
            <p:nvPr/>
          </p:nvSpPr>
          <p:spPr bwMode="auto">
            <a:xfrm>
              <a:off x="5172" y="3173"/>
              <a:ext cx="1" cy="4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14" name="Line 51"/>
            <p:cNvSpPr>
              <a:spLocks noChangeShapeType="1"/>
            </p:cNvSpPr>
            <p:nvPr/>
          </p:nvSpPr>
          <p:spPr bwMode="auto">
            <a:xfrm>
              <a:off x="5173" y="4250"/>
              <a:ext cx="1" cy="4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15" name="Line 50"/>
            <p:cNvSpPr>
              <a:spLocks noChangeShapeType="1"/>
            </p:cNvSpPr>
            <p:nvPr/>
          </p:nvSpPr>
          <p:spPr bwMode="auto">
            <a:xfrm>
              <a:off x="3747" y="2205"/>
              <a:ext cx="1" cy="4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16" name="Line 49"/>
            <p:cNvSpPr>
              <a:spLocks noChangeShapeType="1"/>
            </p:cNvSpPr>
            <p:nvPr/>
          </p:nvSpPr>
          <p:spPr bwMode="auto">
            <a:xfrm>
              <a:off x="3748" y="3173"/>
              <a:ext cx="1" cy="4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17" name="Line 48"/>
            <p:cNvSpPr>
              <a:spLocks noChangeShapeType="1"/>
            </p:cNvSpPr>
            <p:nvPr/>
          </p:nvSpPr>
          <p:spPr bwMode="auto">
            <a:xfrm>
              <a:off x="3749" y="4251"/>
              <a:ext cx="1" cy="4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18" name="Line 47"/>
            <p:cNvSpPr>
              <a:spLocks noChangeShapeType="1"/>
            </p:cNvSpPr>
            <p:nvPr/>
          </p:nvSpPr>
          <p:spPr bwMode="auto">
            <a:xfrm>
              <a:off x="1467" y="3393"/>
              <a:ext cx="93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19" name="Line 46"/>
            <p:cNvSpPr>
              <a:spLocks noChangeShapeType="1"/>
            </p:cNvSpPr>
            <p:nvPr/>
          </p:nvSpPr>
          <p:spPr bwMode="auto">
            <a:xfrm>
              <a:off x="2402" y="3393"/>
              <a:ext cx="13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20" name="Line 45"/>
            <p:cNvSpPr>
              <a:spLocks noChangeShapeType="1"/>
            </p:cNvSpPr>
            <p:nvPr/>
          </p:nvSpPr>
          <p:spPr bwMode="auto">
            <a:xfrm>
              <a:off x="3748" y="3393"/>
              <a:ext cx="14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21" name="Line 44"/>
            <p:cNvSpPr>
              <a:spLocks noChangeShapeType="1"/>
            </p:cNvSpPr>
            <p:nvPr/>
          </p:nvSpPr>
          <p:spPr bwMode="auto">
            <a:xfrm>
              <a:off x="5169" y="3393"/>
              <a:ext cx="9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22" name="Line 43"/>
            <p:cNvSpPr>
              <a:spLocks noChangeShapeType="1"/>
            </p:cNvSpPr>
            <p:nvPr/>
          </p:nvSpPr>
          <p:spPr bwMode="auto">
            <a:xfrm>
              <a:off x="2205" y="3872"/>
              <a:ext cx="1" cy="6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23" name="Line 42"/>
            <p:cNvSpPr>
              <a:spLocks noChangeShapeType="1"/>
            </p:cNvSpPr>
            <p:nvPr/>
          </p:nvSpPr>
          <p:spPr bwMode="auto">
            <a:xfrm>
              <a:off x="2206" y="4487"/>
              <a:ext cx="1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24" name="Line 41"/>
            <p:cNvSpPr>
              <a:spLocks noChangeShapeType="1"/>
            </p:cNvSpPr>
            <p:nvPr/>
          </p:nvSpPr>
          <p:spPr bwMode="auto">
            <a:xfrm>
              <a:off x="2408" y="4487"/>
              <a:ext cx="13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25" name="Line 40"/>
            <p:cNvSpPr>
              <a:spLocks noChangeShapeType="1"/>
            </p:cNvSpPr>
            <p:nvPr/>
          </p:nvSpPr>
          <p:spPr bwMode="auto">
            <a:xfrm>
              <a:off x="3750" y="4487"/>
              <a:ext cx="142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26" name="Line 39"/>
            <p:cNvSpPr>
              <a:spLocks noChangeShapeType="1"/>
            </p:cNvSpPr>
            <p:nvPr/>
          </p:nvSpPr>
          <p:spPr bwMode="auto">
            <a:xfrm>
              <a:off x="5174" y="4487"/>
              <a:ext cx="38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27" name="Line 38"/>
            <p:cNvSpPr>
              <a:spLocks noChangeShapeType="1"/>
            </p:cNvSpPr>
            <p:nvPr/>
          </p:nvSpPr>
          <p:spPr bwMode="auto">
            <a:xfrm>
              <a:off x="5557" y="3803"/>
              <a:ext cx="53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28" name="Line 37"/>
            <p:cNvSpPr>
              <a:spLocks noChangeShapeType="1"/>
            </p:cNvSpPr>
            <p:nvPr/>
          </p:nvSpPr>
          <p:spPr bwMode="auto">
            <a:xfrm>
              <a:off x="1468" y="2983"/>
              <a:ext cx="7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29" name="Line 36"/>
            <p:cNvSpPr>
              <a:spLocks noChangeShapeType="1"/>
            </p:cNvSpPr>
            <p:nvPr/>
          </p:nvSpPr>
          <p:spPr bwMode="auto">
            <a:xfrm flipV="1">
              <a:off x="2205" y="2435"/>
              <a:ext cx="0" cy="5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30" name="Line 35"/>
            <p:cNvSpPr>
              <a:spLocks noChangeShapeType="1"/>
            </p:cNvSpPr>
            <p:nvPr/>
          </p:nvSpPr>
          <p:spPr bwMode="auto">
            <a:xfrm>
              <a:off x="2205" y="2435"/>
              <a:ext cx="1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31" name="Line 34"/>
            <p:cNvSpPr>
              <a:spLocks noChangeShapeType="1"/>
            </p:cNvSpPr>
            <p:nvPr/>
          </p:nvSpPr>
          <p:spPr bwMode="auto">
            <a:xfrm>
              <a:off x="2408" y="2435"/>
              <a:ext cx="13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32" name="Line 33"/>
            <p:cNvSpPr>
              <a:spLocks noChangeShapeType="1"/>
            </p:cNvSpPr>
            <p:nvPr/>
          </p:nvSpPr>
          <p:spPr bwMode="auto">
            <a:xfrm>
              <a:off x="3747" y="2435"/>
              <a:ext cx="142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33" name="Line 32"/>
            <p:cNvSpPr>
              <a:spLocks noChangeShapeType="1"/>
            </p:cNvSpPr>
            <p:nvPr/>
          </p:nvSpPr>
          <p:spPr bwMode="auto">
            <a:xfrm>
              <a:off x="5174" y="2435"/>
              <a:ext cx="38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34" name="Line 31"/>
            <p:cNvSpPr>
              <a:spLocks noChangeShapeType="1"/>
            </p:cNvSpPr>
            <p:nvPr/>
          </p:nvSpPr>
          <p:spPr bwMode="auto">
            <a:xfrm>
              <a:off x="5557" y="3051"/>
              <a:ext cx="53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35" name="Line 30"/>
            <p:cNvSpPr>
              <a:spLocks noChangeShapeType="1"/>
            </p:cNvSpPr>
            <p:nvPr/>
          </p:nvSpPr>
          <p:spPr bwMode="auto">
            <a:xfrm>
              <a:off x="5557" y="2435"/>
              <a:ext cx="0" cy="6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36" name="Line 29"/>
            <p:cNvSpPr>
              <a:spLocks noChangeShapeType="1"/>
            </p:cNvSpPr>
            <p:nvPr/>
          </p:nvSpPr>
          <p:spPr bwMode="auto">
            <a:xfrm flipV="1">
              <a:off x="5557" y="3803"/>
              <a:ext cx="0" cy="6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37" name="Line 28"/>
            <p:cNvSpPr>
              <a:spLocks noChangeShapeType="1"/>
            </p:cNvSpPr>
            <p:nvPr/>
          </p:nvSpPr>
          <p:spPr bwMode="auto">
            <a:xfrm>
              <a:off x="2406" y="4351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38" name="Line 27"/>
            <p:cNvSpPr>
              <a:spLocks noChangeShapeType="1"/>
            </p:cNvSpPr>
            <p:nvPr/>
          </p:nvSpPr>
          <p:spPr bwMode="auto">
            <a:xfrm flipV="1">
              <a:off x="2540" y="3530"/>
              <a:ext cx="0" cy="8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39" name="Line 26"/>
            <p:cNvSpPr>
              <a:spLocks noChangeShapeType="1"/>
            </p:cNvSpPr>
            <p:nvPr/>
          </p:nvSpPr>
          <p:spPr bwMode="auto">
            <a:xfrm flipH="1">
              <a:off x="2406" y="3530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40" name="Line 25"/>
            <p:cNvSpPr>
              <a:spLocks noChangeShapeType="1"/>
            </p:cNvSpPr>
            <p:nvPr/>
          </p:nvSpPr>
          <p:spPr bwMode="auto">
            <a:xfrm>
              <a:off x="2406" y="3256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41" name="Line 24"/>
            <p:cNvSpPr>
              <a:spLocks noChangeShapeType="1"/>
            </p:cNvSpPr>
            <p:nvPr/>
          </p:nvSpPr>
          <p:spPr bwMode="auto">
            <a:xfrm flipV="1">
              <a:off x="2540" y="2572"/>
              <a:ext cx="0" cy="6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42" name="Line 23"/>
            <p:cNvSpPr>
              <a:spLocks noChangeShapeType="1"/>
            </p:cNvSpPr>
            <p:nvPr/>
          </p:nvSpPr>
          <p:spPr bwMode="auto">
            <a:xfrm flipH="1">
              <a:off x="2406" y="2572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43" name="Line 22"/>
            <p:cNvSpPr>
              <a:spLocks noChangeShapeType="1"/>
            </p:cNvSpPr>
            <p:nvPr/>
          </p:nvSpPr>
          <p:spPr bwMode="auto">
            <a:xfrm>
              <a:off x="3747" y="4351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44" name="Line 21"/>
            <p:cNvSpPr>
              <a:spLocks noChangeShapeType="1"/>
            </p:cNvSpPr>
            <p:nvPr/>
          </p:nvSpPr>
          <p:spPr bwMode="auto">
            <a:xfrm flipV="1">
              <a:off x="3881" y="3530"/>
              <a:ext cx="0" cy="8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45" name="Line 20"/>
            <p:cNvSpPr>
              <a:spLocks noChangeShapeType="1"/>
            </p:cNvSpPr>
            <p:nvPr/>
          </p:nvSpPr>
          <p:spPr bwMode="auto">
            <a:xfrm flipH="1">
              <a:off x="3747" y="3530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46" name="Line 19"/>
            <p:cNvSpPr>
              <a:spLocks noChangeShapeType="1"/>
            </p:cNvSpPr>
            <p:nvPr/>
          </p:nvSpPr>
          <p:spPr bwMode="auto">
            <a:xfrm>
              <a:off x="3747" y="3256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47" name="Line 18"/>
            <p:cNvSpPr>
              <a:spLocks noChangeShapeType="1"/>
            </p:cNvSpPr>
            <p:nvPr/>
          </p:nvSpPr>
          <p:spPr bwMode="auto">
            <a:xfrm flipV="1">
              <a:off x="3881" y="2572"/>
              <a:ext cx="0" cy="6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48" name="Line 17"/>
            <p:cNvSpPr>
              <a:spLocks noChangeShapeType="1"/>
            </p:cNvSpPr>
            <p:nvPr/>
          </p:nvSpPr>
          <p:spPr bwMode="auto">
            <a:xfrm flipH="1">
              <a:off x="3747" y="2572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49" name="Line 16"/>
            <p:cNvSpPr>
              <a:spLocks noChangeShapeType="1"/>
            </p:cNvSpPr>
            <p:nvPr/>
          </p:nvSpPr>
          <p:spPr bwMode="auto">
            <a:xfrm>
              <a:off x="5155" y="4351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50" name="Line 15"/>
            <p:cNvSpPr>
              <a:spLocks noChangeShapeType="1"/>
            </p:cNvSpPr>
            <p:nvPr/>
          </p:nvSpPr>
          <p:spPr bwMode="auto">
            <a:xfrm flipV="1">
              <a:off x="5289" y="3530"/>
              <a:ext cx="0" cy="8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51" name="Line 14"/>
            <p:cNvSpPr>
              <a:spLocks noChangeShapeType="1"/>
            </p:cNvSpPr>
            <p:nvPr/>
          </p:nvSpPr>
          <p:spPr bwMode="auto">
            <a:xfrm flipH="1">
              <a:off x="5155" y="3530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52" name="Line 13"/>
            <p:cNvSpPr>
              <a:spLocks noChangeShapeType="1"/>
            </p:cNvSpPr>
            <p:nvPr/>
          </p:nvSpPr>
          <p:spPr bwMode="auto">
            <a:xfrm>
              <a:off x="5155" y="3256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53" name="Line 12"/>
            <p:cNvSpPr>
              <a:spLocks noChangeShapeType="1"/>
            </p:cNvSpPr>
            <p:nvPr/>
          </p:nvSpPr>
          <p:spPr bwMode="auto">
            <a:xfrm flipV="1">
              <a:off x="5289" y="2572"/>
              <a:ext cx="0" cy="6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54" name="Line 11"/>
            <p:cNvSpPr>
              <a:spLocks noChangeShapeType="1"/>
            </p:cNvSpPr>
            <p:nvPr/>
          </p:nvSpPr>
          <p:spPr bwMode="auto">
            <a:xfrm flipH="1">
              <a:off x="5155" y="2572"/>
              <a:ext cx="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55" name="Line 10"/>
            <p:cNvSpPr>
              <a:spLocks noChangeShapeType="1"/>
            </p:cNvSpPr>
            <p:nvPr/>
          </p:nvSpPr>
          <p:spPr bwMode="auto">
            <a:xfrm flipH="1">
              <a:off x="2061" y="3281"/>
              <a:ext cx="3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56" name="Line 9"/>
            <p:cNvSpPr>
              <a:spLocks noChangeShapeType="1"/>
            </p:cNvSpPr>
            <p:nvPr/>
          </p:nvSpPr>
          <p:spPr bwMode="auto">
            <a:xfrm flipH="1">
              <a:off x="2061" y="2324"/>
              <a:ext cx="33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57" name="Line 8"/>
            <p:cNvSpPr>
              <a:spLocks noChangeShapeType="1"/>
            </p:cNvSpPr>
            <p:nvPr/>
          </p:nvSpPr>
          <p:spPr bwMode="auto">
            <a:xfrm flipH="1">
              <a:off x="2061" y="4581"/>
              <a:ext cx="33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58" name="Line 7"/>
            <p:cNvSpPr>
              <a:spLocks noChangeShapeType="1"/>
            </p:cNvSpPr>
            <p:nvPr/>
          </p:nvSpPr>
          <p:spPr bwMode="auto">
            <a:xfrm flipH="1">
              <a:off x="3469" y="2255"/>
              <a:ext cx="26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59" name="Line 6"/>
            <p:cNvSpPr>
              <a:spLocks noChangeShapeType="1"/>
            </p:cNvSpPr>
            <p:nvPr/>
          </p:nvSpPr>
          <p:spPr bwMode="auto">
            <a:xfrm flipH="1">
              <a:off x="3469" y="3281"/>
              <a:ext cx="26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60" name="Line 5"/>
            <p:cNvSpPr>
              <a:spLocks noChangeShapeType="1"/>
            </p:cNvSpPr>
            <p:nvPr/>
          </p:nvSpPr>
          <p:spPr bwMode="auto">
            <a:xfrm flipH="1">
              <a:off x="4877" y="2255"/>
              <a:ext cx="26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61" name="Line 4"/>
            <p:cNvSpPr>
              <a:spLocks noChangeShapeType="1"/>
            </p:cNvSpPr>
            <p:nvPr/>
          </p:nvSpPr>
          <p:spPr bwMode="auto">
            <a:xfrm flipH="1">
              <a:off x="4877" y="3281"/>
              <a:ext cx="26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62" name="Line 3"/>
            <p:cNvSpPr>
              <a:spLocks noChangeShapeType="1"/>
            </p:cNvSpPr>
            <p:nvPr/>
          </p:nvSpPr>
          <p:spPr bwMode="auto">
            <a:xfrm flipH="1">
              <a:off x="4877" y="4650"/>
              <a:ext cx="29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57763" name="Line 2"/>
            <p:cNvSpPr>
              <a:spLocks noChangeShapeType="1"/>
            </p:cNvSpPr>
            <p:nvPr/>
          </p:nvSpPr>
          <p:spPr bwMode="auto">
            <a:xfrm flipH="1">
              <a:off x="3469" y="4650"/>
              <a:ext cx="26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ACDEF40-82FD-4B01-A876-AB802F941AE4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57702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1E68B7-E099-4D1D-A3E9-B4BD2CB281BF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121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sk-SK" sz="4000" b="1" dirty="0">
                <a:solidFill>
                  <a:srgbClr val="C00000"/>
                </a:solidFill>
              </a:rPr>
              <a:t>VONKAJŠIE  (VZDUŠNÉ)  VEDENIA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928689"/>
            <a:ext cx="8229600" cy="5572125"/>
          </a:xfrm>
        </p:spPr>
        <p:txBody>
          <a:bodyPr rtlCol="0">
            <a:normAutofit fontScale="92500" lnSpcReduction="20000"/>
          </a:bodyPr>
          <a:lstStyle/>
          <a:p>
            <a:pPr algn="just">
              <a:defRPr/>
            </a:pPr>
            <a:r>
              <a:rPr lang="sk-SK" sz="2600" b="1" dirty="0"/>
              <a:t>Používajú sa v rozvode </a:t>
            </a:r>
            <a:r>
              <a:rPr lang="sk-SK" sz="2600" b="1" dirty="0" err="1"/>
              <a:t>vn</a:t>
            </a:r>
            <a:r>
              <a:rPr lang="sk-SK" sz="2600" b="1" dirty="0"/>
              <a:t> (22 </a:t>
            </a:r>
            <a:r>
              <a:rPr lang="sk-SK" sz="2600" b="1" dirty="0" err="1"/>
              <a:t>kV</a:t>
            </a:r>
            <a:r>
              <a:rPr lang="sk-SK" sz="2600" b="1" dirty="0"/>
              <a:t>), v obciach s nízkou zástavbou (</a:t>
            </a:r>
            <a:r>
              <a:rPr lang="sk-SK" sz="2600" b="1" dirty="0" err="1"/>
              <a:t>nn</a:t>
            </a:r>
            <a:r>
              <a:rPr lang="sk-SK" sz="2600" b="1" dirty="0"/>
              <a:t>) a v prenosových sieťach </a:t>
            </a:r>
            <a:r>
              <a:rPr lang="sk-SK" sz="2600" b="1" dirty="0" err="1"/>
              <a:t>vvn</a:t>
            </a:r>
            <a:r>
              <a:rPr lang="sk-SK" sz="2600" b="1" dirty="0"/>
              <a:t> a </a:t>
            </a:r>
            <a:r>
              <a:rPr lang="sk-SK" sz="2600" b="1" dirty="0" err="1"/>
              <a:t>zvn</a:t>
            </a:r>
            <a:r>
              <a:rPr lang="sk-SK" sz="2600" b="1" dirty="0"/>
              <a:t>.</a:t>
            </a:r>
            <a:endParaRPr lang="cs-CZ" sz="2600" dirty="0"/>
          </a:p>
          <a:p>
            <a:pPr algn="just">
              <a:buNone/>
              <a:defRPr/>
            </a:pPr>
            <a:r>
              <a:rPr lang="sk-SK" sz="2600" b="1" dirty="0"/>
              <a:t> </a:t>
            </a:r>
            <a:endParaRPr lang="cs-CZ" sz="2600" dirty="0"/>
          </a:p>
          <a:p>
            <a:pPr algn="just">
              <a:defRPr/>
            </a:pPr>
            <a:r>
              <a:rPr lang="sk-SK" sz="2600" b="1" dirty="0"/>
              <a:t>Vodiče sú upevnené na podperných bodoch (stožiaroch).</a:t>
            </a:r>
          </a:p>
          <a:p>
            <a:pPr algn="just">
              <a:buNone/>
              <a:defRPr/>
            </a:pPr>
            <a:endParaRPr lang="sk-SK" sz="2600" b="1" dirty="0"/>
          </a:p>
          <a:p>
            <a:pPr algn="just">
              <a:buNone/>
              <a:defRPr/>
            </a:pPr>
            <a:r>
              <a:rPr lang="sk-SK" sz="2600" b="1" dirty="0"/>
              <a:t>Podľa účelu rozdeľujeme stožiare na:</a:t>
            </a:r>
            <a:endParaRPr lang="cs-CZ" sz="2600" dirty="0"/>
          </a:p>
          <a:p>
            <a:pPr algn="just">
              <a:buNone/>
              <a:defRPr/>
            </a:pPr>
            <a:r>
              <a:rPr lang="sk-SK" sz="2600" b="1" dirty="0"/>
              <a:t> </a:t>
            </a:r>
            <a:endParaRPr lang="cs-CZ" sz="2600" dirty="0"/>
          </a:p>
          <a:p>
            <a:pPr algn="just">
              <a:defRPr/>
            </a:pPr>
            <a:r>
              <a:rPr lang="sk-SK" sz="2600" b="1" i="1" u="sng" dirty="0">
                <a:solidFill>
                  <a:srgbClr val="0070C0"/>
                </a:solidFill>
              </a:rPr>
              <a:t>N – nosné</a:t>
            </a:r>
            <a:r>
              <a:rPr lang="sk-SK" sz="2600" b="1" dirty="0"/>
              <a:t>. Dimenzujú sa na tiaž vodičov s prídavným zaťažením (námraza, vietor). Ak je výstužný úsek dlhší ako 3 km a vyloženie konzol viac ako 1 m aj na pretrhnutie jedného vodiča.</a:t>
            </a:r>
            <a:endParaRPr lang="cs-CZ" sz="2600" dirty="0"/>
          </a:p>
          <a:p>
            <a:pPr algn="just">
              <a:defRPr/>
            </a:pPr>
            <a:r>
              <a:rPr lang="sk-SK" sz="2600" b="1" i="1" u="sng" dirty="0">
                <a:solidFill>
                  <a:srgbClr val="0070C0"/>
                </a:solidFill>
              </a:rPr>
              <a:t>V – výstužné</a:t>
            </a:r>
            <a:r>
              <a:rPr lang="sk-SK" sz="2600" b="1" i="1" u="sng" dirty="0"/>
              <a:t>. </a:t>
            </a:r>
            <a:r>
              <a:rPr lang="sk-SK" sz="2600" b="1" dirty="0"/>
              <a:t>Dimenzujú sa ako nosné a navyše na  jednostranný ťah vodičov (počíta sa na pretrhnutie dvoch z troch vodičov). Umiestňujú sa na trase vedenia každých 3 alebo 5 km podľa toho, či je nosný stožiar počítaný na pretrhnutie vodiča alebo nie.</a:t>
            </a:r>
            <a:endParaRPr lang="cs-CZ" sz="2600" dirty="0"/>
          </a:p>
          <a:p>
            <a:pPr>
              <a:defRPr/>
            </a:pPr>
            <a:endParaRPr lang="cs-CZ" sz="24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20A9301-FDC5-49CC-B027-5CD53A544659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79205" name="Zástupný symbol čísla snímky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511BAA-A259-43C3-84C3-F584BBA54A80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122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118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214314"/>
            <a:ext cx="8229600" cy="6143625"/>
          </a:xfrm>
        </p:spPr>
        <p:txBody>
          <a:bodyPr rtlCol="0">
            <a:normAutofit lnSpcReduction="10000"/>
          </a:bodyPr>
          <a:lstStyle/>
          <a:p>
            <a:pPr algn="just">
              <a:defRPr/>
            </a:pPr>
            <a:r>
              <a:rPr lang="sk-SK" sz="2600" b="1" i="1" u="sng" dirty="0">
                <a:solidFill>
                  <a:srgbClr val="0070C0"/>
                </a:solidFill>
              </a:rPr>
              <a:t>R – rohové. </a:t>
            </a:r>
            <a:r>
              <a:rPr lang="sk-SK" sz="2600" b="1" dirty="0"/>
              <a:t>Dimenzujú sa ako nosné a </a:t>
            </a:r>
            <a:r>
              <a:rPr lang="sk-SK" sz="2600" b="1" dirty="0" err="1"/>
              <a:t>naviac</a:t>
            </a:r>
            <a:r>
              <a:rPr lang="sk-SK" sz="2600" b="1" dirty="0"/>
              <a:t> na výslednicu ťahov vodičov. Umiestňuje sa pri zmene smeru trasy vedenia.</a:t>
            </a:r>
            <a:endParaRPr lang="cs-CZ" sz="2600" dirty="0"/>
          </a:p>
          <a:p>
            <a:pPr algn="just">
              <a:defRPr/>
            </a:pPr>
            <a:r>
              <a:rPr lang="sk-SK" sz="2600" b="1" i="1" u="sng" dirty="0">
                <a:solidFill>
                  <a:srgbClr val="0070C0"/>
                </a:solidFill>
              </a:rPr>
              <a:t>RV – rohové výstužné. </a:t>
            </a:r>
            <a:r>
              <a:rPr lang="sk-SK" sz="2600" b="1" dirty="0"/>
              <a:t>Dimenzujú sa ako rohové a </a:t>
            </a:r>
            <a:r>
              <a:rPr lang="sk-SK" sz="2600" b="1" dirty="0" err="1"/>
              <a:t>naviac</a:t>
            </a:r>
            <a:r>
              <a:rPr lang="sk-SK" sz="2600" b="1" dirty="0"/>
              <a:t> na   jednostranný ťah vodičov.</a:t>
            </a:r>
            <a:endParaRPr lang="cs-CZ" sz="2600" dirty="0"/>
          </a:p>
          <a:p>
            <a:pPr algn="just">
              <a:defRPr/>
            </a:pPr>
            <a:r>
              <a:rPr lang="sk-SK" sz="2600" b="1" i="1" u="sng" dirty="0" err="1">
                <a:solidFill>
                  <a:srgbClr val="0070C0"/>
                </a:solidFill>
              </a:rPr>
              <a:t>Ko</a:t>
            </a:r>
            <a:r>
              <a:rPr lang="sk-SK" sz="2600" b="1" i="1" u="sng" dirty="0">
                <a:solidFill>
                  <a:srgbClr val="0070C0"/>
                </a:solidFill>
              </a:rPr>
              <a:t> – koncové. </a:t>
            </a:r>
            <a:r>
              <a:rPr lang="sk-SK" sz="2600" b="1" dirty="0"/>
              <a:t>Dimenzujú sa ako nosné a </a:t>
            </a:r>
            <a:r>
              <a:rPr lang="sk-SK" sz="2600" b="1" dirty="0" err="1"/>
              <a:t>naviac</a:t>
            </a:r>
            <a:r>
              <a:rPr lang="sk-SK" sz="2600" b="1" dirty="0"/>
              <a:t> na celý jednostranný ťah vodičov. </a:t>
            </a:r>
            <a:endParaRPr lang="cs-CZ" sz="2600" dirty="0"/>
          </a:p>
          <a:p>
            <a:pPr algn="just">
              <a:defRPr/>
            </a:pPr>
            <a:r>
              <a:rPr lang="sk-SK" sz="2600" b="1" i="1" u="sng" dirty="0">
                <a:solidFill>
                  <a:srgbClr val="0070C0"/>
                </a:solidFill>
              </a:rPr>
              <a:t>O – </a:t>
            </a:r>
            <a:r>
              <a:rPr lang="sk-SK" sz="2600" b="1" i="1" u="sng" dirty="0" err="1">
                <a:solidFill>
                  <a:srgbClr val="0070C0"/>
                </a:solidFill>
              </a:rPr>
              <a:t>odbočné</a:t>
            </a:r>
            <a:r>
              <a:rPr lang="sk-SK" sz="2600" b="1" i="1" u="sng" dirty="0">
                <a:solidFill>
                  <a:srgbClr val="0070C0"/>
                </a:solidFill>
              </a:rPr>
              <a:t>. </a:t>
            </a:r>
            <a:r>
              <a:rPr lang="sk-SK" sz="2600" b="1" dirty="0"/>
              <a:t>Dimenzujú sa ako nosné a </a:t>
            </a:r>
            <a:r>
              <a:rPr lang="sk-SK" sz="2600" b="1" dirty="0" err="1"/>
              <a:t>naviac</a:t>
            </a:r>
            <a:r>
              <a:rPr lang="sk-SK" sz="2600" b="1" dirty="0"/>
              <a:t> na výslednicu ťahov vo vodičoch.</a:t>
            </a:r>
            <a:endParaRPr lang="cs-CZ" sz="2600" dirty="0"/>
          </a:p>
          <a:p>
            <a:pPr algn="just">
              <a:defRPr/>
            </a:pPr>
            <a:r>
              <a:rPr lang="sk-SK" sz="2600" b="1" i="1" u="sng" dirty="0">
                <a:solidFill>
                  <a:srgbClr val="0070C0"/>
                </a:solidFill>
              </a:rPr>
              <a:t>OV – </a:t>
            </a:r>
            <a:r>
              <a:rPr lang="sk-SK" sz="2600" b="1" i="1" u="sng" dirty="0" err="1">
                <a:solidFill>
                  <a:srgbClr val="0070C0"/>
                </a:solidFill>
              </a:rPr>
              <a:t>odbočné</a:t>
            </a:r>
            <a:r>
              <a:rPr lang="sk-SK" sz="2600" b="1" i="1" u="sng" dirty="0">
                <a:solidFill>
                  <a:srgbClr val="0070C0"/>
                </a:solidFill>
              </a:rPr>
              <a:t> výstužné. </a:t>
            </a:r>
            <a:r>
              <a:rPr lang="sk-SK" sz="2600" b="1" dirty="0"/>
              <a:t>Dimenzujú sa ako </a:t>
            </a:r>
            <a:r>
              <a:rPr lang="sk-SK" sz="2600" b="1" dirty="0" err="1"/>
              <a:t>odbočné</a:t>
            </a:r>
            <a:r>
              <a:rPr lang="sk-SK" sz="2600" b="1" dirty="0"/>
              <a:t> a </a:t>
            </a:r>
            <a:r>
              <a:rPr lang="sk-SK" sz="2600" b="1" dirty="0" err="1"/>
              <a:t>naviac</a:t>
            </a:r>
            <a:r>
              <a:rPr lang="sk-SK" sz="2600" b="1" dirty="0"/>
              <a:t> na  ťah všetkých vodičov v poli priebežného a odbočujúceho vedenia. Umiestňuje sa na tých miestach, kde sú tzv. tupé odbočky.</a:t>
            </a:r>
            <a:endParaRPr lang="cs-CZ" sz="2600" dirty="0"/>
          </a:p>
          <a:p>
            <a:pPr algn="just">
              <a:defRPr/>
            </a:pPr>
            <a:r>
              <a:rPr lang="sk-SK" sz="2600" b="1" i="1" u="sng" dirty="0">
                <a:solidFill>
                  <a:srgbClr val="0070C0"/>
                </a:solidFill>
              </a:rPr>
              <a:t>Stožiar pred rozvodňou. </a:t>
            </a:r>
            <a:r>
              <a:rPr lang="sk-SK" sz="2600" b="1" dirty="0"/>
              <a:t>Dimenzuje sa na rozdiel ťahov susedných polí. Umiestňuje sa ako prvý stožiar pred portálom rozvodne.</a:t>
            </a:r>
            <a:endParaRPr lang="cs-CZ" sz="26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8C69866-D77F-4637-978F-6058B09EC3DB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81252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D2F729-3526-4A26-B783-22539B4BCBAE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123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2252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Stožiare pre vonkajšie vedenia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727" y="2136370"/>
            <a:ext cx="1873570" cy="444974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544" y="2136370"/>
            <a:ext cx="3336865" cy="444974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655" y="2136370"/>
            <a:ext cx="3349163" cy="44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195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Stožiare pre vonkajšie vedenia – ochranné pásma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79" y="1690688"/>
            <a:ext cx="8627842" cy="49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8421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sk-SK" sz="4000" b="1" dirty="0">
                <a:solidFill>
                  <a:srgbClr val="C00000"/>
                </a:solidFill>
              </a:rPr>
              <a:t>DODÁVKA  ELEKTRICKEJ  ENERGIE</a:t>
            </a:r>
            <a:br>
              <a:rPr lang="cs-CZ" dirty="0"/>
            </a:br>
            <a:endParaRPr lang="cs-CZ" dirty="0"/>
          </a:p>
        </p:txBody>
      </p:sp>
      <p:sp>
        <p:nvSpPr>
          <p:cNvPr id="196611" name="Zástupný symbol pro obsah 2"/>
          <p:cNvSpPr>
            <a:spLocks noGrp="1"/>
          </p:cNvSpPr>
          <p:nvPr>
            <p:ph idx="1"/>
          </p:nvPr>
        </p:nvSpPr>
        <p:spPr>
          <a:xfrm>
            <a:off x="1981200" y="928689"/>
            <a:ext cx="8229600" cy="5786437"/>
          </a:xfrm>
        </p:spPr>
        <p:txBody>
          <a:bodyPr/>
          <a:lstStyle/>
          <a:p>
            <a:pPr algn="just" eaLnBrk="1" hangingPunct="1"/>
            <a:r>
              <a:rPr lang="sk-SK" altLang="sk-SK" sz="2400" b="1"/>
              <a:t>Odberatelia, ktorí sú pripojení na verejný rozvod elektrickej energie, sa z tarifného hľadiska členia do týchto kategórií:</a:t>
            </a:r>
            <a:endParaRPr lang="cs-CZ" altLang="sk-SK" sz="2400"/>
          </a:p>
          <a:p>
            <a:pPr algn="just" eaLnBrk="1" hangingPunct="1"/>
            <a:r>
              <a:rPr lang="sk-SK" altLang="sk-SK" sz="2400" b="1"/>
              <a:t>odberatelia kategórie A pripojení na verejný rozvod elektrickej energie o napätí medzi fázami nad 52 kV (vvn),</a:t>
            </a:r>
            <a:endParaRPr lang="cs-CZ" altLang="sk-SK" sz="2400"/>
          </a:p>
          <a:p>
            <a:pPr algn="just" eaLnBrk="1" hangingPunct="1"/>
            <a:r>
              <a:rPr lang="sk-SK" altLang="sk-SK" sz="2400" b="1"/>
              <a:t>odberatelia kategórie B pripojení na verejný rozvod elektrickej energie o napätí medzi fázami od 1 kV do 52 kV (vn),</a:t>
            </a:r>
            <a:endParaRPr lang="cs-CZ" altLang="sk-SK" sz="2400"/>
          </a:p>
          <a:p>
            <a:pPr algn="just" eaLnBrk="1" hangingPunct="1"/>
            <a:r>
              <a:rPr lang="sk-SK" altLang="sk-SK" sz="2400" b="1"/>
              <a:t>odberatelia kategórie C pripojení na verejný rozvod elektrickej energie o napätí medzi fázami do 1 kV (podnikateľské subjekty),</a:t>
            </a:r>
            <a:endParaRPr lang="cs-CZ" altLang="sk-SK" sz="2400"/>
          </a:p>
          <a:p>
            <a:pPr algn="just" eaLnBrk="1" hangingPunct="1"/>
            <a:r>
              <a:rPr lang="sk-SK" altLang="sk-SK" sz="2400" b="1"/>
              <a:t>odberatelia kategórie D pripojení na verejný rozvod nízkeho napätia, ktorého odber elektrickej energie slúži len na uspokojovanie osobných potrieb odberateľov a potrieb členov ich domácnosti.  </a:t>
            </a:r>
            <a:endParaRPr lang="cs-CZ" altLang="sk-SK" sz="240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40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594864A-DE03-491E-9899-D9652D6CA9EC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96613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82F849-6EA9-4D35-99F4-753A079075B1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126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5484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357189"/>
            <a:ext cx="8229600" cy="5768975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sk-SK" sz="2400" b="1" u="sng" dirty="0">
                <a:solidFill>
                  <a:srgbClr val="0070C0"/>
                </a:solidFill>
              </a:rPr>
              <a:t>Technické podmienky pripojenia k distribučnej  sieti</a:t>
            </a:r>
            <a:endParaRPr lang="cs-CZ" sz="2400" b="1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sk-SK" sz="2400" b="1" dirty="0"/>
              <a:t> </a:t>
            </a:r>
            <a:endParaRPr lang="cs-CZ" sz="2400" dirty="0"/>
          </a:p>
          <a:p>
            <a:pPr marL="0" indent="355600" algn="just">
              <a:buNone/>
              <a:defRPr/>
            </a:pPr>
            <a:r>
              <a:rPr lang="sk-SK" sz="2400" b="1" dirty="0"/>
              <a:t>Dodávateľ je povinný zabezpečiť odberateľom pripojeným na verejný rozvod dodávku elektrickej energie v dohodnutom výkone (určené istením) a zodpovedajúcej kvalite.</a:t>
            </a:r>
          </a:p>
          <a:p>
            <a:pPr marL="0" indent="355600" algn="just">
              <a:buNone/>
              <a:defRPr/>
            </a:pPr>
            <a:endParaRPr lang="sk-SK" sz="2400" b="1" dirty="0"/>
          </a:p>
          <a:p>
            <a:pPr marL="0" indent="355600" algn="just">
              <a:buNone/>
              <a:defRPr/>
            </a:pPr>
            <a:r>
              <a:rPr lang="sk-SK" sz="2400" b="1" dirty="0"/>
              <a:t>Vlastník elektrickej prípojky (odberateľ) je povinný zabezpečiť jej prevádzku, údržbu a opravy tak, aby nespôsobila ohrozenie života, zdravia alebo poškodenie majetku. Odberateľ je tiež zodpovedný za riadny stav odberného elektrického zariadenia vrátane elektrických spotrebičov. Zodpovedá aj za dodržiavanie predpisov v oblasti bezpečnosti a ochrany zdravia pri práci a bezpečnosti technických zariadení.</a:t>
            </a:r>
            <a:endParaRPr lang="cs-CZ" sz="2400" dirty="0"/>
          </a:p>
          <a:p>
            <a:pPr marL="0" indent="355600">
              <a:buNone/>
              <a:defRPr/>
            </a:pPr>
            <a:endParaRPr lang="cs-CZ" sz="24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E07DA7C-CDF5-4D9F-9EB9-D11D360E6F8A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208900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32701-30C2-4837-B45A-7B34CD9F73AC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127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417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285751"/>
            <a:ext cx="8229600" cy="5840413"/>
          </a:xfrm>
        </p:spPr>
        <p:txBody>
          <a:bodyPr rtlCol="0">
            <a:normAutofit/>
          </a:bodyPr>
          <a:lstStyle/>
          <a:p>
            <a:pPr marL="0" indent="355600">
              <a:buNone/>
              <a:defRPr/>
            </a:pPr>
            <a:endParaRPr lang="sk-SK" sz="2600" b="1" dirty="0"/>
          </a:p>
          <a:p>
            <a:pPr marL="0" indent="355600" algn="just">
              <a:buNone/>
              <a:defRPr/>
            </a:pPr>
            <a:r>
              <a:rPr lang="sk-SK" sz="2600" b="1" dirty="0"/>
              <a:t>Dodávateľ elektriny garantuje nasledovné parametre dodávky elektrickej energie:</a:t>
            </a:r>
            <a:endParaRPr lang="cs-CZ" sz="2600" dirty="0"/>
          </a:p>
          <a:p>
            <a:pPr marL="0" indent="355600" algn="just">
              <a:defRPr/>
            </a:pPr>
            <a:r>
              <a:rPr lang="sk-SK" sz="2600" b="1" dirty="0"/>
              <a:t>frekvencia v tolerancii </a:t>
            </a:r>
            <a:r>
              <a:rPr lang="sk-SK" sz="2600" b="1" dirty="0">
                <a:solidFill>
                  <a:srgbClr val="0070C0"/>
                </a:solidFill>
              </a:rPr>
              <a:t>± 1 % </a:t>
            </a:r>
            <a:r>
              <a:rPr lang="sk-SK" sz="2600" b="1" dirty="0"/>
              <a:t>od hodnoty menovitej,</a:t>
            </a:r>
            <a:endParaRPr lang="cs-CZ" sz="2600" dirty="0"/>
          </a:p>
          <a:p>
            <a:pPr marL="0" indent="355600" algn="just">
              <a:defRPr/>
            </a:pPr>
            <a:r>
              <a:rPr lang="sk-SK" sz="2600" b="1" dirty="0"/>
              <a:t>napätie v tolerancii podľa príslušnej normy </a:t>
            </a:r>
            <a:r>
              <a:rPr lang="sk-SK" sz="2600" b="1" dirty="0">
                <a:solidFill>
                  <a:srgbClr val="0070C0"/>
                </a:solidFill>
              </a:rPr>
              <a:t>(± 10%).</a:t>
            </a:r>
            <a:endParaRPr lang="cs-CZ" sz="2600" dirty="0">
              <a:solidFill>
                <a:srgbClr val="0070C0"/>
              </a:solidFill>
            </a:endParaRPr>
          </a:p>
          <a:p>
            <a:pPr marL="0" indent="355600" algn="just">
              <a:buNone/>
              <a:defRPr/>
            </a:pPr>
            <a:r>
              <a:rPr lang="sk-SK" sz="2600" b="1" dirty="0"/>
              <a:t> </a:t>
            </a:r>
            <a:endParaRPr lang="cs-CZ" sz="2600" dirty="0"/>
          </a:p>
          <a:p>
            <a:pPr marL="0" indent="355600" algn="just">
              <a:buNone/>
              <a:defRPr/>
            </a:pPr>
            <a:r>
              <a:rPr lang="sk-SK" sz="2600" b="1" dirty="0"/>
              <a:t>V prevádzke sú výnimky, kedy dodávateľ nemusí splniť uvedené podmienky (zvýšenie dohodnutého odoberaného výkonu, spätný vplyv na sieť - neharmonické, stav núdze, havárie a poruchy, nedodržanie technických požiadaviek odberateľom).</a:t>
            </a:r>
            <a:endParaRPr lang="cs-CZ" sz="26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92D4AE4-4523-422C-B7C7-FC86B06B3996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210948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77061E-2581-47C0-8C01-A05A59B5FAC5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128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838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sk-SK" sz="4000" b="1" dirty="0">
                <a:solidFill>
                  <a:srgbClr val="C00000"/>
                </a:solidFill>
              </a:rPr>
              <a:t>ROZDELENIE  BYTOV  PODĽA  STUPŇA  ELEKTRIZÁCIE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357313"/>
            <a:ext cx="8229600" cy="4768850"/>
          </a:xfrm>
        </p:spPr>
        <p:txBody>
          <a:bodyPr rtlCol="0">
            <a:normAutofit/>
          </a:bodyPr>
          <a:lstStyle/>
          <a:p>
            <a:pPr marL="0" indent="355600" algn="just">
              <a:buNone/>
              <a:defRPr/>
            </a:pPr>
            <a:r>
              <a:rPr lang="sk-SK" sz="2400" b="1" dirty="0"/>
              <a:t>Elektrická energia v budovách pre bývanie a v budovách občianskej výstavby sa všeobecne používa na osvetlenie, pre mechanické a tepelné spotrebiče. Z hospodárneho využívania a  dimenzovania elektrického zariadenia je potrebné poznať energetické zdroje v mieste výstavby, aby sa mohlo určiť na aké účely sa bude elektrická energia používať. Je nehospodárne používať napr. tepelné spotrebiče v objektoch, kde je pre spotrebiče tohto druhu k dispozícii plyn (varenie, ohrev vody, vykurovanie). Výnimky je možné udeliť zo zdravotných dôvodov tam, kde hygienik zakáže používanie plynu (napr. predškolské zariadenia).</a:t>
            </a:r>
            <a:endParaRPr lang="cs-CZ" sz="24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8A077C-2774-4676-8392-09FF1460E1DF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212997" name="Zástupný symbol čísla snímky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3CB271-FD39-48E3-B6CC-B7380544CA58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129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09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02D168F-F477-4885-BFC6-44F492FE9258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05476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3134B4-AD20-4D84-97FA-72998E722B0D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sk-SK" sz="1200">
              <a:solidFill>
                <a:srgbClr val="898989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03ACA3B-AA0E-4113-95DF-4F301BFE7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12" y="846681"/>
            <a:ext cx="8413976" cy="516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8897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2876"/>
            <a:ext cx="8229600" cy="6429375"/>
          </a:xfrm>
        </p:spPr>
        <p:txBody>
          <a:bodyPr rtlCol="0">
            <a:noAutofit/>
          </a:bodyPr>
          <a:lstStyle/>
          <a:p>
            <a:pPr marL="0" indent="355600" algn="just">
              <a:buNone/>
              <a:defRPr/>
            </a:pPr>
            <a:r>
              <a:rPr lang="sk-SK" sz="2400" b="1" dirty="0"/>
              <a:t>Podľa rozsahu elektrického zariadenia v jednotlivých bytoch a rozsahu používania elektrickej energie sa delia byty na tri stupne elektrizácie:</a:t>
            </a:r>
            <a:endParaRPr lang="cs-CZ" sz="2400" dirty="0"/>
          </a:p>
          <a:p>
            <a:pPr marL="457200" indent="-457200" algn="just">
              <a:buFont typeface="+mj-lt"/>
              <a:buAutoNum type="alphaLcParenR"/>
              <a:defRPr/>
            </a:pPr>
            <a:r>
              <a:rPr lang="sk-SK" sz="2400" b="1" dirty="0">
                <a:solidFill>
                  <a:srgbClr val="0070C0"/>
                </a:solidFill>
              </a:rPr>
              <a:t>stupeň elektrizácie A </a:t>
            </a:r>
            <a:r>
              <a:rPr lang="sk-SK" sz="2400" b="1" dirty="0"/>
              <a:t>- byty, v ktorých sa elektrická energia používa na osvetlenie a pre domáce elektrické spotrebiče pripojované k elektrickému rozvodu pevne alebo pohyblivo pomocou zásuviek, pričom príkon žiadneho spotrebiča nepresahuje 3,5 </a:t>
            </a:r>
            <a:r>
              <a:rPr lang="sk-SK" sz="2400" b="1" dirty="0" err="1"/>
              <a:t>kVA</a:t>
            </a:r>
            <a:r>
              <a:rPr lang="sk-SK" sz="2400" b="1" dirty="0"/>
              <a:t>, (</a:t>
            </a:r>
            <a:r>
              <a:rPr lang="sk-SK" sz="2400" b="1" dirty="0" err="1"/>
              <a:t>P</a:t>
            </a:r>
            <a:r>
              <a:rPr lang="sk-SK" sz="2400" b="1" baseline="-25000" dirty="0" err="1"/>
              <a:t>b</a:t>
            </a:r>
            <a:r>
              <a:rPr lang="sk-SK" sz="2400" b="1" dirty="0"/>
              <a:t> = 7 </a:t>
            </a:r>
            <a:r>
              <a:rPr lang="sk-SK" sz="2400" b="1" dirty="0" err="1"/>
              <a:t>kW</a:t>
            </a:r>
            <a:r>
              <a:rPr lang="sk-SK" sz="2400" b="1" dirty="0"/>
              <a:t>)</a:t>
            </a:r>
            <a:endParaRPr lang="cs-CZ" sz="2400" dirty="0"/>
          </a:p>
          <a:p>
            <a:pPr marL="457200" indent="-457200" algn="just">
              <a:buFont typeface="+mj-lt"/>
              <a:buAutoNum type="alphaLcParenR"/>
              <a:defRPr/>
            </a:pPr>
            <a:r>
              <a:rPr lang="sk-SK" sz="2400" b="1" dirty="0">
                <a:solidFill>
                  <a:srgbClr val="0070C0"/>
                </a:solidFill>
              </a:rPr>
              <a:t>stupeň elektrizácie B </a:t>
            </a:r>
            <a:r>
              <a:rPr lang="sk-SK" sz="2400" b="1" dirty="0"/>
              <a:t>- byty, v ktorých sa elektrická energia používa ako v stupni A </a:t>
            </a:r>
            <a:r>
              <a:rPr lang="sk-SK" sz="2400" b="1" dirty="0" err="1"/>
              <a:t>a</a:t>
            </a:r>
            <a:r>
              <a:rPr lang="sk-SK" sz="2400" b="1"/>
              <a:t> navyše na </a:t>
            </a:r>
            <a:r>
              <a:rPr lang="sk-SK" sz="2400" b="1" dirty="0"/>
              <a:t>varenie a pečenie sa používa elektrická energia, pričom príkon týchto spotrebičov je vyšší ako 3,5 </a:t>
            </a:r>
            <a:r>
              <a:rPr lang="sk-SK" sz="2400" b="1" dirty="0" err="1"/>
              <a:t>kVA</a:t>
            </a:r>
            <a:r>
              <a:rPr lang="sk-SK" sz="2400" b="1" dirty="0"/>
              <a:t>, (P</a:t>
            </a:r>
            <a:r>
              <a:rPr lang="sk-SK" sz="2400" b="1" baseline="-25000" dirty="0"/>
              <a:t>b </a:t>
            </a:r>
            <a:r>
              <a:rPr lang="sk-SK" sz="2400" b="1" dirty="0"/>
              <a:t> = 11 kW)</a:t>
            </a:r>
            <a:endParaRPr lang="cs-CZ" sz="2400" dirty="0"/>
          </a:p>
          <a:p>
            <a:pPr marL="457200" indent="-457200" algn="just">
              <a:buFont typeface="+mj-lt"/>
              <a:buAutoNum type="alphaLcParenR"/>
              <a:defRPr/>
            </a:pPr>
            <a:r>
              <a:rPr lang="sk-SK" sz="2400" b="1" dirty="0">
                <a:solidFill>
                  <a:srgbClr val="0070C0"/>
                </a:solidFill>
              </a:rPr>
              <a:t>stupeň </a:t>
            </a:r>
            <a:r>
              <a:rPr lang="sk-SK" sz="2400" b="1" dirty="0" err="1">
                <a:solidFill>
                  <a:srgbClr val="0070C0"/>
                </a:solidFill>
              </a:rPr>
              <a:t>elektrizácie</a:t>
            </a:r>
            <a:r>
              <a:rPr lang="sk-SK" sz="2400" b="1" dirty="0">
                <a:solidFill>
                  <a:srgbClr val="0070C0"/>
                </a:solidFill>
              </a:rPr>
              <a:t> C </a:t>
            </a:r>
            <a:r>
              <a:rPr lang="sk-SK" sz="2400" b="1" dirty="0"/>
              <a:t>- byty s elektrickým vybavením ako majú byty A alebo B a navyše na vykurovanie a klimatizáciu používa elektrická energia, pričom spotreba elektrickej energie týchto spotrebičov sa meria u jednotlivých odberateľov.   </a:t>
            </a:r>
            <a:endParaRPr lang="cs-CZ" sz="2400" dirty="0"/>
          </a:p>
          <a:p>
            <a:pPr>
              <a:buNone/>
              <a:defRPr/>
            </a:pPr>
            <a:endParaRPr lang="cs-CZ" sz="2400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90B3AAD-F2DA-4B05-9100-2197894D02B9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215044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167A13-A145-4B08-80B4-6C4478CDCF38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130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3593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969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sk-SK" sz="4000" b="1" dirty="0">
                <a:solidFill>
                  <a:srgbClr val="00B050"/>
                </a:solidFill>
              </a:rPr>
              <a:t>TECHNICKÉ  ZARIADENIA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00125"/>
            <a:ext cx="8229600" cy="5429250"/>
          </a:xfrm>
        </p:spPr>
        <p:txBody>
          <a:bodyPr rtlCol="0">
            <a:normAutofit fontScale="92500"/>
          </a:bodyPr>
          <a:lstStyle/>
          <a:p>
            <a:pPr>
              <a:buNone/>
              <a:defRPr/>
            </a:pPr>
            <a:r>
              <a:rPr lang="sk-SK" b="1" dirty="0">
                <a:solidFill>
                  <a:srgbClr val="0070C0"/>
                </a:solidFill>
              </a:rPr>
              <a:t>Elektrická prípojka a odberné zariadenie</a:t>
            </a:r>
          </a:p>
          <a:p>
            <a:pPr>
              <a:buNone/>
              <a:defRPr/>
            </a:pPr>
            <a:endParaRPr lang="sk-SK" dirty="0">
              <a:solidFill>
                <a:srgbClr val="0070C0"/>
              </a:solidFill>
            </a:endParaRPr>
          </a:p>
          <a:p>
            <a:pPr marL="0" indent="449263" algn="just">
              <a:buNone/>
              <a:defRPr/>
            </a:pPr>
            <a:r>
              <a:rPr lang="sk-SK" sz="2600" b="1" dirty="0"/>
              <a:t>Elektrická prípojka je zariadenie nn, vn, vvn a zvn, ktoré je určené na pripojenie odberného elektrického zariadenia (OEZ) odberateľa elektriny do prenosovej alebo distribučnej sústavy.</a:t>
            </a:r>
          </a:p>
          <a:p>
            <a:pPr marL="0" indent="449263">
              <a:buNone/>
              <a:defRPr/>
            </a:pPr>
            <a:endParaRPr lang="sk-SK" sz="2600" dirty="0"/>
          </a:p>
          <a:p>
            <a:pPr>
              <a:buNone/>
              <a:defRPr/>
            </a:pPr>
            <a:r>
              <a:rPr lang="sk-SK" sz="2600" b="1" dirty="0"/>
              <a:t>Podľa spôsobu zhotovenia sa elektrické prípojky rozdeľujú na:</a:t>
            </a:r>
            <a:endParaRPr lang="sk-SK" sz="2600" dirty="0"/>
          </a:p>
          <a:p>
            <a:pPr marL="514350" indent="-514350">
              <a:buFont typeface="+mj-lt"/>
              <a:buAutoNum type="alphaLcParenR"/>
              <a:defRPr/>
            </a:pPr>
            <a:r>
              <a:rPr lang="sk-SK" sz="2600" b="1" dirty="0"/>
              <a:t>prípojky zhotovené vzdušným vedením,</a:t>
            </a:r>
            <a:endParaRPr lang="sk-SK" sz="2600" dirty="0"/>
          </a:p>
          <a:p>
            <a:pPr marL="514350" indent="-514350">
              <a:buFont typeface="+mj-lt"/>
              <a:buAutoNum type="alphaLcParenR"/>
              <a:defRPr/>
            </a:pPr>
            <a:r>
              <a:rPr lang="sk-SK" sz="2600" b="1" dirty="0"/>
              <a:t>prípojky zhotovené káblovým vedením uloženým v zemi,</a:t>
            </a:r>
            <a:endParaRPr lang="sk-SK" sz="2600" dirty="0"/>
          </a:p>
          <a:p>
            <a:pPr marL="514350" indent="-514350" algn="just">
              <a:buFont typeface="+mj-lt"/>
              <a:buAutoNum type="alphaLcParenR"/>
              <a:defRPr/>
            </a:pPr>
            <a:r>
              <a:rPr lang="sk-SK" sz="2600" b="1" dirty="0"/>
              <a:t>prípojky zhotovené kombináciou oboch spôsobov (časť prípojky vzdušným vedením a časť káblom).</a:t>
            </a:r>
            <a:endParaRPr lang="sk-SK" sz="2600" dirty="0"/>
          </a:p>
          <a:p>
            <a:pPr>
              <a:buNone/>
              <a:defRPr/>
            </a:pP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E877398-2DBD-4D98-A895-DF8E4BC67809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225285" name="Zástupný symbol čísla snímky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42B4D7-CD5F-4F6C-AD9B-62737D90C46A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131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0085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285751"/>
            <a:ext cx="8229600" cy="5840413"/>
          </a:xfrm>
        </p:spPr>
        <p:txBody>
          <a:bodyPr rtlCol="0">
            <a:normAutofit lnSpcReduction="10000"/>
          </a:bodyPr>
          <a:lstStyle/>
          <a:p>
            <a:pPr>
              <a:buNone/>
              <a:defRPr/>
            </a:pPr>
            <a:r>
              <a:rPr lang="sk-SK" sz="2400" b="1" dirty="0"/>
              <a:t>Elektrické prípojky podľa napätia sa </a:t>
            </a:r>
          </a:p>
          <a:p>
            <a:pPr>
              <a:buNone/>
              <a:defRPr/>
            </a:pPr>
            <a:r>
              <a:rPr lang="sk-SK" sz="2400" b="1" dirty="0"/>
              <a:t>rozdeľujú na:</a:t>
            </a:r>
            <a:endParaRPr lang="sk-SK" sz="2400" dirty="0"/>
          </a:p>
          <a:p>
            <a:pPr marL="514350" indent="-514350">
              <a:buFont typeface="+mj-lt"/>
              <a:buAutoNum type="alphaLcParenR"/>
              <a:defRPr/>
            </a:pPr>
            <a:r>
              <a:rPr lang="sk-SK" sz="2400" b="1" dirty="0"/>
              <a:t>prípojky do 1 </a:t>
            </a:r>
            <a:r>
              <a:rPr lang="sk-SK" sz="2400" b="1" dirty="0" err="1"/>
              <a:t>kV</a:t>
            </a:r>
            <a:r>
              <a:rPr lang="sk-SK" sz="2400" b="1" dirty="0"/>
              <a:t>,</a:t>
            </a:r>
            <a:endParaRPr lang="sk-SK" sz="2400" dirty="0"/>
          </a:p>
          <a:p>
            <a:pPr marL="514350" indent="-514350">
              <a:buFont typeface="+mj-lt"/>
              <a:buAutoNum type="alphaLcParenR"/>
              <a:defRPr/>
            </a:pPr>
            <a:r>
              <a:rPr lang="sk-SK" sz="2400" b="1" dirty="0"/>
              <a:t>prípojky nad 1 </a:t>
            </a:r>
            <a:r>
              <a:rPr lang="sk-SK" sz="2400" b="1" dirty="0" err="1"/>
              <a:t>kV</a:t>
            </a:r>
            <a:r>
              <a:rPr lang="sk-SK" sz="2400" b="1" dirty="0"/>
              <a:t> do 45 </a:t>
            </a:r>
            <a:r>
              <a:rPr lang="sk-SK" sz="2400" b="1" dirty="0" err="1"/>
              <a:t>kV</a:t>
            </a:r>
            <a:r>
              <a:rPr lang="sk-SK" sz="2400" b="1" dirty="0"/>
              <a:t>,</a:t>
            </a:r>
            <a:endParaRPr lang="sk-SK" sz="2400" dirty="0"/>
          </a:p>
          <a:p>
            <a:pPr marL="514350" indent="-514350">
              <a:buFont typeface="+mj-lt"/>
              <a:buAutoNum type="alphaLcParenR"/>
              <a:defRPr/>
            </a:pPr>
            <a:r>
              <a:rPr lang="sk-SK" sz="2400" b="1" dirty="0"/>
              <a:t>prípojky nad 45 </a:t>
            </a:r>
            <a:r>
              <a:rPr lang="sk-SK" sz="2400" b="1" dirty="0" err="1"/>
              <a:t>kV</a:t>
            </a:r>
            <a:r>
              <a:rPr lang="sk-SK" sz="2400" b="1" dirty="0"/>
              <a:t>.</a:t>
            </a:r>
          </a:p>
          <a:p>
            <a:pPr lvl="1">
              <a:buNone/>
              <a:defRPr/>
            </a:pPr>
            <a:endParaRPr lang="sk-SK" b="1" dirty="0"/>
          </a:p>
          <a:p>
            <a:pPr lvl="1" indent="-742950">
              <a:buNone/>
              <a:defRPr/>
            </a:pPr>
            <a:r>
              <a:rPr lang="sk-SK" b="1" dirty="0">
                <a:solidFill>
                  <a:srgbClr val="0070C0"/>
                </a:solidFill>
              </a:rPr>
              <a:t>Elektrická prípojka do 1 </a:t>
            </a:r>
            <a:r>
              <a:rPr lang="sk-SK" b="1" dirty="0" err="1">
                <a:solidFill>
                  <a:srgbClr val="0070C0"/>
                </a:solidFill>
              </a:rPr>
              <a:t>kV</a:t>
            </a:r>
            <a:r>
              <a:rPr lang="sk-SK" b="1" dirty="0">
                <a:solidFill>
                  <a:srgbClr val="0070C0"/>
                </a:solidFill>
              </a:rPr>
              <a:t> končí prípojkovou skriňou.</a:t>
            </a:r>
            <a:endParaRPr lang="sk-SK" dirty="0">
              <a:solidFill>
                <a:srgbClr val="0070C0"/>
              </a:solidFill>
            </a:endParaRPr>
          </a:p>
          <a:p>
            <a:pPr>
              <a:buNone/>
              <a:defRPr/>
            </a:pPr>
            <a:endParaRPr lang="sk-SK" sz="2400" b="1" dirty="0"/>
          </a:p>
          <a:p>
            <a:pPr>
              <a:buNone/>
              <a:defRPr/>
            </a:pPr>
            <a:r>
              <a:rPr lang="sk-SK" sz="2400" b="1" dirty="0"/>
              <a:t>Prípojkovou skriňou je:</a:t>
            </a:r>
            <a:endParaRPr lang="sk-SK" sz="2400" dirty="0"/>
          </a:p>
          <a:p>
            <a:pPr marL="457200" indent="-457200" algn="just">
              <a:buFont typeface="+mj-lt"/>
              <a:buAutoNum type="alphaLcParenR"/>
              <a:defRPr/>
            </a:pPr>
            <a:r>
              <a:rPr lang="sk-SK" sz="2400" b="1" dirty="0"/>
              <a:t>hlavná domová poistková skrinka, ak je prípojka zhotovená vzdušným vedením (holými vodičmi, izolovanými vodičmi alebo závesným káblom), </a:t>
            </a:r>
            <a:endParaRPr lang="sk-SK" sz="2400" dirty="0"/>
          </a:p>
          <a:p>
            <a:pPr marL="457200" indent="-457200" algn="just">
              <a:buFont typeface="+mj-lt"/>
              <a:buAutoNum type="alphaLcParenR"/>
              <a:defRPr/>
            </a:pPr>
            <a:r>
              <a:rPr lang="sk-SK" sz="2400" b="1" dirty="0"/>
              <a:t>hlavná domová káblová skriňa, ak je prípojka zhotovená káblovým vedením.</a:t>
            </a:r>
            <a:endParaRPr lang="sk-SK" sz="2400" dirty="0"/>
          </a:p>
          <a:p>
            <a:pPr marL="514350" indent="-514350">
              <a:buFont typeface="+mj-lt"/>
              <a:buAutoNum type="alphaLcParenR"/>
              <a:defRPr/>
            </a:pPr>
            <a:endParaRPr lang="sk-SK" sz="2400" dirty="0"/>
          </a:p>
          <a:p>
            <a:pPr>
              <a:buNone/>
              <a:defRPr/>
            </a:pPr>
            <a:endParaRPr lang="sk-SK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0A903A5-D684-4DF0-8D61-3C0A55374AD5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227332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1EDC76-DEF7-4283-80BA-83FF4B8617F0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132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2674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7EB5EC-FA91-46E6-A497-6CFC431D0C3D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38915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BE255C-F209-4E99-A6E9-1F19BD3ADC44}" type="slidenum">
              <a:rPr lang="sk-SK" altLang="sk-SK"/>
              <a:pPr/>
              <a:t>133</a:t>
            </a:fld>
            <a:endParaRPr lang="sk-SK" altLang="sk-SK"/>
          </a:p>
        </p:txBody>
      </p:sp>
      <p:sp>
        <p:nvSpPr>
          <p:cNvPr id="3891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774826" y="188914"/>
            <a:ext cx="8569325" cy="6264275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	</a:t>
            </a:r>
            <a:r>
              <a:rPr lang="sk-SK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Otázka ekonomickej efektívnosti investícií</a:t>
            </a:r>
            <a:r>
              <a:rPr lang="en-US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sk-SK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v elektroenergetike má kľúčový význam, pretože</a:t>
            </a:r>
            <a:endParaRPr lang="en-US" altLang="sk-SK" sz="240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US" altLang="sk-SK" sz="24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sk-SK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Energetické diela  sa vyznačujú tým, že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sk-SK" altLang="sk-SK" sz="2400" i="1">
                <a:solidFill>
                  <a:srgbClr val="0000FF"/>
                </a:solidFill>
                <a:latin typeface="Times New Roman" panose="02020603050405020304" pitchFamily="18" charset="0"/>
              </a:rPr>
              <a:t>ekonomické výsledky ich prevádzky sú </a:t>
            </a:r>
            <a:r>
              <a:rPr lang="sk-SK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v prevažnej miere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sk-SK" altLang="sk-SK" sz="2400" i="1">
                <a:solidFill>
                  <a:srgbClr val="0000FF"/>
                </a:solidFill>
                <a:latin typeface="Times New Roman" panose="02020603050405020304" pitchFamily="18" charset="0"/>
              </a:rPr>
              <a:t>predurčené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sk-SK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tým, ako boli zrealizované pri výstavbe. Dodatočná zmena v organizácii prevádzky  po výstavbe prináša malé výsledky, alebo neprichádza do úvahy vôbec.</a:t>
            </a:r>
          </a:p>
          <a:p>
            <a:pPr algn="just" eaLnBrk="1" hangingPunct="1">
              <a:spcBef>
                <a:spcPct val="0"/>
              </a:spcBef>
            </a:pPr>
            <a:r>
              <a:rPr lang="sk-SK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Technická životnosť energetických zariadení (EZ) je pomerne dlhá a technický pokrok v energetike nie je taký rýchly, aby dochádzalo k rýchlemu morálnemu zastarávaniu EZ. Preto ich ekonomická životnosť je pomerne dlhá -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sk-SK" altLang="sk-SK" sz="2400" i="1">
                <a:solidFill>
                  <a:srgbClr val="0000FF"/>
                </a:solidFill>
                <a:latin typeface="Times New Roman" panose="02020603050405020304" pitchFamily="18" charset="0"/>
              </a:rPr>
              <a:t>Predurčenosť </a:t>
            </a:r>
            <a:r>
              <a:rPr lang="sk-SK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ekonomických výsledkov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sk-SK" altLang="sk-SK" sz="2400" i="1">
                <a:solidFill>
                  <a:srgbClr val="0000FF"/>
                </a:solidFill>
                <a:latin typeface="Times New Roman" panose="02020603050405020304" pitchFamily="18" charset="0"/>
              </a:rPr>
              <a:t>sa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sk-SK" altLang="sk-SK" sz="2400" i="1">
                <a:solidFill>
                  <a:srgbClr val="0000FF"/>
                </a:solidFill>
                <a:latin typeface="Times New Roman" panose="02020603050405020304" pitchFamily="18" charset="0"/>
              </a:rPr>
              <a:t>vzťahuje na pomerne dlhé obdobie.</a:t>
            </a:r>
            <a:endParaRPr lang="sk-SK" altLang="sk-SK" sz="24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sk-SK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Energetika je jedným z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 </a:t>
            </a:r>
            <a:r>
              <a:rPr lang="sk-SK" altLang="sk-SK" sz="2400" i="1">
                <a:solidFill>
                  <a:srgbClr val="0000FF"/>
                </a:solidFill>
                <a:latin typeface="Times New Roman" panose="02020603050405020304" pitchFamily="18" charset="0"/>
              </a:rPr>
              <a:t>investične najnáročnejších odvetví </a:t>
            </a:r>
            <a:r>
              <a:rPr lang="sk-SK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NH</a:t>
            </a:r>
            <a:r>
              <a:rPr lang="sk-SK" altLang="sk-SK" sz="2400" i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sk-SK" altLang="sk-SK" sz="2400">
                <a:solidFill>
                  <a:schemeClr val="tx2"/>
                </a:solidFill>
                <a:latin typeface="Times New Roman" panose="02020603050405020304" pitchFamily="18" charset="0"/>
              </a:rPr>
              <a:t> preto investície do energetiky predstavujú veľký podiel na všetkých investíciách NH. </a:t>
            </a:r>
          </a:p>
        </p:txBody>
      </p:sp>
    </p:spTree>
    <p:extLst>
      <p:ext uri="{BB962C8B-B14F-4D97-AF65-F5344CB8AC3E}">
        <p14:creationId xmlns:p14="http://schemas.microsoft.com/office/powerpoint/2010/main" val="2791271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854076"/>
            <a:ext cx="7848600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838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7B0873-8B30-47BD-B367-961727AE89EF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40963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817A94-7E1A-4335-A79B-258C821A34E0}" type="slidenum">
              <a:rPr lang="sk-SK" altLang="sk-SK"/>
              <a:pPr/>
              <a:t>135</a:t>
            </a:fld>
            <a:endParaRPr lang="sk-SK" altLang="sk-SK"/>
          </a:p>
        </p:txBody>
      </p:sp>
      <p:sp>
        <p:nvSpPr>
          <p:cNvPr id="4096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692150"/>
          </a:xfrm>
        </p:spPr>
        <p:txBody>
          <a:bodyPr/>
          <a:lstStyle/>
          <a:p>
            <a:pPr eaLnBrk="1" hangingPunct="1"/>
            <a:r>
              <a:rPr lang="sk-SK" altLang="sk-SK" sz="3600">
                <a:solidFill>
                  <a:srgbClr val="FF3300"/>
                </a:solidFill>
                <a:latin typeface="Times New Roman" panose="02020603050405020304" pitchFamily="18" charset="0"/>
              </a:rPr>
              <a:t>Vybrané ekonomické kategórie</a:t>
            </a:r>
          </a:p>
        </p:txBody>
      </p:sp>
      <p:sp>
        <p:nvSpPr>
          <p:cNvPr id="4096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703389" y="836613"/>
            <a:ext cx="8785225" cy="528955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	Podnikanie  je cieľavedomá činnosť, ktorej výsledkom sú výrobky alebo služby, ktoré sa uplatňujú na trhu. </a:t>
            </a:r>
            <a:endParaRPr lang="sk-SK" altLang="sk-SK" sz="2400">
              <a:latin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altLang="sk-SK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Ekonomicky efektívne vyrábať znamená vyrábať s čo najnižšími nákladmi,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altLang="sk-SK" sz="2400">
              <a:latin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a pritom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produkovať spoločensky užitočný výrobok (službu)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ktorý sa  uplatní na trhu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prinesie nám pozitívny hospodársky výsledok – zisk</a:t>
            </a:r>
            <a:r>
              <a:rPr lang="sk-SK" altLang="sk-SK" sz="240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buFontTx/>
              <a:buNone/>
            </a:pPr>
            <a:endParaRPr lang="sk-SK" altLang="sk-SK" sz="2400">
              <a:latin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altLang="sk-SK" sz="24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sk-SK" altLang="sk-SK" sz="24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Hrubý zisk</a:t>
            </a:r>
            <a:r>
              <a:rPr lang="sk-SK" altLang="sk-SK" sz="2400">
                <a:latin typeface="Times New Roman" panose="02020603050405020304" pitchFamily="18" charset="0"/>
                <a:cs typeface="Arial" panose="020B0604020202020204" pitchFamily="34" charset="0"/>
              </a:rPr>
              <a:t> je rozdiel medzi výnosmi a nákladmi a odpovedá hospodárskemu výsledku pred zdanením. </a:t>
            </a:r>
            <a:endParaRPr lang="sk-SK" altLang="sk-SK" sz="2400">
              <a:latin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altLang="sk-SK" sz="2400">
                <a:solidFill>
                  <a:srgbClr val="FF0066"/>
                </a:solidFill>
                <a:latin typeface="Times New Roman" panose="02020603050405020304" pitchFamily="18" charset="0"/>
              </a:rPr>
              <a:t>	</a:t>
            </a:r>
            <a:r>
              <a:rPr lang="sk-SK" altLang="sk-SK" sz="2400">
                <a:solidFill>
                  <a:srgbClr val="FF0066"/>
                </a:solidFill>
                <a:latin typeface="Times New Roman" panose="02020603050405020304" pitchFamily="18" charset="0"/>
              </a:rPr>
              <a:t>Č</a:t>
            </a:r>
            <a:r>
              <a:rPr lang="sk-SK" altLang="sk-SK" sz="24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istý zisk</a:t>
            </a:r>
            <a:r>
              <a:rPr lang="sk-SK" altLang="sk-SK" sz="2400">
                <a:latin typeface="Times New Roman" panose="02020603050405020304" pitchFamily="18" charset="0"/>
                <a:cs typeface="Arial" panose="020B0604020202020204" pitchFamily="34" charset="0"/>
              </a:rPr>
              <a:t> je hospodársky výsledok po zdanení a prípadne i povinných odvodoch do rezervných fondov.</a:t>
            </a:r>
          </a:p>
        </p:txBody>
      </p:sp>
    </p:spTree>
    <p:extLst>
      <p:ext uri="{BB962C8B-B14F-4D97-AF65-F5344CB8AC3E}">
        <p14:creationId xmlns:p14="http://schemas.microsoft.com/office/powerpoint/2010/main" val="410505192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296F6C-EA96-4FAB-A6B9-58763012C60A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1028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85AC90-C030-4D71-BAEE-6334DE5F714B}" type="slidenum">
              <a:rPr lang="sk-SK" altLang="sk-SK"/>
              <a:pPr/>
              <a:t>136</a:t>
            </a:fld>
            <a:endParaRPr lang="sk-SK" altLang="sk-SK"/>
          </a:p>
        </p:txBody>
      </p:sp>
      <p:sp>
        <p:nvSpPr>
          <p:cNvPr id="102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752601" y="188914"/>
            <a:ext cx="8664575" cy="5976937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sk-SK" altLang="sk-SK" sz="1400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</a:rPr>
              <a:t>O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krem ukazovateľa zisku </a:t>
            </a:r>
            <a:r>
              <a:rPr lang="sk-SK" altLang="sk-SK" sz="2400" dirty="0">
                <a:latin typeface="Times New Roman" panose="02020603050405020304" pitchFamily="18" charset="0"/>
              </a:rPr>
              <a:t>každý podnik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sleduje a vykazuje aj reálny pohyb peňazí, ktorý </a:t>
            </a:r>
            <a:r>
              <a:rPr lang="sk-SK" altLang="sk-SK" sz="2400" dirty="0">
                <a:latin typeface="Times New Roman" panose="02020603050405020304" pitchFamily="18" charset="0"/>
              </a:rPr>
              <a:t>sa označuje pojmom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cash </a:t>
            </a:r>
            <a:r>
              <a:rPr lang="sk-SK" altLang="sk-SK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sk-SK" altLang="sk-SK" sz="2400" dirty="0">
                <a:latin typeface="Times New Roman" panose="02020603050405020304" pitchFamily="18" charset="0"/>
              </a:rPr>
              <a:t> (tok hotovosti):</a:t>
            </a:r>
          </a:p>
          <a:p>
            <a:pPr eaLnBrk="1" hangingPunct="1">
              <a:lnSpc>
                <a:spcPct val="80000"/>
              </a:lnSpc>
            </a:pPr>
            <a:endParaRPr lang="sk-SK" altLang="sk-SK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sk-SK" altLang="sk-SK" sz="1800" dirty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sk-SK" altLang="sk-SK" sz="1600" i="1" dirty="0">
                <a:latin typeface="Times New Roman" panose="02020603050405020304" pitchFamily="18" charset="0"/>
              </a:rPr>
              <a:t>	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sk-SK" altLang="sk-SK" sz="1600" i="1" dirty="0">
                <a:latin typeface="Times New Roman" panose="02020603050405020304" pitchFamily="18" charset="0"/>
              </a:rPr>
              <a:t>	</a:t>
            </a:r>
            <a:endParaRPr lang="en-US" altLang="sk-SK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 - </a:t>
            </a:r>
            <a:r>
              <a:rPr lang="en-US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príjmy (tržby, úspory) z realizácie hodnoteného variantu,</a:t>
            </a:r>
            <a:endParaRPr lang="sk-SK" altLang="sk-SK" sz="1800" dirty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sk-SK" altLang="sk-SK" sz="1800" dirty="0">
                <a:latin typeface="Times New Roman" panose="02020603050405020304" pitchFamily="18" charset="0"/>
              </a:rPr>
              <a:t>	</a:t>
            </a:r>
            <a:r>
              <a:rPr lang="sk-SK" altLang="sk-SK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altLang="sk-SK" sz="1800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sk-SK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k-SK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prevádzkové výdaje (materiál, palivo, energia,</a:t>
            </a:r>
            <a:r>
              <a:rPr lang="en-US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voda, opravy a údržba, mzdy, poistenie </a:t>
            </a:r>
            <a:r>
              <a:rPr lang="en-US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ostatné náklady),</a:t>
            </a:r>
            <a:endParaRPr lang="sk-SK" altLang="sk-SK" sz="1800" dirty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sk-SK" altLang="sk-SK" sz="1800" dirty="0">
                <a:latin typeface="Times New Roman" panose="02020603050405020304" pitchFamily="18" charset="0"/>
              </a:rPr>
              <a:t>	</a:t>
            </a:r>
            <a:r>
              <a:rPr lang="sk-SK" altLang="sk-SK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altLang="sk-SK" sz="1800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en-US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úroky platené z úverov,</a:t>
            </a:r>
            <a:endParaRPr lang="sk-SK" altLang="sk-SK" sz="1800" dirty="0">
              <a:latin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sk-SK" altLang="sk-SK" sz="1800" i="1" dirty="0">
                <a:latin typeface="Times New Roman" panose="02020603050405020304" pitchFamily="18" charset="0"/>
              </a:rPr>
              <a:t>	</a:t>
            </a:r>
            <a:r>
              <a:rPr lang="sk-SK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daň z príjmu investora</a:t>
            </a:r>
            <a:r>
              <a:rPr lang="en-US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altLang="sk-SK" sz="1800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en-US" altLang="sk-SK" sz="1800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odpisy (daňové) sledovaného zariadenia,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ZS</a:t>
            </a:r>
            <a:r>
              <a:rPr lang="en-US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jednorazové výdaje na zaobstaranie nevyhnutných zásob (napr. náhradných dielov), hradené obvykle v čase výstavby,</a:t>
            </a:r>
          </a:p>
          <a:p>
            <a:pPr algn="just">
              <a:buNone/>
            </a:pPr>
            <a:r>
              <a:rPr lang="en-US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altLang="sk-SK" sz="1800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ivl</a:t>
            </a:r>
            <a:r>
              <a:rPr lang="en-US" altLang="sk-SK" sz="1800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investičné prostriedky hradené z vlastných zdrojov investora,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sk-SK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k-SK" altLang="sk-SK" sz="1800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úmor úveru v čase splácania úveru,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príjmy z dotácií (nevratných podpor),</a:t>
            </a:r>
            <a:endParaRPr lang="en-US" altLang="sk-SK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sk-SK" alt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jednotlivé roky hodnoteného obdobia.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sk-SK" sz="16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208213" y="1412875"/>
          <a:ext cx="7924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Rovnice" r:id="rId3" imgW="2527300" imgH="190500" progId="Equation.3">
                  <p:embed/>
                </p:oleObj>
              </mc:Choice>
              <mc:Fallback>
                <p:oleObj name="Rovnice" r:id="rId3" imgW="2527300" imgH="190500" progId="Equation.3">
                  <p:embed/>
                  <p:pic>
                    <p:nvPicPr>
                      <p:cNvPr id="1026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3" y="1412875"/>
                        <a:ext cx="7924800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759896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404813"/>
            <a:ext cx="7931150" cy="5721350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Cash </a:t>
            </a:r>
            <a:r>
              <a:rPr lang="sk-SK" altLang="sk-SK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sk-SK" altLang="sk-SK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založený na sledovaní príjmov a výdavkov, kým zisk na sledovaní výnosov a nákladov</a:t>
            </a:r>
            <a:r>
              <a:rPr lang="sk-SK" altLang="sk-SK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sk-SK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sk-SK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daň z príjmu investora </a:t>
            </a:r>
            <a:r>
              <a:rPr lang="en-US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vypočítaná podľa vzťahu:</a:t>
            </a:r>
            <a:endParaRPr lang="cs-CZ" altLang="sk-SK" dirty="0"/>
          </a:p>
          <a:p>
            <a:endParaRPr lang="en-US" altLang="sk-SK" sz="2400" dirty="0"/>
          </a:p>
          <a:p>
            <a:endParaRPr lang="en-US" altLang="sk-SK" sz="2400" dirty="0"/>
          </a:p>
          <a:p>
            <a:pPr algn="just" eaLnBrk="1" hangingPunct="1">
              <a:buFontTx/>
              <a:buNone/>
            </a:pPr>
            <a:endParaRPr lang="en-US" altLang="sk-SK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endParaRPr lang="en-US" altLang="sk-SK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 - </a:t>
            </a:r>
            <a:r>
              <a:rPr lang="en-US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príjmy (tržby, úspory) z realizácie hodnoteného variantu,</a:t>
            </a:r>
          </a:p>
          <a:p>
            <a:pPr algn="just">
              <a:buNone/>
            </a:pP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altLang="sk-SK" sz="2400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prevádzkové výdaje (materiál, palivo, energia,</a:t>
            </a:r>
            <a:r>
              <a:rPr lang="en-US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voda, opravy a údržba, mzdy, poistenie </a:t>
            </a:r>
            <a:r>
              <a:rPr lang="en-US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ostatné náklady),</a:t>
            </a:r>
            <a:endParaRPr lang="sk-SK" altLang="sk-SK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altLang="sk-SK" sz="2400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en-US" altLang="sk-SK" sz="2400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odpisy (daňové) sledovaného zariadenia,</a:t>
            </a:r>
          </a:p>
          <a:p>
            <a:pPr algn="just" eaLnBrk="1" hangingPunct="1">
              <a:buFontTx/>
              <a:buNone/>
            </a:pPr>
            <a:r>
              <a:rPr lang="en-US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P,O</a:t>
            </a:r>
            <a:r>
              <a:rPr lang="en-US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pripočítateľné (+) resp. odpočítateľné (-) položky pri výpočte základu dane z príjmu (napr. poplatky a penále, nezahrňované do základu dane),</a:t>
            </a:r>
          </a:p>
          <a:p>
            <a:pPr algn="just" eaLnBrk="1" hangingPunct="1">
              <a:buFontTx/>
              <a:buNone/>
            </a:pPr>
            <a:r>
              <a:rPr lang="en-US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k-SK" altLang="sk-SK" sz="2400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sadzba dane z príjmov investora</a:t>
            </a:r>
            <a:r>
              <a:rPr lang="en-US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altLang="sk-SK" sz="2400" dirty="0"/>
          </a:p>
        </p:txBody>
      </p:sp>
      <p:graphicFrame>
        <p:nvGraphicFramePr>
          <p:cNvPr id="2050" name="Object 1029"/>
          <p:cNvGraphicFramePr>
            <a:graphicFrameLocks noGrp="1" noChangeAspect="1"/>
          </p:cNvGraphicFramePr>
          <p:nvPr>
            <p:ph sz="half" idx="2"/>
          </p:nvPr>
        </p:nvGraphicFramePr>
        <p:xfrm>
          <a:off x="3216275" y="2408238"/>
          <a:ext cx="5543550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Rovnice" r:id="rId3" imgW="1447800" imgH="190500" progId="Equation.3">
                  <p:embed/>
                </p:oleObj>
              </mc:Choice>
              <mc:Fallback>
                <p:oleObj name="Rovnice" r:id="rId3" imgW="1447800" imgH="190500" progId="Equation.3">
                  <p:embed/>
                  <p:pic>
                    <p:nvPicPr>
                      <p:cNvPr id="205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2408238"/>
                        <a:ext cx="5543550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567276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Zástupný symbol dátumu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EBBA3A-F684-43E0-ABA2-2F922A6F92D5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3076" name="Zástupný symbol čísla snímky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273B47-3201-4F1F-9997-1CA66C187585}" type="slidenum">
              <a:rPr lang="sk-SK" altLang="sk-SK"/>
              <a:pPr/>
              <a:t>138</a:t>
            </a:fld>
            <a:endParaRPr lang="sk-SK" altLang="sk-SK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1524000" y="228601"/>
            <a:ext cx="91440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 = ( V-PN-OPN-PÚ-ODP ) . ( 1 - SD ) +	ODP - IN - FP + ČÚ - SPL + EA - DIV    </a:t>
            </a:r>
            <a:r>
              <a:rPr lang="sk-SK" alt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sk-SK" sz="2000" dirty="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/>
        </p:nvGraphicFramePr>
        <p:xfrm>
          <a:off x="4727575" y="765175"/>
          <a:ext cx="51943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Bitmap Image" r:id="rId3" imgW="3476190" imgH="3877216" progId="Paint.Picture">
                  <p:embed/>
                </p:oleObj>
              </mc:Choice>
              <mc:Fallback>
                <p:oleObj name="Bitmap Image" r:id="rId3" imgW="3476190" imgH="3877216" progId="Paint.Picture">
                  <p:embed/>
                  <p:pic>
                    <p:nvPicPr>
                      <p:cNvPr id="3074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765175"/>
                        <a:ext cx="5194300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524000" y="533401"/>
            <a:ext cx="3348038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400" i="1">
                <a:latin typeface="Times New Roman" panose="02020603050405020304" pitchFamily="18" charset="0"/>
              </a:rPr>
              <a:t>   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	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výnosy</a:t>
            </a:r>
          </a:p>
          <a:p>
            <a:pPr eaLnBrk="1" hangingPunct="1"/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PN	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prevádzkové náklady</a:t>
            </a:r>
          </a:p>
          <a:p>
            <a:pPr eaLnBrk="1" hangingPunct="1"/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</a:rPr>
              <a:t>- 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OPN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</a:rPr>
              <a:t>    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ostatné prevádzkové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 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náklady</a:t>
            </a: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PÚ	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prevádzkové úroky</a:t>
            </a: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k-SK" altLang="sk-SK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i="1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</a:t>
            </a:r>
            <a:r>
              <a:rPr lang="sk-SK" altLang="sk-SK" i="1" u="sng">
                <a:solidFill>
                  <a:schemeClr val="accent2"/>
                </a:solidFill>
                <a:latin typeface="Times New Roman" panose="02020603050405020304" pitchFamily="18" charset="0"/>
              </a:rPr>
              <a:t>     </a:t>
            </a:r>
            <a:r>
              <a:rPr lang="sk-SK" altLang="sk-SK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odpisy                                                                             </a:t>
            </a:r>
            <a:endParaRPr lang="sk-SK" altLang="sk-SK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HZ	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hrubý zisk</a:t>
            </a: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altLang="sk-SK" i="1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k-SK" altLang="sk-SK" i="1" u="sng">
                <a:solidFill>
                  <a:schemeClr val="accent2"/>
                </a:solidFill>
                <a:latin typeface="Times New Roman" panose="02020603050405020304" pitchFamily="18" charset="0"/>
              </a:rPr>
              <a:t>           </a:t>
            </a:r>
            <a:r>
              <a:rPr lang="sk-SK" altLang="sk-SK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odvod zo zisku</a:t>
            </a:r>
            <a:endParaRPr lang="sk-SK" altLang="sk-SK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ČZ	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čistý zisk</a:t>
            </a: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</a:rPr>
              <a:t>     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odpisy</a:t>
            </a: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	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investičné náklady</a:t>
            </a:r>
          </a:p>
          <a:p>
            <a:pPr eaLnBrk="1" hangingPunct="1"/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</a:rPr>
              <a:t>- 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	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finančné poplatky a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      </a:t>
            </a: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 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úrok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y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dobu výstavby</a:t>
            </a: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ČÚ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</a:rPr>
              <a:t>      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čerpanie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úverov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  </a:t>
            </a: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  (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obligácií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</a:rPr>
              <a:t>- 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sk-SK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splátky úverov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  (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obligácií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</a:rPr>
              <a:t>       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emisia akcií</a:t>
            </a:r>
          </a:p>
          <a:p>
            <a:pPr eaLnBrk="1" hangingPunct="1">
              <a:buFontTx/>
              <a:buChar char="-"/>
            </a:pPr>
            <a:r>
              <a:rPr lang="en-US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</a:t>
            </a:r>
            <a:r>
              <a:rPr lang="sk-SK" altLang="sk-SK" i="1">
                <a:solidFill>
                  <a:schemeClr val="accent2"/>
                </a:solidFill>
                <a:latin typeface="Times New Roman" panose="02020603050405020304" pitchFamily="18" charset="0"/>
              </a:rPr>
              <a:t>       </a:t>
            </a:r>
            <a:r>
              <a:rPr lang="sk-SK" altLang="sk-SK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výplata dividend</a:t>
            </a:r>
            <a:endParaRPr lang="en-US" altLang="sk-SK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sk-SK" i="1">
                <a:latin typeface="Times New Roman" panose="02020603050405020304" pitchFamily="18" charset="0"/>
              </a:rPr>
              <a:t>  </a:t>
            </a:r>
            <a:r>
              <a:rPr lang="sk-SK" altLang="sk-SK" i="1">
                <a:latin typeface="Times New Roman" panose="02020603050405020304" pitchFamily="18" charset="0"/>
              </a:rPr>
              <a:t>SD </a:t>
            </a:r>
            <a:r>
              <a:rPr lang="sk-SK" altLang="sk-SK">
                <a:latin typeface="Times New Roman" panose="02020603050405020304" pitchFamily="18" charset="0"/>
              </a:rPr>
              <a:t> je sadzba dane z príjmu</a:t>
            </a:r>
            <a:endParaRPr lang="cs-CZ" altLang="sk-SK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1864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967BD4-B66A-4136-8A2B-A45F46B752B2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70659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9C0B8A-22B6-4893-A5B2-445320659B0A}" type="slidenum">
              <a:rPr lang="sk-SK" altLang="sk-SK"/>
              <a:pPr/>
              <a:t>139</a:t>
            </a:fld>
            <a:endParaRPr lang="sk-SK" altLang="sk-SK"/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304801"/>
            <a:ext cx="8686800" cy="58213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endParaRPr lang="en-US" altLang="sk-SK" sz="240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sk-SK" altLang="sk-SK" sz="2400">
                <a:latin typeface="Times New Roman" panose="02020603050405020304" pitchFamily="18" charset="0"/>
              </a:rPr>
              <a:t>M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etódy hodnotenia efektívnosti investícií </a:t>
            </a:r>
            <a:r>
              <a:rPr lang="sk-SK" altLang="sk-SK" sz="2400">
                <a:latin typeface="Times New Roman" panose="02020603050405020304" pitchFamily="18" charset="0"/>
              </a:rPr>
              <a:t>sa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delia  na dve veľké skupiny:</a:t>
            </a:r>
            <a:endParaRPr lang="en-US" altLang="sk-SK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sk-SK" altLang="sk-SK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sk-SK" altLang="sk-SK" sz="2400">
                <a:latin typeface="Times New Roman" panose="02020603050405020304" pitchFamily="18" charset="0"/>
              </a:rPr>
              <a:t>    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sk-SK" altLang="sk-SK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metódy statické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 – nezohľadňujú  vplyv pôsobenia faktora času,</a:t>
            </a:r>
            <a:endParaRPr lang="en-US" altLang="sk-SK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sk-SK" altLang="sk-SK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sk-SK" altLang="sk-SK" sz="2400">
                <a:latin typeface="Times New Roman" panose="02020603050405020304" pitchFamily="18" charset="0"/>
              </a:rPr>
              <a:t>    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sk-SK" altLang="sk-SK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metódy dynamické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 – zohľadňujú  vplyv pôsobenia faktora času,</a:t>
            </a:r>
            <a:r>
              <a:rPr lang="en-US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ich základom je aktualizácia</a:t>
            </a:r>
            <a:r>
              <a:rPr lang="sk-SK" altLang="sk-SK" sz="2400">
                <a:latin typeface="Times New Roman" panose="02020603050405020304" pitchFamily="18" charset="0"/>
              </a:rPr>
              <a:t> (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diskontovanie</a:t>
            </a:r>
            <a:r>
              <a:rPr lang="sk-SK" altLang="sk-SK" sz="2400">
                <a:latin typeface="Times New Roman" panose="02020603050405020304" pitchFamily="18" charset="0"/>
              </a:rPr>
              <a:t>)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 všetkých dát vstupujúcich do výpočtu.</a:t>
            </a:r>
            <a:endParaRPr lang="en-US" altLang="sk-SK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sk-SK" altLang="sk-SK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Statické metódy sa môžu použiť v prípade hodnotenia menej významných projektov, projektov s krátkou životnosťou (do 5 rokov) a v prípadoch, keď diskontná sadzba je nízka.  </a:t>
            </a:r>
            <a:endParaRPr lang="sk-SK" altLang="sk-SK" sz="240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V iných prípadoch sa ma</a:t>
            </a:r>
            <a:r>
              <a:rPr lang="sk-SK" altLang="sk-SK" sz="2400">
                <a:latin typeface="Times New Roman" panose="02020603050405020304" pitchFamily="18" charset="0"/>
              </a:rPr>
              <a:t>jú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používať dynamické metódy.</a:t>
            </a:r>
          </a:p>
          <a:p>
            <a:pPr eaLnBrk="1" hangingPunct="1">
              <a:lnSpc>
                <a:spcPct val="90000"/>
              </a:lnSpc>
            </a:pPr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4269657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3" y="1988840"/>
            <a:ext cx="9362257" cy="2592288"/>
          </a:xfrm>
        </p:spPr>
        <p:txBody>
          <a:bodyPr rtlCol="0">
            <a:normAutofit/>
          </a:bodyPr>
          <a:lstStyle/>
          <a:p>
            <a:pPr algn="just">
              <a:buNone/>
              <a:defRPr/>
            </a:pPr>
            <a:r>
              <a:rPr lang="sk-SK" sz="2400" b="1" dirty="0"/>
              <a:t>Z hľadiska vykonávanej hlavnej činnosti ako aj organizačného rozdelenia (vlastníctva) je možné ES rozdeliť na:</a:t>
            </a:r>
          </a:p>
          <a:p>
            <a:pPr>
              <a:defRPr/>
            </a:pPr>
            <a:r>
              <a:rPr lang="sk-SK" sz="2400" b="1" dirty="0">
                <a:solidFill>
                  <a:srgbClr val="00B050"/>
                </a:solidFill>
              </a:rPr>
              <a:t>výrobu elektrickej energie (SE, a.s.),</a:t>
            </a:r>
            <a:endParaRPr lang="cs-CZ" sz="2400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sk-SK" sz="2400" b="1" dirty="0">
                <a:solidFill>
                  <a:srgbClr val="00B050"/>
                </a:solidFill>
              </a:rPr>
              <a:t>prenos elektrickej energie (SEPS, a.s.),</a:t>
            </a:r>
            <a:endParaRPr lang="cs-CZ" sz="2400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sk-SK" sz="2400" b="1" dirty="0">
                <a:solidFill>
                  <a:srgbClr val="00B050"/>
                </a:solidFill>
              </a:rPr>
              <a:t>distribúciu elektrickej energie (Západoslovenská distribučná, a.s., Stredoslovenská distribučná, </a:t>
            </a:r>
            <a:r>
              <a:rPr lang="sk-SK" sz="2400" b="1" dirty="0" err="1">
                <a:solidFill>
                  <a:srgbClr val="00B050"/>
                </a:solidFill>
              </a:rPr>
              <a:t>a.s</a:t>
            </a:r>
            <a:r>
              <a:rPr lang="sk-SK" sz="2400" b="1" dirty="0">
                <a:solidFill>
                  <a:srgbClr val="00B050"/>
                </a:solidFill>
              </a:rPr>
              <a:t>., Východoslovenská distribučná, </a:t>
            </a:r>
            <a:r>
              <a:rPr lang="sk-SK" sz="2400" b="1" dirty="0" err="1">
                <a:solidFill>
                  <a:srgbClr val="00B050"/>
                </a:solidFill>
              </a:rPr>
              <a:t>a.s</a:t>
            </a:r>
            <a:r>
              <a:rPr lang="sk-SK" sz="2400" b="1" dirty="0">
                <a:solidFill>
                  <a:srgbClr val="00B050"/>
                </a:solidFill>
              </a:rPr>
              <a:t>.).</a:t>
            </a:r>
            <a:endParaRPr lang="cs-CZ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74A36B7-8EDC-4CAA-AF42-8FE0A3789E26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1268" name="Zástupný symbol čísla snímky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DA4974-5F16-42B7-9D53-CD2484CF0DFD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5959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ACA0FE-1F81-46AE-8B13-A20F8B88F1E9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71683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089F46-4065-455C-8564-C1C182D21944}" type="slidenum">
              <a:rPr lang="sk-SK" altLang="sk-SK"/>
              <a:pPr/>
              <a:t>140</a:t>
            </a:fld>
            <a:endParaRPr lang="sk-SK" altLang="sk-SK"/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304800"/>
            <a:ext cx="8686800" cy="6248400"/>
          </a:xfrm>
        </p:spPr>
        <p:txBody>
          <a:bodyPr/>
          <a:lstStyle/>
          <a:p>
            <a:pPr marL="609600" indent="-609600" algn="just">
              <a:lnSpc>
                <a:spcPct val="70000"/>
              </a:lnSpc>
              <a:buNone/>
            </a:pPr>
            <a:endParaRPr lang="sk-SK" alt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>
              <a:lnSpc>
                <a:spcPct val="70000"/>
              </a:lnSpc>
              <a:buFontTx/>
              <a:buAutoNum type="arabicPeriod"/>
            </a:pPr>
            <a:r>
              <a:rPr lang="sk-SK" altLang="sk-SK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metóda času úhrady</a:t>
            </a:r>
            <a:r>
              <a:rPr lang="sk-SK" altLang="sk-SK" sz="2400" dirty="0">
                <a:latin typeface="Times New Roman" panose="02020603050405020304" pitchFamily="18" charset="0"/>
              </a:rPr>
              <a:t> (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lehota splatnosti</a:t>
            </a:r>
            <a:r>
              <a:rPr lang="sk-SK" altLang="sk-SK" sz="2400" dirty="0">
                <a:latin typeface="Times New Roman" panose="02020603050405020304" pitchFamily="18" charset="0"/>
              </a:rPr>
              <a:t>,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návratnosť investícií</a:t>
            </a:r>
            <a:r>
              <a:rPr lang="sk-SK" altLang="sk-SK" sz="2400" dirty="0">
                <a:latin typeface="Times New Roman" panose="02020603050405020304" pitchFamily="18" charset="0"/>
              </a:rPr>
              <a:t>)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Payback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PB),</a:t>
            </a:r>
            <a:endParaRPr lang="en-US" altLang="sk-SK" sz="2400" dirty="0">
              <a:latin typeface="Times New Roman" panose="02020603050405020304" pitchFamily="18" charset="0"/>
            </a:endParaRPr>
          </a:p>
          <a:p>
            <a:pPr marL="609600" indent="-609600" algn="just">
              <a:lnSpc>
                <a:spcPct val="70000"/>
              </a:lnSpc>
              <a:buFontTx/>
              <a:buAutoNum type="arabicPeriod"/>
            </a:pPr>
            <a:r>
              <a:rPr lang="sk-SK" altLang="sk-SK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metóda čistej súčasnej hodnoty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(Net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Investment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NPV),</a:t>
            </a:r>
            <a:endParaRPr lang="en-US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>
              <a:lnSpc>
                <a:spcPct val="70000"/>
              </a:lnSpc>
              <a:buFontTx/>
              <a:buAutoNum type="arabicPeriod"/>
            </a:pPr>
            <a:r>
              <a:rPr lang="sk-SK" altLang="sk-SK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metóda vnútorného výnosového percenta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of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IRR),</a:t>
            </a:r>
            <a:endParaRPr lang="en-US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>
              <a:lnSpc>
                <a:spcPct val="70000"/>
              </a:lnSpc>
              <a:buNone/>
            </a:pPr>
            <a:endParaRPr lang="sk-SK" altLang="sk-SK" sz="24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>
              <a:lnSpc>
                <a:spcPct val="70000"/>
              </a:lnSpc>
            </a:pPr>
            <a:endParaRPr lang="sk-SK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>
              <a:lnSpc>
                <a:spcPct val="70000"/>
              </a:lnSpc>
              <a:buNone/>
            </a:pPr>
            <a:r>
              <a:rPr lang="sk-SK" altLang="sk-SK" sz="2400" dirty="0">
                <a:latin typeface="Times New Roman" panose="02020603050405020304" pitchFamily="18" charset="0"/>
              </a:rPr>
              <a:t>   </a:t>
            </a:r>
            <a:r>
              <a:rPr lang="en-US" altLang="sk-SK" sz="2400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 výpočtoch (hlavne pri použití metód 2 a 3) sa vychádza </a:t>
            </a:r>
            <a:r>
              <a:rPr lang="sk-SK" altLang="sk-SK" sz="2400" dirty="0">
                <a:latin typeface="Times New Roman" panose="02020603050405020304" pitchFamily="18" charset="0"/>
              </a:rPr>
              <a:t>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určitých zjednodušujúcich predpokladov:</a:t>
            </a:r>
            <a:endParaRPr lang="en-US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>
              <a:lnSpc>
                <a:spcPct val="70000"/>
              </a:lnSpc>
              <a:buNone/>
            </a:pPr>
            <a:endParaRPr lang="sk-SK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>
              <a:lnSpc>
                <a:spcPct val="70000"/>
              </a:lnSpc>
              <a:buFontTx/>
              <a:buAutoNum type="arabicPeriod"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kapitál sa požičiava za rovnakú úrokovú mieru,</a:t>
            </a:r>
            <a:endParaRPr lang="sk-SK" altLang="sk-SK" sz="2400" dirty="0">
              <a:latin typeface="Times New Roman" panose="02020603050405020304" pitchFamily="18" charset="0"/>
            </a:endParaRPr>
          </a:p>
          <a:p>
            <a:pPr marL="609600" indent="-609600" algn="just">
              <a:lnSpc>
                <a:spcPct val="70000"/>
              </a:lnSpc>
              <a:buFontTx/>
              <a:buAutoNum type="arabicPeriod"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všetky peňažné toky sa uskutočnia na konci sledovaného obdobia, nie nepretržite  v priebehu obdobia,</a:t>
            </a:r>
          </a:p>
          <a:p>
            <a:pPr marL="609600" indent="-609600" algn="just">
              <a:lnSpc>
                <a:spcPct val="70000"/>
              </a:lnSpc>
              <a:buNone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výnosy sú isté, bez rizika.</a:t>
            </a:r>
            <a:endParaRPr lang="cs-CZ" altLang="sk-SK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7148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B3C0A2-76E6-4B69-9AAD-97C035380658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7172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C54F9F-306B-483C-9FF8-75DBA76505D3}" type="slidenum">
              <a:rPr lang="sk-SK" altLang="sk-SK"/>
              <a:pPr/>
              <a:t>141</a:t>
            </a:fld>
            <a:endParaRPr lang="sk-SK" altLang="sk-SK"/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8763000" cy="1143000"/>
          </a:xfrm>
        </p:spPr>
        <p:txBody>
          <a:bodyPr/>
          <a:lstStyle/>
          <a:p>
            <a:pPr eaLnBrk="1" hangingPunct="1"/>
            <a:r>
              <a:rPr lang="sk-SK" altLang="sk-SK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Metóda času úhrady</a:t>
            </a:r>
            <a:r>
              <a:rPr lang="sk-SK" altLang="sk-SK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-</a:t>
            </a:r>
            <a:r>
              <a:rPr lang="sk-SK" altLang="sk-SK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návratnosť, čas</a:t>
            </a:r>
            <a:r>
              <a:rPr lang="sk-SK" altLang="sk-SK" sz="3600" dirty="0">
                <a:solidFill>
                  <a:srgbClr val="FF3300"/>
                </a:solidFill>
                <a:latin typeface="Times New Roman" panose="02020603050405020304" pitchFamily="18" charset="0"/>
              </a:rPr>
              <a:t> s</a:t>
            </a:r>
            <a:r>
              <a:rPr lang="sk-SK" altLang="sk-SK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platenia</a:t>
            </a:r>
            <a:r>
              <a:rPr lang="sk-SK" altLang="sk-SK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altLang="sk-SK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Payback</a:t>
            </a:r>
            <a:r>
              <a:rPr lang="sk-SK" alt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sk-SK" alt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altLang="sk-SK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600201"/>
            <a:ext cx="8763000" cy="4525963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 úhrady (návratnosť) investície je také obdobie za ktoré tok príjmov (čistý cash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prinesie hodnotu rovnajúcu sa pôvodným nákladom na investíciu. </a:t>
            </a:r>
            <a:endParaRPr lang="sk-SK" altLang="sk-SK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 sa predpokladajú konštantné ročné príjmy z investície počas jej životnosti, čas úhrady 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počíta ako</a:t>
            </a:r>
            <a:endParaRPr lang="sk-SK" altLang="sk-SK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k-SK" altLang="sk-SK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k-SK" altLang="sk-SK" dirty="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sk-SK" altLang="sk-SK" dirty="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kde	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altLang="sk-SK" sz="2400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sú	náklady na investície (</a:t>
            </a:r>
            <a:r>
              <a:rPr lang="sk-SK" altLang="sk-SK" sz="2400" dirty="0">
                <a:latin typeface="Times New Roman" panose="02020603050405020304" pitchFamily="18" charset="0"/>
              </a:rPr>
              <a:t>€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sk-SK" altLang="sk-SK" sz="2400" dirty="0">
                <a:latin typeface="Times New Roman" panose="02020603050405020304" pitchFamily="18" charset="0"/>
              </a:rPr>
              <a:t>      </a:t>
            </a:r>
            <a:r>
              <a:rPr lang="sk-SK" alt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sk-SK" altLang="sk-SK" sz="2400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sk-SK" altLang="sk-SK" sz="2400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ročný cash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altLang="sk-SK" sz="2400" dirty="0">
                <a:latin typeface="Times New Roman" panose="02020603050405020304" pitchFamily="18" charset="0"/>
              </a:rPr>
              <a:t>€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.rok</a:t>
            </a:r>
            <a:r>
              <a:rPr lang="sk-SK" altLang="sk-SK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cs-CZ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5638800" y="3657601"/>
          <a:ext cx="18288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r:id="rId3" imgW="672808" imgH="444307" progId="Equation.3">
                  <p:embed/>
                </p:oleObj>
              </mc:Choice>
              <mc:Fallback>
                <p:oleObj r:id="rId3" imgW="672808" imgH="444307" progId="Equation.3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657601"/>
                        <a:ext cx="18288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37851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BB763A-EBBC-4976-9F54-3FE08384E0B5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8196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548B25-2353-4203-81C4-A9E08DAF7CD0}" type="slidenum">
              <a:rPr lang="sk-SK" altLang="sk-SK"/>
              <a:pPr/>
              <a:t>142</a:t>
            </a:fld>
            <a:endParaRPr lang="sk-SK" altLang="sk-SK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304800"/>
            <a:ext cx="8686800" cy="6248400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>
                <a:latin typeface="Times New Roman" panose="02020603050405020304" pitchFamily="18" charset="0"/>
              </a:rPr>
              <a:t>	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Ak sa uvažujú nerovnaké ročné príjmy z investície počas životnosti </a:t>
            </a:r>
            <a:r>
              <a:rPr lang="sk-SK" altLang="sk-SK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k-SK" altLang="sk-SK" sz="2400" i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čas úhrady možno určiť z rovnice</a:t>
            </a:r>
            <a:r>
              <a:rPr lang="cs-CZ" altLang="sk-SK" sz="2400">
                <a:latin typeface="Times New Roman" panose="02020603050405020304" pitchFamily="18" charset="0"/>
              </a:rPr>
              <a:t> </a:t>
            </a:r>
            <a:endParaRPr lang="en-US" altLang="sk-SK" sz="24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4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4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4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4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>
                <a:latin typeface="Times New Roman" panose="02020603050405020304" pitchFamily="18" charset="0"/>
              </a:rPr>
              <a:t>	</a:t>
            </a:r>
            <a:endParaRPr lang="en-US" altLang="sk-SK" sz="24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sk-SK" sz="2400">
                <a:latin typeface="Times New Roman" panose="02020603050405020304" pitchFamily="18" charset="0"/>
              </a:rPr>
              <a:t>	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Čas úhrady (návratnosť) sa zistí postupným načítavaním ročných hodnôt cash flow tak dlho, až kumulované čiastky cash flow prevýšia investičné náklady</a:t>
            </a:r>
            <a:r>
              <a:rPr lang="sk-SK" altLang="sk-SK" sz="2400">
                <a:latin typeface="Times New Roman" panose="02020603050405020304" pitchFamily="18" charset="0"/>
              </a:rPr>
              <a:t>.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>
                <a:latin typeface="Times New Roman" panose="02020603050405020304" pitchFamily="18" charset="0"/>
              </a:rPr>
              <a:t>    </a:t>
            </a:r>
            <a:r>
              <a:rPr lang="en-US" altLang="sk-SK" sz="2400">
                <a:latin typeface="Times New Roman" panose="02020603050405020304" pitchFamily="18" charset="0"/>
              </a:rPr>
              <a:t> 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Čím je kratší čas úhrady, tým je investícia výhodnejšia, čas úhrady musí byť kratší, ako životnosť investície. </a:t>
            </a:r>
            <a:r>
              <a:rPr lang="sk-SK" altLang="sk-SK" sz="2400">
                <a:latin typeface="Times New Roman" panose="02020603050405020304" pitchFamily="18" charset="0"/>
              </a:rPr>
              <a:t>                  </a:t>
            </a:r>
            <a:endParaRPr lang="en-US" altLang="sk-SK" sz="24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sk-SK" sz="2400">
                <a:latin typeface="Times New Roman" panose="02020603050405020304" pitchFamily="18" charset="0"/>
              </a:rPr>
              <a:t>	</a:t>
            </a:r>
            <a:r>
              <a:rPr lang="sk-SK" alt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Pri porovnávaní ináč rovnocenných variantov je výhodnejší ten, ktorého čas úhrady je kratší.</a:t>
            </a:r>
            <a:endParaRPr lang="sk-SK" altLang="sk-SK" sz="24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>
                <a:latin typeface="Times New Roman" panose="02020603050405020304" pitchFamily="18" charset="0"/>
              </a:rPr>
              <a:t>     Takto určenú návratnosť označujú pojmom </a:t>
            </a:r>
            <a:r>
              <a:rPr lang="sk-SK" altLang="sk-SK" sz="2400">
                <a:solidFill>
                  <a:srgbClr val="FF3300"/>
                </a:solidFill>
                <a:latin typeface="Times New Roman" panose="02020603050405020304" pitchFamily="18" charset="0"/>
              </a:rPr>
              <a:t>hrubá návratnosť</a:t>
            </a:r>
            <a:r>
              <a:rPr lang="sk-SK" altLang="sk-SK" sz="2400">
                <a:latin typeface="Times New Roman" panose="02020603050405020304" pitchFamily="18" charset="0"/>
              </a:rPr>
              <a:t>.</a:t>
            </a:r>
            <a:r>
              <a:rPr lang="sk-SK" altLang="sk-SK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cs-CZ" altLang="sk-SK" sz="360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4943475" y="1341439"/>
          <a:ext cx="2362200" cy="12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r:id="rId3" imgW="799753" imgH="431613" progId="Equation.3">
                  <p:embed/>
                </p:oleObj>
              </mc:Choice>
              <mc:Fallback>
                <p:oleObj r:id="rId3" imgW="799753" imgH="431613" progId="Equation.3">
                  <p:embed/>
                  <p:pic>
                    <p:nvPicPr>
                      <p:cNvPr id="819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1341439"/>
                        <a:ext cx="2362200" cy="126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77415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939718-7023-43CD-A48D-261F9E238000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9220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065AA0-77ED-4708-BEBF-3527855F2691}" type="slidenum">
              <a:rPr lang="sk-SK" altLang="sk-SK"/>
              <a:pPr/>
              <a:t>143</a:t>
            </a:fld>
            <a:endParaRPr lang="sk-SK" altLang="sk-SK"/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304800"/>
            <a:ext cx="8763000" cy="6248400"/>
          </a:xfrm>
        </p:spPr>
        <p:txBody>
          <a:bodyPr>
            <a:normAutofit fontScale="85000" lnSpcReduction="10000"/>
          </a:bodyPr>
          <a:lstStyle/>
          <a:p>
            <a:pPr marL="609600" indent="-609600" algn="just">
              <a:spcBef>
                <a:spcPct val="0"/>
              </a:spcBef>
              <a:buNone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Nevýhodou tejto metódy je, že</a:t>
            </a:r>
            <a:endParaRPr lang="en-US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>
              <a:spcBef>
                <a:spcPct val="0"/>
              </a:spcBef>
              <a:buNone/>
            </a:pPr>
            <a:endParaRPr lang="sk-SK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>
              <a:spcBef>
                <a:spcPct val="0"/>
              </a:spcBef>
              <a:buFontTx/>
              <a:buAutoNum type="arabicPeriod"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neberie do úvahy výnosy po čase úhrady, má nulovú schopnosť vypovedať o období po uplynutí času úhrady – preferuje  krátkodobé ciele pred dlhodobými, čo v prípadoch investícií s dlhšou životnosťou </a:t>
            </a:r>
            <a:r>
              <a:rPr lang="sk-SK" altLang="sk-SK" sz="2400" dirty="0">
                <a:latin typeface="Times New Roman" panose="02020603050405020304" pitchFamily="18" charset="0"/>
              </a:rPr>
              <a:t>je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nebezpečné,</a:t>
            </a:r>
            <a:endParaRPr lang="en-US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>
              <a:spcBef>
                <a:spcPct val="0"/>
              </a:spcBef>
              <a:buFontTx/>
              <a:buAutoNum type="arabicPeriod"/>
            </a:pPr>
            <a:endParaRPr lang="sk-SK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>
              <a:spcBef>
                <a:spcPct val="0"/>
              </a:spcBef>
              <a:buNone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nezohľadňuje časové rozloženie výnosov počas času úhrady – túto  nevýhodu však možno jednoducho odstrániť diskontovaním napr. v zmysle zápisu</a:t>
            </a:r>
          </a:p>
          <a:p>
            <a:pPr marL="609600" indent="-609600">
              <a:spcBef>
                <a:spcPct val="0"/>
              </a:spcBef>
              <a:buNone/>
            </a:pPr>
            <a:endParaRPr lang="sk-SK" altLang="sk-SK" sz="2400" dirty="0">
              <a:latin typeface="Times New Roman" panose="02020603050405020304" pitchFamily="18" charset="0"/>
            </a:endParaRPr>
          </a:p>
          <a:p>
            <a:pPr marL="609600" indent="-609600">
              <a:spcBef>
                <a:spcPct val="0"/>
              </a:spcBef>
              <a:buNone/>
            </a:pPr>
            <a:endParaRPr lang="sk-SK" altLang="sk-SK" sz="2400" dirty="0">
              <a:latin typeface="Times New Roman" panose="02020603050405020304" pitchFamily="18" charset="0"/>
            </a:endParaRPr>
          </a:p>
          <a:p>
            <a:pPr marL="609600" indent="-609600">
              <a:spcBef>
                <a:spcPct val="0"/>
              </a:spcBef>
              <a:buNone/>
            </a:pPr>
            <a:endParaRPr lang="sk-SK" altLang="sk-SK" sz="2400" dirty="0">
              <a:latin typeface="Times New Roman" panose="02020603050405020304" pitchFamily="18" charset="0"/>
            </a:endParaRPr>
          </a:p>
          <a:p>
            <a:pPr marL="609600" indent="-609600">
              <a:spcBef>
                <a:spcPct val="0"/>
              </a:spcBef>
              <a:buNone/>
            </a:pPr>
            <a:endParaRPr lang="sk-SK" altLang="sk-SK" sz="2400" dirty="0">
              <a:latin typeface="Times New Roman" panose="02020603050405020304" pitchFamily="18" charset="0"/>
            </a:endParaRPr>
          </a:p>
          <a:p>
            <a:pPr marL="609600" indent="-609600">
              <a:spcBef>
                <a:spcPct val="0"/>
              </a:spcBef>
              <a:buNone/>
            </a:pPr>
            <a:endParaRPr lang="sk-SK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spcBef>
                <a:spcPct val="0"/>
              </a:spcBef>
              <a:buNone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kde	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	diskontná sadzba, </a:t>
            </a:r>
            <a:endParaRPr lang="sk-SK" altLang="sk-SK" sz="2400" dirty="0">
              <a:latin typeface="Times New Roman" panose="02020603050405020304" pitchFamily="18" charset="0"/>
            </a:endParaRPr>
          </a:p>
          <a:p>
            <a:pPr marL="609600" indent="-609600" algn="just">
              <a:spcBef>
                <a:spcPct val="0"/>
              </a:spcBef>
              <a:buNone/>
            </a:pPr>
            <a:r>
              <a:rPr lang="sk-SK" altLang="sk-SK" sz="2400" dirty="0">
                <a:latin typeface="Times New Roman" panose="02020603050405020304" pitchFamily="18" charset="0"/>
              </a:rPr>
              <a:t>	</a:t>
            </a:r>
          </a:p>
          <a:p>
            <a:pPr marL="609600" indent="-609600" algn="just">
              <a:spcBef>
                <a:spcPct val="0"/>
              </a:spcBef>
              <a:buNone/>
            </a:pPr>
            <a:r>
              <a:rPr lang="sk-SK" altLang="sk-SK" sz="2400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základe </a:t>
            </a:r>
            <a:r>
              <a:rPr lang="sk-SK" altLang="sk-SK" sz="2400" dirty="0">
                <a:latin typeface="Times New Roman" panose="02020603050405020304" pitchFamily="18" charset="0"/>
              </a:rPr>
              <a:t>tohto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vzťahu sa určí tzv. diskontovaná návratnosť. </a:t>
            </a:r>
            <a:r>
              <a:rPr lang="sk-SK" altLang="sk-SK" sz="2400" dirty="0">
                <a:latin typeface="Times New Roman" panose="02020603050405020304" pitchFamily="18" charset="0"/>
              </a:rPr>
              <a:t>Označuje sa tiež pojmom </a:t>
            </a:r>
            <a:r>
              <a:rPr lang="sk-SK" altLang="sk-SK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čistá návratnosť</a:t>
            </a:r>
            <a:r>
              <a:rPr lang="sk-SK" altLang="sk-SK" sz="2400" dirty="0">
                <a:latin typeface="Times New Roman" panose="02020603050405020304" pitchFamily="18" charset="0"/>
              </a:rPr>
              <a:t>.</a:t>
            </a:r>
          </a:p>
          <a:p>
            <a:pPr marL="609600" indent="-609600" algn="just">
              <a:spcBef>
                <a:spcPct val="0"/>
              </a:spcBef>
              <a:buNone/>
            </a:pPr>
            <a:endParaRPr lang="sk-SK" altLang="sk-SK" sz="2400" dirty="0">
              <a:latin typeface="Times New Roman" panose="02020603050405020304" pitchFamily="18" charset="0"/>
            </a:endParaRPr>
          </a:p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Diskontná sadzba je druh úrokovej sadzby, za ktorú poskytuje centrálna banka úvery komerčným bankám. Následne komerčné banky poskytujú úvery obyvateľstvu, firmám alebo obciam s úrokovou sadzbou, ktorá sa odvíja od výšky diskontnej sadzby.</a:t>
            </a:r>
          </a:p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Nižšia diskontná sadzba zvyšuje dopyt po úveroch, jej zvyšovanie dopyt po úveroch tlmí.</a:t>
            </a:r>
          </a:p>
          <a:p>
            <a:pPr marL="609600" indent="-609600" algn="just">
              <a:spcBef>
                <a:spcPct val="0"/>
              </a:spcBef>
              <a:buNone/>
            </a:pPr>
            <a:endParaRPr lang="cs-CZ" altLang="sk-SK" sz="24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633539"/>
              </p:ext>
            </p:extLst>
          </p:nvPr>
        </p:nvGraphicFramePr>
        <p:xfrm>
          <a:off x="4343400" y="2187214"/>
          <a:ext cx="3429000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r:id="rId3" imgW="1295400" imgH="431800" progId="Equation.3">
                  <p:embed/>
                </p:oleObj>
              </mc:Choice>
              <mc:Fallback>
                <p:oleObj r:id="rId3" imgW="1295400" imgH="431800" progId="Equation.3">
                  <p:embed/>
                  <p:pic>
                    <p:nvPicPr>
                      <p:cNvPr id="92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187214"/>
                        <a:ext cx="3429000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37210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DB1DBA-5849-48D7-922C-4A222F238F85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10244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37E453-76A9-463F-9D69-A2A069AABA5A}" type="slidenum">
              <a:rPr lang="sk-SK" altLang="sk-SK"/>
              <a:pPr/>
              <a:t>144</a:t>
            </a:fld>
            <a:endParaRPr lang="sk-SK" altLang="sk-SK"/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28601"/>
            <a:ext cx="8229600" cy="5897563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k-SK" altLang="sk-SK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</a:rPr>
              <a:t>M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etóda času úhrady poskytuje dôležité informácie </a:t>
            </a:r>
            <a:r>
              <a:rPr lang="sk-SK" altLang="sk-SK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riziku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(čas úhrady 2 roky je menším rizikom, ako čas úhrady 10 rokov) a </a:t>
            </a:r>
            <a:r>
              <a:rPr lang="sk-SK" altLang="sk-SK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likvidite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investície (ukazuje, ako dlho bude pôvodný kapitál viazaný v investícii).</a:t>
            </a:r>
            <a:endParaRPr lang="sk-SK" altLang="sk-SK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</a:rPr>
              <a:t>	J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ľahko pochopiteľnou, preto finanční manažéri ju často používajú, napriek svojim nevýhodám.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Literatúra uvádza túto metódu hodnotenia efektívnosti investícií </a:t>
            </a:r>
            <a:r>
              <a:rPr lang="sk-SK" altLang="sk-SK" sz="2400" dirty="0">
                <a:latin typeface="Times New Roman" panose="02020603050405020304" pitchFamily="18" charset="0"/>
              </a:rPr>
              <a:t>aj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označením </a:t>
            </a:r>
            <a:r>
              <a:rPr lang="sk-SK" altLang="sk-SK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kritérium (minimálneho) času splatenia investície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Payout-Time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Payback-Time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 definuje podmienkou</a:t>
            </a:r>
          </a:p>
          <a:p>
            <a:pPr eaLnBrk="1" hangingPunct="1"/>
            <a:endParaRPr lang="cs-CZ" altLang="sk-SK" sz="2400" dirty="0"/>
          </a:p>
        </p:txBody>
      </p:sp>
    </p:spTree>
    <p:extLst>
      <p:ext uri="{BB962C8B-B14F-4D97-AF65-F5344CB8AC3E}">
        <p14:creationId xmlns:p14="http://schemas.microsoft.com/office/powerpoint/2010/main" val="48980420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02871A-C577-465C-AF47-01EE759495C5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73731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09FD78-7919-420E-A1C2-DB6126D56F64}" type="slidenum">
              <a:rPr lang="sk-SK" altLang="sk-SK"/>
              <a:pPr/>
              <a:t>145</a:t>
            </a:fld>
            <a:endParaRPr lang="sk-SK" altLang="sk-SK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Metóda čistej súčasnej hodnoty</a:t>
            </a:r>
            <a:r>
              <a:rPr lang="sk-SK" altLang="sk-SK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sk-SK" altLang="sk-SK" sz="3600" b="1">
                <a:latin typeface="Times New Roman" panose="02020603050405020304" pitchFamily="18" charset="0"/>
              </a:rPr>
            </a:br>
            <a:r>
              <a:rPr lang="sk-SK" altLang="sk-SK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(Net Present Value of Investment)</a:t>
            </a:r>
            <a:endParaRPr lang="cs-CZ" altLang="sk-SK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524000"/>
            <a:ext cx="8686800" cy="4876800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dirty="0">
                <a:latin typeface="Times New Roman" panose="02020603050405020304" pitchFamily="18" charset="0"/>
              </a:rPr>
              <a:t>	</a:t>
            </a:r>
            <a:endParaRPr lang="en-US" altLang="sk-SK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sk-SK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</a:rPr>
              <a:t>Z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ákladná metóda hodnotenia efektívnosti investícií. </a:t>
            </a:r>
            <a:endParaRPr lang="sk-SK" altLang="sk-SK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Jej podstatou je porovnanie všetkých nákladov a prínosov vyplývajúcich  z realizácie príslušného investičného projektu.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strane nákladov kalkuluje s investičnými, aj s prevádzkovými nákladmi, kalkulácia všetkých prínosov investície je niekedy problematická, čo súvisí hlavne s otázkou ich ocenenia.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Čistá súčasná hodnota investície 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NPV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(Net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môže byť vyjadrená ako rozdiel medzi súčasnou hodnotou očakávaných príjmov </a:t>
            </a:r>
            <a:r>
              <a:rPr lang="sk-SK" alt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sk-SK" altLang="sk-SK" sz="2400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altLang="sk-SK" sz="2400" dirty="0">
                <a:latin typeface="Times New Roman" panose="02020603050405020304" pitchFamily="18" charset="0"/>
              </a:rPr>
              <a:t>€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počas životnosti investície </a:t>
            </a:r>
            <a:r>
              <a:rPr lang="sk-SK" alt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k-SK" altLang="sk-SK" sz="2400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nákladov na investície 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altLang="sk-SK" sz="2400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altLang="sk-SK" sz="2400" dirty="0">
                <a:latin typeface="Times New Roman" panose="02020603050405020304" pitchFamily="18" charset="0"/>
              </a:rPr>
              <a:t>€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cs-CZ" altLang="sk-SK" sz="2400" dirty="0"/>
          </a:p>
        </p:txBody>
      </p:sp>
    </p:spTree>
    <p:extLst>
      <p:ext uri="{BB962C8B-B14F-4D97-AF65-F5344CB8AC3E}">
        <p14:creationId xmlns:p14="http://schemas.microsoft.com/office/powerpoint/2010/main" val="394027731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78EE98-E02E-434F-9CFF-18FD60C67721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12292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7F9B35-6C27-4A9A-911F-8D2CCA0E27B5}" type="slidenum">
              <a:rPr lang="sk-SK" altLang="sk-SK"/>
              <a:pPr/>
              <a:t>146</a:t>
            </a:fld>
            <a:endParaRPr lang="sk-SK" altLang="sk-SK"/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349501"/>
            <a:ext cx="8458200" cy="3776663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dirty="0">
                <a:latin typeface="Times New Roman" panose="02020603050405020304" pitchFamily="18" charset="0"/>
              </a:rPr>
              <a:t>	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Kladná hodnota 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NPV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znamená, že projekt je ziskový, </a:t>
            </a:r>
            <a:r>
              <a:rPr lang="sk-SK" altLang="sk-SK" sz="2400" dirty="0">
                <a:latin typeface="Times New Roman" panose="02020603050405020304" pitchFamily="18" charset="0"/>
              </a:rPr>
              <a:t>a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má zápornú hodnotu, je nutné projekt odmietnuť. </a:t>
            </a:r>
            <a:endParaRPr lang="en-US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altLang="sk-SK" sz="2400" dirty="0">
                <a:latin typeface="Times New Roman" panose="02020603050405020304" pitchFamily="18" charset="0"/>
              </a:rPr>
              <a:t>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prípade porovnania viacerých variantov je najvýhodnejší ten, ktorý má maximálnu čistú súčasnú hodnotu investície. </a:t>
            </a:r>
            <a:endParaRPr lang="en-US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k-SK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</a:rPr>
              <a:t>   	</a:t>
            </a:r>
            <a:endParaRPr lang="cs-CZ" altLang="sk-SK" sz="24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2279650" y="1125538"/>
          <a:ext cx="73914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r:id="rId3" imgW="2540000" imgH="431800" progId="Equation.3">
                  <p:embed/>
                </p:oleObj>
              </mc:Choice>
              <mc:Fallback>
                <p:oleObj r:id="rId3" imgW="2540000" imgH="431800" progId="Equation.3">
                  <p:embed/>
                  <p:pic>
                    <p:nvPicPr>
                      <p:cNvPr id="1229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1125538"/>
                        <a:ext cx="73914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891170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dátumu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2A8F3C-0805-4C1A-BC8F-D5D0555C3BF4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74755" name="Zástupný symbol čísla snímky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E1FCF1-D795-416B-B62D-667B47AC4F29}" type="slidenum">
              <a:rPr lang="sk-SK" altLang="sk-SK"/>
              <a:pPr/>
              <a:t>147</a:t>
            </a:fld>
            <a:endParaRPr lang="sk-SK" altLang="sk-SK"/>
          </a:p>
        </p:txBody>
      </p:sp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88914"/>
            <a:ext cx="729615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949950"/>
            <a:ext cx="4533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ĺžnik 1"/>
          <p:cNvSpPr/>
          <p:nvPr/>
        </p:nvSpPr>
        <p:spPr>
          <a:xfrm>
            <a:off x="9229429" y="3079751"/>
            <a:ext cx="20906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1/(1,1) = 0,9091</a:t>
            </a:r>
          </a:p>
          <a:p>
            <a:endParaRPr lang="sk-SK" dirty="0"/>
          </a:p>
          <a:p>
            <a:r>
              <a:rPr lang="sk-SK" alt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1/(1,1*1,1) = 0,8264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8099632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dátumu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ABB8D0-62E7-492E-B44A-0C054673B2AA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75779" name="Zástupný symbol čísla snímky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5CA193-8CCD-4CEB-8197-51FE080FC9E4}" type="slidenum">
              <a:rPr lang="sk-SK" altLang="sk-SK"/>
              <a:pPr/>
              <a:t>148</a:t>
            </a:fld>
            <a:endParaRPr lang="sk-SK" altLang="sk-SK"/>
          </a:p>
        </p:txBody>
      </p:sp>
      <p:pic>
        <p:nvPicPr>
          <p:cNvPr id="7578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620714"/>
            <a:ext cx="8429625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63338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dátumu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EF9898-785A-4226-852C-E73E23C39FC2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76803" name="Zástupný symbol čísla snímky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D1FB38-F41A-4F8E-9130-14B6E31F4E2D}" type="slidenum">
              <a:rPr lang="sk-SK" altLang="sk-SK"/>
              <a:pPr/>
              <a:t>149</a:t>
            </a:fld>
            <a:endParaRPr lang="sk-SK" altLang="sk-SK"/>
          </a:p>
        </p:txBody>
      </p:sp>
      <p:pic>
        <p:nvPicPr>
          <p:cNvPr id="7680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985839"/>
            <a:ext cx="8362950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92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S-o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62" y="25471"/>
            <a:ext cx="9501447" cy="657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82871AF-834D-4F43-84B3-B1B7C780ADAA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15364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D1CB7A-6088-451C-B7C1-709D67876F8C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8885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ástupný symbol dátumu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5D36EB-C4F2-4AB8-8703-B7A2006313DC}" type="datetime1">
              <a:rPr lang="sk-SK" altLang="sk-SK" smtClean="0"/>
              <a:pPr/>
              <a:t>15. 6. 2023</a:t>
            </a:fld>
            <a:endParaRPr lang="sk-SK" altLang="sk-SK"/>
          </a:p>
        </p:txBody>
      </p:sp>
      <p:sp>
        <p:nvSpPr>
          <p:cNvPr id="16388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0DBF5D-8D0F-487D-92D3-40547590B4CF}" type="slidenum">
              <a:rPr lang="sk-SK" altLang="sk-SK"/>
              <a:pPr/>
              <a:t>150</a:t>
            </a:fld>
            <a:endParaRPr lang="sk-SK" altLang="sk-SK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8458200" cy="1143000"/>
          </a:xfrm>
        </p:spPr>
        <p:txBody>
          <a:bodyPr/>
          <a:lstStyle/>
          <a:p>
            <a:pPr eaLnBrk="1" hangingPunct="1"/>
            <a:r>
              <a:rPr lang="sk-SK" altLang="sk-SK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Metóda vnútorného výnosového percenta</a:t>
            </a:r>
            <a:r>
              <a:rPr lang="sk-SK" altLang="sk-SK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altLang="sk-SK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sk-SK" altLang="sk-SK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of </a:t>
            </a:r>
            <a:r>
              <a:rPr lang="sk-SK" altLang="sk-SK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sk-SK" altLang="sk-SK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altLang="sk-S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600200"/>
            <a:ext cx="8839200" cy="5257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sk-SK" altLang="sk-SK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Vychádza z koncepcie súčasnej hodnoty, spočíva v určení vnútorného výnosového percenta 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pri ktorom súčasná hodnota očakávaných výnosov</a:t>
            </a:r>
            <a:r>
              <a:rPr lang="sk-SK" altLang="sk-SK" sz="2400" dirty="0">
                <a:latin typeface="Times New Roman" panose="02020603050405020304" pitchFamily="18" charset="0"/>
              </a:rPr>
              <a:t>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investície sa rovná súčasnej hodnote výdajov na investíciu, podľa vzťahu</a:t>
            </a:r>
            <a:endParaRPr lang="cs-CZ" alt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sk-SK" alt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sk-SK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sk-SK" dirty="0">
              <a:latin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sk-SK" alt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 hľadaní </a:t>
            </a:r>
            <a:r>
              <a:rPr lang="sk-SK" alt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 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 postupuje metódou pokusov a omylov dovtedy, až číselné hodnoty výrazov na ľavej a pravej strane rovnice budú rovnaké. </a:t>
            </a:r>
            <a:endParaRPr lang="sk-SK" altLang="sk-SK" sz="2400" dirty="0">
              <a:latin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Times New Roman" panose="02020603050405020304" pitchFamily="18" charset="0"/>
              </a:rPr>
              <a:t>	</a:t>
            </a:r>
            <a:r>
              <a:rPr lang="sk-SK" alt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Metóda je v praxi veľmi obľúbená, udáva predpokladanú výnosnosť investície, ktorá sa porovnáva s požadovanou výnosnosťou</a:t>
            </a:r>
            <a:r>
              <a:rPr lang="sk-SK" alt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altLang="sk-SK" dirty="0">
              <a:latin typeface="Times New Roman" panose="02020603050405020304" pitchFamily="18" charset="0"/>
            </a:endParaRP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4343400" y="3124200"/>
          <a:ext cx="3481388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r:id="rId3" imgW="1473200" imgH="431800" progId="Equation.3">
                  <p:embed/>
                </p:oleObj>
              </mc:Choice>
              <mc:Fallback>
                <p:oleObj r:id="rId3" imgW="1473200" imgH="431800" progId="Equation.3">
                  <p:embed/>
                  <p:pic>
                    <p:nvPicPr>
                      <p:cNvPr id="163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124200"/>
                        <a:ext cx="3481388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488512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Zástupný symbol pro obsah 2"/>
          <p:cNvSpPr>
            <a:spLocks noGrp="1"/>
          </p:cNvSpPr>
          <p:nvPr>
            <p:ph idx="1"/>
          </p:nvPr>
        </p:nvSpPr>
        <p:spPr>
          <a:xfrm>
            <a:off x="1981200" y="2571751"/>
            <a:ext cx="8229600" cy="3554413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sk-SK" altLang="sk-SK" sz="4400" b="1" dirty="0"/>
              <a:t>Ďakujem za pozornosť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4400" b="1" dirty="0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4400" b="1" dirty="0"/>
          </a:p>
          <a:p>
            <a:pPr algn="ctr" eaLnBrk="1" hangingPunct="1">
              <a:buFont typeface="Arial" panose="020B0604020202020204" pitchFamily="34" charset="0"/>
              <a:buNone/>
            </a:pPr>
            <a:endParaRPr lang="sk-SK" altLang="sk-SK" sz="4400" b="1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sk-SK" altLang="sk-SK" sz="4400" b="1"/>
              <a:t>Dušan Medveď</a:t>
            </a:r>
            <a:endParaRPr lang="sk-SK" altLang="sk-SK" sz="4400" b="1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D28D808-C7A5-4BF6-B07F-0C57E2E7579B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19492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84BA79-0CA6-4297-8781-E6D545CD48B0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151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59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16</a:t>
            </a:fld>
            <a:endParaRPr lang="cs-CZ" altLang="sk-SK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81200" y="357189"/>
            <a:ext cx="8229600" cy="5768975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sk-SK" sz="3400" b="1" dirty="0">
                <a:solidFill>
                  <a:srgbClr val="00B050"/>
                </a:solidFill>
              </a:rPr>
              <a:t>Denný diagram zaťaženia sa horizontálne delí na tri časti:</a:t>
            </a:r>
            <a:endParaRPr lang="cs-CZ" sz="3400" b="1" dirty="0">
              <a:solidFill>
                <a:srgbClr val="00B050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sk-SK" sz="3400" u="sng" dirty="0">
                <a:solidFill>
                  <a:srgbClr val="0070C0"/>
                </a:solidFill>
              </a:rPr>
              <a:t>Základné zaťaženie ES</a:t>
            </a:r>
            <a:r>
              <a:rPr lang="sk-SK" sz="3400" dirty="0"/>
              <a:t>, pokrývajú ho základné elektrárne. Patria sem parné elektrárne, jadrové elektrárne, paroplynové elektrárne, </a:t>
            </a:r>
            <a:r>
              <a:rPr lang="sk-SK" sz="3400" dirty="0" err="1"/>
              <a:t>prietočné</a:t>
            </a:r>
            <a:r>
              <a:rPr lang="sk-SK" sz="3400" dirty="0"/>
              <a:t> vodné elektrárne bez akumulácie vody. Čas využitia je 5 000 až 7 000 hodín ročne. </a:t>
            </a:r>
            <a:endParaRPr lang="cs-CZ" sz="3400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sk-SK" sz="3400" u="sng" dirty="0" err="1">
                <a:solidFill>
                  <a:srgbClr val="0070C0"/>
                </a:solidFill>
              </a:rPr>
              <a:t>Pološpičkové</a:t>
            </a:r>
            <a:r>
              <a:rPr lang="sk-SK" sz="3400" u="sng" dirty="0">
                <a:solidFill>
                  <a:srgbClr val="0070C0"/>
                </a:solidFill>
              </a:rPr>
              <a:t> zaťaženie ES</a:t>
            </a:r>
            <a:r>
              <a:rPr lang="sk-SK" sz="3400" dirty="0"/>
              <a:t>, pokrývajú ho </a:t>
            </a:r>
            <a:r>
              <a:rPr lang="sk-SK" sz="3400" dirty="0" err="1"/>
              <a:t>pološpičkové</a:t>
            </a:r>
            <a:r>
              <a:rPr lang="sk-SK" sz="3400" dirty="0"/>
              <a:t> elektrárne. Patria sem parné elektrárne (špeciálne bloky konštruované pre prevádzku s častým odstavením a nábehom), </a:t>
            </a:r>
            <a:r>
              <a:rPr lang="sk-SK" sz="3400" dirty="0" err="1"/>
              <a:t>pološpičkové</a:t>
            </a:r>
            <a:r>
              <a:rPr lang="sk-SK" sz="3400" dirty="0"/>
              <a:t> paroplynové elektrárne, vodné elektrárne s akumulačnou nádržou vody. Čas využitia je 1 500 až 5 000 hodín ročne.</a:t>
            </a:r>
            <a:endParaRPr lang="cs-CZ" sz="3400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sk-SK" sz="3400" u="sng" dirty="0">
                <a:solidFill>
                  <a:srgbClr val="0070C0"/>
                </a:solidFill>
              </a:rPr>
              <a:t>Špičkové zaťaženie ES</a:t>
            </a:r>
            <a:r>
              <a:rPr lang="sk-SK" sz="3400" dirty="0"/>
              <a:t>, pokrývajú ho špičkové elektrárne. Tu patria vodné elektrárne s akumuláciou vody, prečerpávacie vodné elektrárne, elektrárne so spaľovacími turbínami.</a:t>
            </a:r>
            <a:endParaRPr lang="cs-CZ" sz="3400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sk-SK" sz="3400" dirty="0"/>
              <a:t>Okrem toho sú ešte </a:t>
            </a:r>
            <a:r>
              <a:rPr lang="sk-SK" sz="3400" u="sng" dirty="0">
                <a:solidFill>
                  <a:srgbClr val="0070C0"/>
                </a:solidFill>
              </a:rPr>
              <a:t>regulačné elektrárne </a:t>
            </a:r>
            <a:r>
              <a:rPr lang="sk-SK" sz="3400" dirty="0"/>
              <a:t>(preberajú nepravidelné zmeny zaťaženia ES za účelom udržania predpísanej menovitej frekvencie) a </a:t>
            </a:r>
            <a:r>
              <a:rPr lang="sk-SK" sz="3400" u="sng" dirty="0">
                <a:solidFill>
                  <a:srgbClr val="0070C0"/>
                </a:solidFill>
              </a:rPr>
              <a:t>samostatné elektrárne</a:t>
            </a:r>
            <a:r>
              <a:rPr lang="sk-SK" sz="3400" dirty="0"/>
              <a:t>, pracujúce do autonómnych oblastí.</a:t>
            </a:r>
            <a:endParaRPr lang="cs-CZ" sz="34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2862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17</a:t>
            </a:fld>
            <a:endParaRPr lang="cs-CZ" altLang="sk-SK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18" y="648541"/>
            <a:ext cx="7991731" cy="551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025244" y="188578"/>
            <a:ext cx="4114800" cy="48009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sk-SK" altLang="sk-SK" sz="2400" b="1"/>
              <a:t>Denný diagram zaťaženia</a:t>
            </a:r>
            <a:endParaRPr lang="cs-CZ" altLang="sk-SK" sz="240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sp>
        <p:nvSpPr>
          <p:cNvPr id="4" name="Obdĺžnik 3"/>
          <p:cNvSpPr/>
          <p:nvPr/>
        </p:nvSpPr>
        <p:spPr>
          <a:xfrm>
            <a:off x="3405297" y="6165305"/>
            <a:ext cx="5454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/>
              <a:t>Diagram je dôležitý aj pre riadiacu činnosť</a:t>
            </a:r>
            <a:r>
              <a:rPr lang="sk-S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83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375" y="279886"/>
            <a:ext cx="7190508" cy="643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8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19</a:t>
            </a:fld>
            <a:endParaRPr lang="cs-CZ" alt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8391" y="923312"/>
            <a:ext cx="8218120" cy="5236918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4367809" y="332657"/>
            <a:ext cx="3665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/>
              <a:t>Týždenný diagram zaťaženia</a:t>
            </a:r>
          </a:p>
        </p:txBody>
      </p:sp>
    </p:spTree>
    <p:extLst>
      <p:ext uri="{BB962C8B-B14F-4D97-AF65-F5344CB8AC3E}">
        <p14:creationId xmlns:p14="http://schemas.microsoft.com/office/powerpoint/2010/main" val="192109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Priebeh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Základy </a:t>
            </a:r>
            <a:r>
              <a:rPr lang="sk-SK" dirty="0" err="1"/>
              <a:t>elektroenergetiky</a:t>
            </a:r>
            <a:endParaRPr lang="sk-SK" dirty="0"/>
          </a:p>
          <a:p>
            <a:pPr lvl="1"/>
            <a:r>
              <a:rPr lang="sk-SK" dirty="0"/>
              <a:t>Prenosová a distribučná sústava</a:t>
            </a:r>
          </a:p>
          <a:p>
            <a:pPr lvl="1"/>
            <a:r>
              <a:rPr lang="sk-SK" dirty="0"/>
              <a:t>Výroba elektrickej energie</a:t>
            </a:r>
          </a:p>
          <a:p>
            <a:pPr lvl="1"/>
            <a:r>
              <a:rPr lang="sk-SK" dirty="0"/>
              <a:t>Spotreba elektrickej energie</a:t>
            </a:r>
          </a:p>
          <a:p>
            <a:pPr lvl="1"/>
            <a:endParaRPr lang="sk-SK" dirty="0"/>
          </a:p>
          <a:p>
            <a:r>
              <a:rPr lang="sk-SK" dirty="0"/>
              <a:t>Ekonomika </a:t>
            </a:r>
            <a:r>
              <a:rPr lang="sk-SK" dirty="0" err="1"/>
              <a:t>elektroenergetiky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3476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20</a:t>
            </a:fld>
            <a:endParaRPr lang="cs-CZ" altLang="sk-SK"/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9" y="1216025"/>
            <a:ext cx="8669337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4469377" y="404665"/>
            <a:ext cx="325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/>
              <a:t>Ročný diagram zaťaženia</a:t>
            </a:r>
          </a:p>
        </p:txBody>
      </p:sp>
    </p:spTree>
    <p:extLst>
      <p:ext uri="{BB962C8B-B14F-4D97-AF65-F5344CB8AC3E}">
        <p14:creationId xmlns:p14="http://schemas.microsoft.com/office/powerpoint/2010/main" val="2895161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058" y="641032"/>
            <a:ext cx="6798945" cy="586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99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70" y="408709"/>
            <a:ext cx="7552073" cy="610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43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63" y="594793"/>
            <a:ext cx="921067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27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sk-SK" b="1" dirty="0">
                <a:solidFill>
                  <a:srgbClr val="FF0000"/>
                </a:solidFill>
              </a:rPr>
              <a:t>VÝROBA  ELEKTRICKEJ  ENERGIE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00125"/>
            <a:ext cx="8229600" cy="5356225"/>
          </a:xfrm>
        </p:spPr>
        <p:txBody>
          <a:bodyPr rtlCol="0">
            <a:normAutofit fontScale="70000" lnSpcReduction="20000"/>
          </a:bodyPr>
          <a:lstStyle/>
          <a:p>
            <a:pPr>
              <a:buNone/>
              <a:defRPr/>
            </a:pPr>
            <a:r>
              <a:rPr lang="sk-SK" sz="3400" b="1" dirty="0">
                <a:solidFill>
                  <a:srgbClr val="0070C0"/>
                </a:solidFill>
              </a:rPr>
              <a:t>Elektráreň </a:t>
            </a:r>
            <a:r>
              <a:rPr lang="sk-SK" sz="3400" b="1" dirty="0"/>
              <a:t>– delia sa na:</a:t>
            </a:r>
            <a:endParaRPr lang="cs-CZ" sz="3400" dirty="0"/>
          </a:p>
          <a:p>
            <a:pPr>
              <a:buNone/>
              <a:defRPr/>
            </a:pPr>
            <a:r>
              <a:rPr lang="sk-SK" sz="3400" b="1" dirty="0"/>
              <a:t> </a:t>
            </a:r>
            <a:endParaRPr lang="cs-CZ" sz="3400" dirty="0"/>
          </a:p>
          <a:p>
            <a:pPr algn="just">
              <a:defRPr/>
            </a:pPr>
            <a:r>
              <a:rPr lang="sk-SK" sz="3400" b="1" dirty="0">
                <a:solidFill>
                  <a:srgbClr val="00B050"/>
                </a:solidFill>
              </a:rPr>
              <a:t>tepelné elektrárne </a:t>
            </a:r>
            <a:r>
              <a:rPr lang="sk-SK" sz="3400" b="1" dirty="0"/>
              <a:t>(TE), klasické, na báze fosílnych palív (kondenzačné, teplárne) a </a:t>
            </a:r>
            <a:r>
              <a:rPr lang="sk-SK" sz="3400" b="1" dirty="0">
                <a:solidFill>
                  <a:srgbClr val="00B050"/>
                </a:solidFill>
              </a:rPr>
              <a:t>jadrové</a:t>
            </a:r>
            <a:r>
              <a:rPr lang="sk-SK" sz="3400" b="1" dirty="0"/>
              <a:t>,</a:t>
            </a:r>
            <a:endParaRPr lang="cs-CZ" sz="3400" dirty="0"/>
          </a:p>
          <a:p>
            <a:pPr algn="just">
              <a:buNone/>
              <a:defRPr/>
            </a:pPr>
            <a:endParaRPr lang="cs-CZ" sz="3400" dirty="0"/>
          </a:p>
          <a:p>
            <a:pPr algn="just">
              <a:defRPr/>
            </a:pPr>
            <a:r>
              <a:rPr lang="sk-SK" sz="3400" b="1" dirty="0">
                <a:solidFill>
                  <a:srgbClr val="00B050"/>
                </a:solidFill>
              </a:rPr>
              <a:t>paroplynové elektrárne </a:t>
            </a:r>
            <a:r>
              <a:rPr lang="sk-SK" sz="3400" b="1" dirty="0"/>
              <a:t>(PPC),</a:t>
            </a:r>
            <a:endParaRPr lang="cs-CZ" sz="3400" dirty="0"/>
          </a:p>
          <a:p>
            <a:pPr algn="just">
              <a:buNone/>
              <a:defRPr/>
            </a:pPr>
            <a:r>
              <a:rPr lang="sk-SK" sz="3400" b="1" dirty="0"/>
              <a:t> </a:t>
            </a:r>
            <a:endParaRPr lang="cs-CZ" sz="3400" dirty="0"/>
          </a:p>
          <a:p>
            <a:pPr algn="just">
              <a:defRPr/>
            </a:pPr>
            <a:r>
              <a:rPr lang="sk-SK" sz="3400" b="1" dirty="0" err="1">
                <a:solidFill>
                  <a:srgbClr val="00B050"/>
                </a:solidFill>
              </a:rPr>
              <a:t>kogeneračné</a:t>
            </a:r>
            <a:r>
              <a:rPr lang="sk-SK" sz="3400" b="1" dirty="0">
                <a:solidFill>
                  <a:srgbClr val="00B050"/>
                </a:solidFill>
              </a:rPr>
              <a:t> zdroje</a:t>
            </a:r>
            <a:r>
              <a:rPr lang="sk-SK" sz="3400" b="1" dirty="0"/>
              <a:t>, využívajú chemickú energiu plynného alebo kvapalného paliva zabezpečujúc výrobu elektrickej energie a tepla v jednom technologickom zariadení,</a:t>
            </a:r>
          </a:p>
          <a:p>
            <a:pPr algn="just">
              <a:defRPr/>
            </a:pPr>
            <a:endParaRPr lang="sk-SK" sz="3400" b="1" dirty="0"/>
          </a:p>
          <a:p>
            <a:pPr algn="just">
              <a:defRPr/>
            </a:pPr>
            <a:r>
              <a:rPr lang="sk-SK" sz="3400" b="1" dirty="0">
                <a:solidFill>
                  <a:srgbClr val="00B050"/>
                </a:solidFill>
              </a:rPr>
              <a:t>elektrárne so spaľovacími turbínami,</a:t>
            </a:r>
          </a:p>
          <a:p>
            <a:pPr algn="just">
              <a:defRPr/>
            </a:pPr>
            <a:endParaRPr lang="sk-SK" sz="3400" b="1" dirty="0"/>
          </a:p>
          <a:p>
            <a:pPr algn="just">
              <a:defRPr/>
            </a:pPr>
            <a:r>
              <a:rPr lang="sk-SK" sz="3400" b="1" dirty="0">
                <a:solidFill>
                  <a:srgbClr val="00B050"/>
                </a:solidFill>
              </a:rPr>
              <a:t>vodné elektrárne </a:t>
            </a:r>
            <a:r>
              <a:rPr lang="sk-SK" sz="3400" b="1" dirty="0"/>
              <a:t>(VE), prietokové, priehradové (akumulačné, prečerpávacie) a MVE s výkonom do 10 MW.</a:t>
            </a:r>
            <a:endParaRPr lang="cs-CZ" sz="3400" dirty="0"/>
          </a:p>
          <a:p>
            <a:pPr algn="just">
              <a:defRPr/>
            </a:pPr>
            <a:endParaRPr lang="cs-CZ" sz="3400" dirty="0"/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40E50DA-4618-455D-A509-0142015B85C3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59397" name="Zástupný symbol čísla snímky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AE28E8-9C6E-421C-979C-D62BCA2A6A83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96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F2C421-5CCD-4665-9D3B-EA30CE36BD41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B4D70-DC77-4B1A-919A-F819FE441C47}" type="slidenum">
              <a:rPr lang="cs-CZ" altLang="sk-SK" smtClean="0"/>
              <a:pPr>
                <a:defRPr/>
              </a:pPr>
              <a:t>25</a:t>
            </a:fld>
            <a:endParaRPr lang="cs-CZ" alt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30" y="58024"/>
            <a:ext cx="7776864" cy="6317276"/>
          </a:xfrm>
          <a:prstGeom prst="rect">
            <a:avLst/>
          </a:prstGeom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4655840" y="2708921"/>
            <a:ext cx="5688632" cy="4012555"/>
          </a:xfrm>
        </p:spPr>
        <p:txBody>
          <a:bodyPr>
            <a:normAutofit lnSpcReduction="10000"/>
          </a:bodyPr>
          <a:lstStyle/>
          <a:p>
            <a:pPr algn="just" eaLnBrk="1" hangingPunct="1"/>
            <a:r>
              <a:rPr lang="sk-SK" altLang="sk-SK" sz="2000" b="1" dirty="0">
                <a:solidFill>
                  <a:srgbClr val="0070C0"/>
                </a:solidFill>
              </a:rPr>
              <a:t>ďalšie obnoviteľné zdroje energie: </a:t>
            </a:r>
          </a:p>
          <a:p>
            <a:pPr algn="just" eaLnBrk="1" hangingPunct="1"/>
            <a:r>
              <a:rPr lang="sk-SK" altLang="sk-SK" sz="2000" dirty="0">
                <a:solidFill>
                  <a:srgbClr val="0070C0"/>
                </a:solidFill>
              </a:rPr>
              <a:t>slnečná energia (</a:t>
            </a:r>
            <a:r>
              <a:rPr lang="sk-SK" altLang="sk-SK" sz="2000" dirty="0" err="1">
                <a:solidFill>
                  <a:srgbClr val="0070C0"/>
                </a:solidFill>
              </a:rPr>
              <a:t>fototermálna</a:t>
            </a:r>
            <a:r>
              <a:rPr lang="sk-SK" altLang="sk-SK" sz="2000" dirty="0">
                <a:solidFill>
                  <a:srgbClr val="0070C0"/>
                </a:solidFill>
              </a:rPr>
              <a:t> premena, fotoelektrická premena), </a:t>
            </a:r>
          </a:p>
          <a:p>
            <a:pPr algn="just" eaLnBrk="1" hangingPunct="1"/>
            <a:r>
              <a:rPr lang="sk-SK" altLang="sk-SK" sz="2000" dirty="0">
                <a:solidFill>
                  <a:srgbClr val="0070C0"/>
                </a:solidFill>
              </a:rPr>
              <a:t>veterná energia, </a:t>
            </a:r>
          </a:p>
          <a:p>
            <a:pPr algn="just" eaLnBrk="1" hangingPunct="1"/>
            <a:r>
              <a:rPr lang="sk-SK" altLang="sk-SK" sz="2000" dirty="0">
                <a:solidFill>
                  <a:srgbClr val="0070C0"/>
                </a:solidFill>
              </a:rPr>
              <a:t>geotermálna energia,</a:t>
            </a:r>
          </a:p>
          <a:p>
            <a:pPr algn="just" eaLnBrk="1" hangingPunct="1"/>
            <a:r>
              <a:rPr lang="sk-SK" altLang="sk-SK" sz="2000" dirty="0">
                <a:solidFill>
                  <a:srgbClr val="0070C0"/>
                </a:solidFill>
              </a:rPr>
              <a:t>biomasa,</a:t>
            </a:r>
          </a:p>
          <a:p>
            <a:pPr algn="just" eaLnBrk="1" hangingPunct="1"/>
            <a:r>
              <a:rPr lang="sk-SK" altLang="sk-SK" sz="2000" dirty="0">
                <a:solidFill>
                  <a:srgbClr val="0070C0"/>
                </a:solidFill>
              </a:rPr>
              <a:t>elektrochemické palivové články,</a:t>
            </a:r>
          </a:p>
          <a:p>
            <a:pPr algn="just" eaLnBrk="1" hangingPunct="1"/>
            <a:r>
              <a:rPr lang="sk-SK" altLang="sk-SK" sz="2000" dirty="0" err="1">
                <a:solidFill>
                  <a:srgbClr val="0070C0"/>
                </a:solidFill>
              </a:rPr>
              <a:t>termojadrová</a:t>
            </a:r>
            <a:r>
              <a:rPr lang="sk-SK" altLang="sk-SK" sz="2000" dirty="0">
                <a:solidFill>
                  <a:srgbClr val="0070C0"/>
                </a:solidFill>
              </a:rPr>
              <a:t> syntéza, </a:t>
            </a:r>
          </a:p>
          <a:p>
            <a:pPr algn="just" eaLnBrk="1" hangingPunct="1"/>
            <a:r>
              <a:rPr lang="sk-SK" altLang="sk-SK" sz="2000" dirty="0">
                <a:solidFill>
                  <a:srgbClr val="0070C0"/>
                </a:solidFill>
              </a:rPr>
              <a:t>MHD premena, </a:t>
            </a:r>
          </a:p>
          <a:p>
            <a:pPr algn="just" eaLnBrk="1" hangingPunct="1"/>
            <a:r>
              <a:rPr lang="sk-SK" altLang="sk-SK" sz="2000" dirty="0">
                <a:solidFill>
                  <a:srgbClr val="0070C0"/>
                </a:solidFill>
              </a:rPr>
              <a:t>termoelektrické zdroje (</a:t>
            </a:r>
            <a:r>
              <a:rPr lang="sk-SK" altLang="sk-SK" sz="2000" dirty="0" err="1">
                <a:solidFill>
                  <a:srgbClr val="0070C0"/>
                </a:solidFill>
              </a:rPr>
              <a:t>Seebeckov</a:t>
            </a:r>
            <a:r>
              <a:rPr lang="sk-SK" altLang="sk-SK" sz="2000" dirty="0">
                <a:solidFill>
                  <a:srgbClr val="0070C0"/>
                </a:solidFill>
              </a:rPr>
              <a:t>, </a:t>
            </a:r>
            <a:r>
              <a:rPr lang="sk-SK" altLang="sk-SK" sz="2000" dirty="0" err="1">
                <a:solidFill>
                  <a:srgbClr val="0070C0"/>
                </a:solidFill>
              </a:rPr>
              <a:t>Peltierov</a:t>
            </a:r>
            <a:r>
              <a:rPr lang="sk-SK" altLang="sk-SK" sz="2000" dirty="0">
                <a:solidFill>
                  <a:srgbClr val="0070C0"/>
                </a:solidFill>
              </a:rPr>
              <a:t> a </a:t>
            </a:r>
            <a:r>
              <a:rPr lang="sk-SK" altLang="sk-SK" sz="2000" dirty="0" err="1">
                <a:solidFill>
                  <a:srgbClr val="0070C0"/>
                </a:solidFill>
              </a:rPr>
              <a:t>Thomsonov</a:t>
            </a:r>
            <a:r>
              <a:rPr lang="sk-SK" altLang="sk-SK" sz="2000" dirty="0">
                <a:solidFill>
                  <a:srgbClr val="0070C0"/>
                </a:solidFill>
              </a:rPr>
              <a:t> jav), ...</a:t>
            </a:r>
            <a:r>
              <a:rPr lang="sk-SK" altLang="sk-SK" sz="2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endParaRPr lang="cs-CZ" altLang="sk-SK" sz="2000" dirty="0"/>
          </a:p>
        </p:txBody>
      </p:sp>
    </p:spTree>
    <p:extLst>
      <p:ext uri="{BB962C8B-B14F-4D97-AF65-F5344CB8AC3E}">
        <p14:creationId xmlns:p14="http://schemas.microsoft.com/office/powerpoint/2010/main" val="2327302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F2C421-5CCD-4665-9D3B-EA30CE36BD41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B4D70-DC77-4B1A-919A-F819FE441C47}" type="slidenum">
              <a:rPr lang="cs-CZ" altLang="sk-SK" smtClean="0"/>
              <a:pPr>
                <a:defRPr/>
              </a:pPr>
              <a:t>26</a:t>
            </a:fld>
            <a:endParaRPr lang="cs-CZ" altLang="sk-SK"/>
          </a:p>
        </p:txBody>
      </p:sp>
      <p:sp>
        <p:nvSpPr>
          <p:cNvPr id="6" name="Zástupný objekt pre obsah 5"/>
          <p:cNvSpPr>
            <a:spLocks noGrp="1"/>
          </p:cNvSpPr>
          <p:nvPr>
            <p:ph idx="1"/>
          </p:nvPr>
        </p:nvSpPr>
        <p:spPr>
          <a:xfrm>
            <a:off x="1919536" y="476672"/>
            <a:ext cx="8229600" cy="58241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sk-SK" sz="2400" b="1" dirty="0"/>
              <a:t>Na výrobu 1 kWh elektriny spotrebujeme:</a:t>
            </a:r>
          </a:p>
          <a:p>
            <a:pPr algn="just"/>
            <a:r>
              <a:rPr lang="sk-SK" sz="2400" b="1" dirty="0">
                <a:hlinkClick r:id="rId2"/>
              </a:rPr>
              <a:t>Tepelné elektrárne:</a:t>
            </a:r>
            <a:endParaRPr lang="sk-SK" sz="2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sk-SK" sz="2400" dirty="0"/>
              <a:t>0,32 m</a:t>
            </a:r>
            <a:r>
              <a:rPr lang="sk-SK" sz="2400" baseline="30000" dirty="0"/>
              <a:t>3</a:t>
            </a:r>
            <a:r>
              <a:rPr lang="sk-SK" sz="2400" dirty="0"/>
              <a:t> zemného plynu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sk-SK" sz="2400" dirty="0"/>
              <a:t>0,28 l vykurovacieho oleja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sk-SK" sz="2400" dirty="0"/>
              <a:t>0,43 kg antracitového uhlia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sk-SK" sz="2400" dirty="0"/>
              <a:t>1,30 kg hnedého uhlia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sk-SK" sz="2400" dirty="0"/>
          </a:p>
          <a:p>
            <a:pPr algn="just"/>
            <a:r>
              <a:rPr lang="sk-SK" sz="2400" b="1" dirty="0" err="1">
                <a:hlinkClick r:id="rId3"/>
              </a:rPr>
              <a:t>Fotovoltika</a:t>
            </a:r>
            <a:r>
              <a:rPr lang="sk-SK" sz="2400" b="1" dirty="0">
                <a:hlinkClick r:id="rId3"/>
              </a:rPr>
              <a:t>:</a:t>
            </a:r>
            <a:r>
              <a:rPr lang="sk-SK" sz="2400" dirty="0"/>
              <a:t> Plný výkon 1 MW </a:t>
            </a:r>
            <a:r>
              <a:rPr lang="sk-SK" sz="2400" dirty="0" err="1"/>
              <a:t>fotovoltiky</a:t>
            </a:r>
            <a:r>
              <a:rPr lang="sk-SK" sz="2400" dirty="0"/>
              <a:t> na 3,5 sekundy (za bieleho dňa pri nulovej oblačnosti)</a:t>
            </a:r>
          </a:p>
          <a:p>
            <a:pPr algn="just"/>
            <a:endParaRPr lang="sk-SK" sz="2400" dirty="0"/>
          </a:p>
          <a:p>
            <a:pPr algn="just"/>
            <a:r>
              <a:rPr lang="sk-SK" sz="2400" b="1" dirty="0">
                <a:hlinkClick r:id="rId4"/>
              </a:rPr>
              <a:t>Vodná elektráreň:</a:t>
            </a:r>
            <a:r>
              <a:rPr lang="sk-SK" sz="2400" dirty="0"/>
              <a:t> 43,2 m</a:t>
            </a:r>
            <a:r>
              <a:rPr lang="sk-SK" sz="2400" baseline="30000" dirty="0"/>
              <a:t>3</a:t>
            </a:r>
            <a:r>
              <a:rPr lang="sk-SK" sz="2400" dirty="0"/>
              <a:t> vody pri spáde 10 m</a:t>
            </a:r>
          </a:p>
          <a:p>
            <a:pPr algn="just"/>
            <a:endParaRPr lang="sk-SK" sz="2400" dirty="0"/>
          </a:p>
          <a:p>
            <a:pPr algn="just"/>
            <a:r>
              <a:rPr lang="sk-SK" sz="2400" b="1" dirty="0">
                <a:hlinkClick r:id="rId5"/>
              </a:rPr>
              <a:t>Atómová elektráreň:</a:t>
            </a:r>
            <a:r>
              <a:rPr lang="sk-SK" sz="2400" dirty="0"/>
              <a:t> 0,022 g prírodného uránu</a:t>
            </a:r>
          </a:p>
        </p:txBody>
      </p:sp>
    </p:spTree>
    <p:extLst>
      <p:ext uri="{BB962C8B-B14F-4D97-AF65-F5344CB8AC3E}">
        <p14:creationId xmlns:p14="http://schemas.microsoft.com/office/powerpoint/2010/main" val="2546570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sah 2"/>
          <p:cNvSpPr>
            <a:spLocks noGrp="1"/>
          </p:cNvSpPr>
          <p:nvPr>
            <p:ph idx="1"/>
          </p:nvPr>
        </p:nvSpPr>
        <p:spPr>
          <a:xfrm>
            <a:off x="1981200" y="214313"/>
            <a:ext cx="8229600" cy="59118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sk-SK" altLang="sk-SK" sz="2400" b="1" dirty="0">
                <a:solidFill>
                  <a:srgbClr val="FF0000"/>
                </a:solidFill>
              </a:rPr>
              <a:t>Tepelné elektrárne – klasické</a:t>
            </a:r>
            <a:endParaRPr lang="cs-CZ" altLang="sk-SK" sz="2400" b="1" dirty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pic>
        <p:nvPicPr>
          <p:cNvPr id="63492" name="Picture 1" descr="tepl2-1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11" y="1386610"/>
            <a:ext cx="8032378" cy="476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02669F-3C98-41B0-B7F0-1BDD23220C75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63494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5EE237-68A3-4B28-B170-8DB38040E664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sk-SK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25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689" y="404664"/>
            <a:ext cx="6326253" cy="5859976"/>
          </a:xfrm>
          <a:prstGeom prst="rect">
            <a:avLst/>
          </a:prstGeom>
        </p:spPr>
      </p:pic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F2C421-5CCD-4665-9D3B-EA30CE36BD41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B4D70-DC77-4B1A-919A-F819FE441C47}" type="slidenum">
              <a:rPr lang="cs-CZ" altLang="sk-SK" smtClean="0"/>
              <a:pPr>
                <a:defRPr/>
              </a:pPr>
              <a:t>28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74471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sah 2"/>
          <p:cNvSpPr>
            <a:spLocks noGrp="1"/>
          </p:cNvSpPr>
          <p:nvPr>
            <p:ph idx="1"/>
          </p:nvPr>
        </p:nvSpPr>
        <p:spPr>
          <a:xfrm>
            <a:off x="1981200" y="357189"/>
            <a:ext cx="8229600" cy="576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sk-SK" altLang="sk-SK" sz="2400" b="1" dirty="0">
                <a:solidFill>
                  <a:srgbClr val="FF0000"/>
                </a:solidFill>
              </a:rPr>
              <a:t>Tepelné elektrárne – jadrové </a:t>
            </a:r>
            <a:endParaRPr lang="cs-CZ" altLang="sk-SK" sz="2400" dirty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pic>
        <p:nvPicPr>
          <p:cNvPr id="65540" name="Picture 1" descr="student-bw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340927"/>
            <a:ext cx="7643813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282F2E0-52BD-45E1-B778-4EEB69B97CF8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65542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F75F4D-B0DD-4C74-8D84-95825082CC80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20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78098"/>
          </a:xfrm>
        </p:spPr>
        <p:txBody>
          <a:bodyPr/>
          <a:lstStyle/>
          <a:p>
            <a:r>
              <a:rPr lang="sk-SK" sz="3200" b="1" dirty="0">
                <a:solidFill>
                  <a:srgbClr val="0070C0"/>
                </a:solidFill>
              </a:rPr>
              <a:t>Všeobecné otázky </a:t>
            </a:r>
            <a:r>
              <a:rPr lang="sk-SK" sz="3200" b="1" dirty="0" err="1">
                <a:solidFill>
                  <a:srgbClr val="0070C0"/>
                </a:solidFill>
              </a:rPr>
              <a:t>elektroenergetiky</a:t>
            </a:r>
            <a:endParaRPr lang="sk-SK" sz="3200" b="1" dirty="0">
              <a:solidFill>
                <a:srgbClr val="0070C0"/>
              </a:solidFill>
            </a:endParaRP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5A9C0E-0822-467E-B5CD-4BA8729D9ECC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E787A-408E-436C-A090-6094EC930AB1}" type="slidenum">
              <a:rPr lang="cs-CZ" altLang="sk-SK" smtClean="0"/>
              <a:pPr>
                <a:defRPr/>
              </a:pPr>
              <a:t>3</a:t>
            </a:fld>
            <a:endParaRPr lang="cs-CZ" altLang="sk-SK"/>
          </a:p>
        </p:txBody>
      </p:sp>
      <p:sp>
        <p:nvSpPr>
          <p:cNvPr id="5" name="Obdĺžnik 4"/>
          <p:cNvSpPr/>
          <p:nvPr/>
        </p:nvSpPr>
        <p:spPr>
          <a:xfrm>
            <a:off x="1811524" y="856358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b="1" dirty="0" err="1"/>
              <a:t>Elektroenergetika</a:t>
            </a:r>
            <a:r>
              <a:rPr lang="sk-SK" sz="2400" dirty="0"/>
              <a:t> patrí medzi sieťové národohospodárske odvetvia, zaoberá sa </a:t>
            </a:r>
            <a:r>
              <a:rPr lang="sk-SK" sz="2400" b="1" dirty="0">
                <a:solidFill>
                  <a:srgbClr val="FF0000"/>
                </a:solidFill>
              </a:rPr>
              <a:t>výrobou</a:t>
            </a:r>
            <a:r>
              <a:rPr lang="sk-SK" sz="2400" b="1" dirty="0"/>
              <a:t>, </a:t>
            </a:r>
            <a:r>
              <a:rPr lang="sk-SK" sz="2400" b="1" dirty="0">
                <a:solidFill>
                  <a:srgbClr val="002060"/>
                </a:solidFill>
              </a:rPr>
              <a:t>prenosom, rozvodom a spotrebou </a:t>
            </a:r>
            <a:r>
              <a:rPr lang="sk-SK" sz="2400" dirty="0"/>
              <a:t>elektrickej energie (elektriny),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Je súčasťou </a:t>
            </a:r>
            <a:r>
              <a:rPr lang="sk-SK" sz="2400" b="1" dirty="0"/>
              <a:t>energetickej sústavy</a:t>
            </a:r>
            <a:r>
              <a:rPr lang="sk-SK" sz="2400" dirty="0"/>
              <a:t>, ktorá zahŕňa</a:t>
            </a:r>
          </a:p>
          <a:p>
            <a:pPr marL="628650" indent="-268288" algn="just">
              <a:buFont typeface="Wingdings" panose="05000000000000000000" pitchFamily="2" charset="2"/>
              <a:buChar char="Ø"/>
            </a:pPr>
            <a:r>
              <a:rPr lang="sk-SK" sz="2400" dirty="0"/>
              <a:t>systém výrobní elektriny, tepla a plynu,</a:t>
            </a:r>
          </a:p>
          <a:p>
            <a:pPr marL="628650" indent="-268288" algn="just">
              <a:buFont typeface="Wingdings" panose="05000000000000000000" pitchFamily="2" charset="2"/>
              <a:buChar char="Ø"/>
            </a:pPr>
            <a:r>
              <a:rPr lang="sk-SK" sz="2400" dirty="0"/>
              <a:t>systém zariadení slúžiacich na prenos, rozvod a spotrebu elektriny (</a:t>
            </a:r>
            <a:r>
              <a:rPr lang="sk-SK" sz="2400" b="1" dirty="0">
                <a:solidFill>
                  <a:srgbClr val="002060"/>
                </a:solidFill>
              </a:rPr>
              <a:t>elektroenergetická</a:t>
            </a:r>
            <a:r>
              <a:rPr lang="sk-SK" sz="2400" b="1" dirty="0"/>
              <a:t>, </a:t>
            </a:r>
            <a:r>
              <a:rPr lang="sk-SK" sz="2400" dirty="0"/>
              <a:t>alebo </a:t>
            </a:r>
            <a:r>
              <a:rPr lang="sk-SK" sz="2400" b="1" dirty="0">
                <a:solidFill>
                  <a:srgbClr val="002060"/>
                </a:solidFill>
              </a:rPr>
              <a:t>elektrizačná sústava</a:t>
            </a:r>
            <a:r>
              <a:rPr lang="sk-SK" sz="2400" dirty="0"/>
              <a:t>), tepla (</a:t>
            </a:r>
            <a:r>
              <a:rPr lang="sk-SK" sz="2400" b="1" dirty="0" err="1"/>
              <a:t>teplofikačná</a:t>
            </a:r>
            <a:r>
              <a:rPr lang="sk-SK" sz="2400" b="1" dirty="0"/>
              <a:t> sústava – centrálne zásobovanie teplom</a:t>
            </a:r>
            <a:r>
              <a:rPr lang="sk-SK" sz="2400" dirty="0"/>
              <a:t>), a plynu (</a:t>
            </a:r>
            <a:r>
              <a:rPr lang="sk-SK" sz="2400" b="1" dirty="0"/>
              <a:t>plynofikačná sústava</a:t>
            </a:r>
            <a:r>
              <a:rPr lang="sk-SK" sz="2400" dirty="0"/>
              <a:t>),      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b="1" dirty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FF0000"/>
                </a:solidFill>
              </a:rPr>
              <a:t>Elektrickú energiu nevyrábame, ale získavame ju premenou         z iných foriem energie – </a:t>
            </a:r>
            <a:r>
              <a:rPr lang="sk-SK" sz="2400" b="1" dirty="0">
                <a:solidFill>
                  <a:srgbClr val="0070C0"/>
                </a:solidFill>
              </a:rPr>
              <a:t>energetické zariadenia</a:t>
            </a:r>
            <a:r>
              <a:rPr lang="sk-SK" sz="2400" dirty="0">
                <a:solidFill>
                  <a:srgbClr val="0070C0"/>
                </a:solidFill>
              </a:rPr>
              <a:t>.</a:t>
            </a:r>
            <a:endParaRPr lang="sk-SK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85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sah 2"/>
          <p:cNvSpPr>
            <a:spLocks noGrp="1"/>
          </p:cNvSpPr>
          <p:nvPr>
            <p:ph idx="1"/>
          </p:nvPr>
        </p:nvSpPr>
        <p:spPr>
          <a:xfrm>
            <a:off x="1981200" y="357189"/>
            <a:ext cx="8229600" cy="576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sk-SK" altLang="sk-SK" sz="2400" b="1" dirty="0">
                <a:solidFill>
                  <a:srgbClr val="FF0000"/>
                </a:solidFill>
              </a:rPr>
              <a:t>Vodné elektrárne – akumulačné</a:t>
            </a:r>
            <a:endParaRPr lang="cs-CZ" altLang="sk-SK" sz="2400" dirty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pic>
        <p:nvPicPr>
          <p:cNvPr id="67588" name="Picture 1" descr="vod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571626"/>
            <a:ext cx="80200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B46DC80-87D4-41AD-A957-35309A944A11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67590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5D29D7-9043-48E7-8F8C-78D7F8B8EFBF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06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sah 2"/>
          <p:cNvSpPr>
            <a:spLocks noGrp="1"/>
          </p:cNvSpPr>
          <p:nvPr>
            <p:ph idx="1"/>
          </p:nvPr>
        </p:nvSpPr>
        <p:spPr>
          <a:xfrm>
            <a:off x="1981200" y="357189"/>
            <a:ext cx="8229600" cy="576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sk-SK" altLang="sk-SK" sz="2400" b="1" dirty="0">
                <a:solidFill>
                  <a:srgbClr val="FF0000"/>
                </a:solidFill>
              </a:rPr>
              <a:t>Vodné elektrárne – prečerpávacie</a:t>
            </a:r>
            <a:endParaRPr lang="cs-CZ" altLang="sk-SK" sz="2400" dirty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pic>
        <p:nvPicPr>
          <p:cNvPr id="69636" name="Picture 1" descr="precerp_va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500189"/>
            <a:ext cx="821531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9B2D4EE-8B9B-424E-AC49-9DD2396F24DF}" type="datetime1">
              <a:rPr lang="sk-SK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69638" name="Zástupný symbol čísla snímky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E05EA0-0113-4937-8785-D3A50111C595}" type="slidenum">
              <a:rPr lang="cs-CZ" altLang="sk-SK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cs-CZ" altLang="sk-SK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22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32</a:t>
            </a:fld>
            <a:endParaRPr lang="cs-CZ" alt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700808"/>
            <a:ext cx="8640960" cy="36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2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598" y="371561"/>
            <a:ext cx="5810250" cy="330517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311" y="4050723"/>
            <a:ext cx="58388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82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Obnoviteľné zdroje energie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227" y="1525776"/>
            <a:ext cx="9205546" cy="519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5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Obnoviteľné zdroje energie</a:t>
            </a:r>
          </a:p>
        </p:txBody>
      </p:sp>
      <p:pic>
        <p:nvPicPr>
          <p:cNvPr id="2050" name="Picture 2" descr="Technický potenciál OZE na Slovens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10" y="1461434"/>
            <a:ext cx="9297707" cy="540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35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Obnoviteľné zdroje energie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122" y="1594653"/>
            <a:ext cx="7235755" cy="463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7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Vyčerpateľné zdroje energie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981200"/>
            <a:ext cx="1019175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99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Externé náklady pri výrobe elektrickej energie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395412"/>
            <a:ext cx="89154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44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Svetový ročný potenciál OZE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91" y="1609725"/>
            <a:ext cx="8946817" cy="47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3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4</a:t>
            </a:fld>
            <a:endParaRPr lang="cs-CZ" altLang="sk-SK"/>
          </a:p>
        </p:txBody>
      </p:sp>
      <p:sp>
        <p:nvSpPr>
          <p:cNvPr id="4" name="Obdĺžnik 3"/>
          <p:cNvSpPr/>
          <p:nvPr/>
        </p:nvSpPr>
        <p:spPr>
          <a:xfrm>
            <a:off x="1775520" y="476672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400" b="1" dirty="0"/>
              <a:t>Zdroje energií možno deliť do troch skupín</a:t>
            </a:r>
            <a:r>
              <a:rPr lang="sk-SK" sz="2400" dirty="0"/>
              <a:t>:</a:t>
            </a:r>
          </a:p>
          <a:p>
            <a:pPr algn="just"/>
            <a:r>
              <a:rPr lang="sk-SK" sz="2400" dirty="0"/>
              <a:t>a) Zdroje viazané na určité miesto s obmedzenou a zmenšujúcou sa kapacitou (uhlie, ropa, zemný plyn, urán, atď.),</a:t>
            </a:r>
          </a:p>
          <a:p>
            <a:pPr algn="just"/>
            <a:r>
              <a:rPr lang="sk-SK" sz="2400" dirty="0"/>
              <a:t>b) Zdroje viazané na určité miesto s obnovujúcou sa kapacitou (vodné toky, biomasa),</a:t>
            </a:r>
          </a:p>
          <a:p>
            <a:pPr algn="just"/>
            <a:r>
              <a:rPr lang="sk-SK" sz="2400" dirty="0"/>
              <a:t>c) Zdroje, ktoré nie sú viazané na miesto, s prakticky nelimitovanou kapacitou (slnečné žiarenie, energia vetra, energia prílivu a odlivu, atď.).</a:t>
            </a:r>
          </a:p>
          <a:p>
            <a:pPr algn="just"/>
            <a:endParaRPr lang="sk-SK" sz="2400" dirty="0"/>
          </a:p>
          <a:p>
            <a:pPr algn="just"/>
            <a:r>
              <a:rPr lang="sk-SK" sz="2400" dirty="0"/>
              <a:t>Na kvantifikáciu energie sa používa celý rad jednotiek: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687" y="4262325"/>
            <a:ext cx="8978627" cy="17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1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Množstvo CO</a:t>
            </a:r>
            <a:r>
              <a:rPr lang="sk-SK" baseline="-25000" dirty="0"/>
              <a:t>2</a:t>
            </a:r>
          </a:p>
        </p:txBody>
      </p:sp>
      <p:graphicFrame>
        <p:nvGraphicFramePr>
          <p:cNvPr id="5" name="Tabuľka 4"/>
          <p:cNvGraphicFramePr>
            <a:graphicFrameLocks noGrp="1"/>
          </p:cNvGraphicFramePr>
          <p:nvPr/>
        </p:nvGraphicFramePr>
        <p:xfrm>
          <a:off x="838202" y="1892385"/>
          <a:ext cx="10703008" cy="628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7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78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78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7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8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 dirty="0">
                          <a:effectLst/>
                        </a:rPr>
                        <a:t>Veterné</a:t>
                      </a:r>
                      <a:endParaRPr lang="sk-S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 dirty="0">
                          <a:effectLst/>
                        </a:rPr>
                        <a:t>Geotermálna</a:t>
                      </a:r>
                      <a:endParaRPr lang="sk-S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 dirty="0">
                          <a:effectLst/>
                        </a:rPr>
                        <a:t>Jadrové</a:t>
                      </a:r>
                      <a:endParaRPr lang="sk-S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 dirty="0">
                          <a:effectLst/>
                        </a:rPr>
                        <a:t>Vodné</a:t>
                      </a:r>
                      <a:endParaRPr lang="sk-S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>
                          <a:effectLst/>
                        </a:rPr>
                        <a:t>Slnečné</a:t>
                      </a:r>
                      <a:endParaRPr lang="sk-SK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>
                          <a:effectLst/>
                        </a:rPr>
                        <a:t>Biomasa</a:t>
                      </a:r>
                      <a:endParaRPr lang="sk-SK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>
                          <a:effectLst/>
                        </a:rPr>
                        <a:t>Paroplyn</a:t>
                      </a:r>
                      <a:endParaRPr lang="sk-SK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 dirty="0">
                          <a:effectLst/>
                        </a:rPr>
                        <a:t>Tepelná</a:t>
                      </a:r>
                      <a:endParaRPr lang="sk-S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>
                          <a:effectLst/>
                        </a:rPr>
                        <a:t>14</a:t>
                      </a:r>
                      <a:endParaRPr lang="sk-SK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>
                          <a:effectLst/>
                        </a:rPr>
                        <a:t>15</a:t>
                      </a:r>
                      <a:endParaRPr lang="sk-SK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 dirty="0">
                          <a:effectLst/>
                        </a:rPr>
                        <a:t>17</a:t>
                      </a:r>
                      <a:endParaRPr lang="sk-S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 dirty="0">
                          <a:effectLst/>
                        </a:rPr>
                        <a:t>18</a:t>
                      </a:r>
                      <a:endParaRPr lang="sk-S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 dirty="0">
                          <a:effectLst/>
                        </a:rPr>
                        <a:t>39</a:t>
                      </a:r>
                      <a:endParaRPr lang="sk-S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 dirty="0">
                          <a:effectLst/>
                        </a:rPr>
                        <a:t>46</a:t>
                      </a:r>
                      <a:endParaRPr lang="sk-S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 dirty="0">
                          <a:effectLst/>
                        </a:rPr>
                        <a:t>622</a:t>
                      </a:r>
                      <a:endParaRPr lang="sk-S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u="none" strike="noStrike" dirty="0">
                          <a:effectLst/>
                        </a:rPr>
                        <a:t>1041</a:t>
                      </a:r>
                      <a:endParaRPr lang="sk-SK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838200" y="2600811"/>
            <a:ext cx="10515600" cy="357615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sk-SK" dirty="0"/>
              <a:t>Tabuľka zobrazuje množstvo vyprodukovaných CO</a:t>
            </a:r>
            <a:r>
              <a:rPr lang="sk-SK" baseline="-25000" dirty="0"/>
              <a:t>2</a:t>
            </a:r>
            <a:r>
              <a:rPr lang="sk-SK" dirty="0"/>
              <a:t> v tonách na výrobu jednej GWh elektrickej energie</a:t>
            </a:r>
          </a:p>
          <a:p>
            <a:pPr marL="457200" lvl="1" indent="0">
              <a:buNone/>
            </a:pPr>
            <a:endParaRPr lang="sk-SK" dirty="0"/>
          </a:p>
          <a:p>
            <a:pPr marL="457200" lvl="1" indent="0">
              <a:buNone/>
            </a:pPr>
            <a:r>
              <a:rPr lang="sk-SK" dirty="0"/>
              <a:t>Tepelná elektráreň o výkone 1 </a:t>
            </a:r>
            <a:r>
              <a:rPr lang="sk-SK" dirty="0" err="1"/>
              <a:t>GWe</a:t>
            </a:r>
            <a:r>
              <a:rPr lang="sk-SK" dirty="0"/>
              <a:t> spotrebuje ročne  2 – 6 miliónov ton paliva (uhlie) a vyprodukuje 6,5 miliónov ton CO</a:t>
            </a:r>
            <a:r>
              <a:rPr lang="sk-SK" baseline="-25000" dirty="0"/>
              <a:t>2</a:t>
            </a:r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27583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Slnečná mapa Sveta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0824" y="1539833"/>
            <a:ext cx="8183262" cy="495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4124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Slnečné žiarenie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Slnečné žiarenie dopadajúce na zemský povrch je definované: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336" y="2528386"/>
            <a:ext cx="44005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03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Slnečné žiarenie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290" y="1479522"/>
            <a:ext cx="7065420" cy="50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49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Fotovoltický jav</a:t>
            </a:r>
          </a:p>
        </p:txBody>
      </p:sp>
      <p:pic>
        <p:nvPicPr>
          <p:cNvPr id="7" name="Obrázok 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8495" y="1690688"/>
            <a:ext cx="8195009" cy="43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4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FV články – V-A charakteristika</a:t>
            </a:r>
          </a:p>
        </p:txBody>
      </p:sp>
      <p:pic>
        <p:nvPicPr>
          <p:cNvPr id="4" name="Obrázok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464" y="1602457"/>
            <a:ext cx="6718250" cy="4437396"/>
          </a:xfrm>
          <a:prstGeom prst="rect">
            <a:avLst/>
          </a:prstGeom>
        </p:spPr>
      </p:pic>
      <p:sp>
        <p:nvSpPr>
          <p:cNvPr id="5" name="Zástupný symbol obsahu 2"/>
          <p:cNvSpPr>
            <a:spLocks noGrp="1"/>
          </p:cNvSpPr>
          <p:nvPr>
            <p:ph idx="1"/>
          </p:nvPr>
        </p:nvSpPr>
        <p:spPr>
          <a:xfrm>
            <a:off x="7393714" y="1689602"/>
            <a:ext cx="10515600" cy="4351338"/>
          </a:xfrm>
        </p:spPr>
        <p:txBody>
          <a:bodyPr>
            <a:normAutofit/>
          </a:bodyPr>
          <a:lstStyle/>
          <a:p>
            <a:r>
              <a:rPr lang="sk-SK" dirty="0"/>
              <a:t>Definovaná:</a:t>
            </a:r>
          </a:p>
          <a:p>
            <a:pPr lvl="1"/>
            <a:r>
              <a:rPr lang="sk-SK" dirty="0"/>
              <a:t>Napätie naprázdno </a:t>
            </a:r>
            <a:r>
              <a:rPr lang="sk-SK" i="1" dirty="0"/>
              <a:t>U</a:t>
            </a:r>
            <a:r>
              <a:rPr lang="sk-SK" i="1" baseline="-25000" dirty="0"/>
              <a:t>0C</a:t>
            </a:r>
          </a:p>
          <a:p>
            <a:pPr lvl="1"/>
            <a:r>
              <a:rPr lang="sk-SK" dirty="0"/>
              <a:t>Prúd nakrátko </a:t>
            </a:r>
            <a:r>
              <a:rPr lang="sk-SK" i="1" dirty="0"/>
              <a:t>I</a:t>
            </a:r>
            <a:r>
              <a:rPr lang="sk-SK" i="1" baseline="-25000" dirty="0"/>
              <a:t>SC</a:t>
            </a:r>
          </a:p>
          <a:p>
            <a:pPr lvl="1"/>
            <a:r>
              <a:rPr lang="sk-SK" i="1" dirty="0"/>
              <a:t>MPP (maximum </a:t>
            </a:r>
            <a:r>
              <a:rPr lang="sk-SK" i="1" dirty="0" err="1"/>
              <a:t>power</a:t>
            </a:r>
            <a:r>
              <a:rPr lang="sk-SK" i="1" dirty="0"/>
              <a:t> point)</a:t>
            </a:r>
          </a:p>
          <a:p>
            <a:pPr lvl="1"/>
            <a:r>
              <a:rPr lang="sk-SK" i="1" dirty="0"/>
              <a:t>FF faktor (faktor plnenia)</a:t>
            </a:r>
          </a:p>
          <a:p>
            <a:pPr lvl="1"/>
            <a:r>
              <a:rPr lang="sk-SK" i="1" dirty="0"/>
              <a:t>Účinnosť </a:t>
            </a:r>
            <a:r>
              <a:rPr lang="el-GR" i="1" dirty="0"/>
              <a:t>η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34554664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Monokryštalický FVP</a:t>
            </a:r>
          </a:p>
        </p:txBody>
      </p:sp>
      <p:pic>
        <p:nvPicPr>
          <p:cNvPr id="5" name="Obrázok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00253" y="1568883"/>
            <a:ext cx="7191493" cy="46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Polykryštalický</a:t>
            </a:r>
            <a:r>
              <a:rPr lang="sk-SK" dirty="0"/>
              <a:t> FVP</a:t>
            </a:r>
          </a:p>
        </p:txBody>
      </p:sp>
      <p:pic>
        <p:nvPicPr>
          <p:cNvPr id="4" name="Obrázok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67643" y="1578393"/>
            <a:ext cx="7656714" cy="47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713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Amorfný FVP</a:t>
            </a:r>
          </a:p>
        </p:txBody>
      </p:sp>
      <p:pic>
        <p:nvPicPr>
          <p:cNvPr id="4" name="Obrázok 3"/>
          <p:cNvPicPr/>
          <p:nvPr/>
        </p:nvPicPr>
        <p:blipFill>
          <a:blip r:embed="rId2"/>
          <a:stretch>
            <a:fillRect/>
          </a:stretch>
        </p:blipFill>
        <p:spPr>
          <a:xfrm>
            <a:off x="2059095" y="1626519"/>
            <a:ext cx="8073809" cy="475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959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11706" r="14315" b="9234"/>
          <a:stretch/>
        </p:blipFill>
        <p:spPr>
          <a:xfrm>
            <a:off x="2726726" y="1027906"/>
            <a:ext cx="6549081" cy="5912667"/>
          </a:xfrm>
          <a:prstGeom prst="rect">
            <a:avLst/>
          </a:prstGeom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dirty="0"/>
              <a:t>Dopad slnečného žiarenia</a:t>
            </a:r>
          </a:p>
        </p:txBody>
      </p:sp>
    </p:spTree>
    <p:extLst>
      <p:ext uri="{BB962C8B-B14F-4D97-AF65-F5344CB8AC3E}">
        <p14:creationId xmlns:p14="http://schemas.microsoft.com/office/powerpoint/2010/main" val="119404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5</a:t>
            </a:fld>
            <a:endParaRPr lang="cs-CZ" altLang="sk-SK"/>
          </a:p>
        </p:txBody>
      </p:sp>
      <p:sp>
        <p:nvSpPr>
          <p:cNvPr id="4" name="Obdĺžnik 3"/>
          <p:cNvSpPr/>
          <p:nvPr/>
        </p:nvSpPr>
        <p:spPr>
          <a:xfrm>
            <a:off x="1847528" y="404665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400" b="1" dirty="0"/>
              <a:t>Elektrická energia má tieto </a:t>
            </a:r>
            <a:r>
              <a:rPr lang="sk-SK" sz="2400" b="1" dirty="0">
                <a:solidFill>
                  <a:srgbClr val="00B050"/>
                </a:solidFill>
              </a:rPr>
              <a:t>užitočné vlastnosti</a:t>
            </a:r>
            <a:r>
              <a:rPr lang="sk-SK" sz="2400" b="1" dirty="0"/>
              <a:t>:</a:t>
            </a:r>
          </a:p>
          <a:p>
            <a:pPr algn="just"/>
            <a:endParaRPr lang="sk-SK" sz="2400" dirty="0"/>
          </a:p>
          <a:p>
            <a:pPr algn="just"/>
            <a:r>
              <a:rPr lang="sk-SK" sz="2400" dirty="0"/>
              <a:t>a) ľahká transformovateľnosť na iné druhy energie,</a:t>
            </a:r>
          </a:p>
          <a:p>
            <a:pPr algn="just"/>
            <a:r>
              <a:rPr lang="sk-SK" sz="2400" dirty="0"/>
              <a:t>b) ľahká transportovateľnosť na veľké vzdialenosti,</a:t>
            </a:r>
          </a:p>
          <a:p>
            <a:pPr algn="just"/>
            <a:r>
              <a:rPr lang="sk-SK" sz="2400" dirty="0"/>
              <a:t>c) možnosť generovať energiu vo veľkých jednotkách</a:t>
            </a:r>
          </a:p>
          <a:p>
            <a:pPr algn="just"/>
            <a:endParaRPr lang="sk-SK" sz="2400" dirty="0"/>
          </a:p>
          <a:p>
            <a:pPr algn="just"/>
            <a:r>
              <a:rPr lang="sk-SK" sz="2400" dirty="0"/>
              <a:t>a </a:t>
            </a:r>
            <a:r>
              <a:rPr lang="sk-SK" sz="2400" b="1" dirty="0">
                <a:solidFill>
                  <a:srgbClr val="FF0000"/>
                </a:solidFill>
              </a:rPr>
              <a:t>jednu nevýhodnú vlastnosť: nemožno ju jednoducho akumulovať.</a:t>
            </a:r>
          </a:p>
          <a:p>
            <a:pPr algn="just"/>
            <a:endParaRPr lang="sk-SK" sz="2400" dirty="0"/>
          </a:p>
          <a:p>
            <a:pPr algn="just"/>
            <a:r>
              <a:rPr lang="sk-SK" sz="2400" dirty="0"/>
              <a:t>Elektrickú energiu získavame premenou z </a:t>
            </a:r>
            <a:r>
              <a:rPr lang="sk-SK" sz="2400" b="1" dirty="0"/>
              <a:t>energií prvotných zdrojov </a:t>
            </a:r>
            <a:r>
              <a:rPr lang="sk-SK" sz="2400" dirty="0"/>
              <a:t>- </a:t>
            </a:r>
            <a:r>
              <a:rPr lang="sk-SK" sz="2400" b="1" dirty="0"/>
              <a:t>podľa použitého druhu prvotnej energie elektrárne </a:t>
            </a:r>
            <a:r>
              <a:rPr lang="sk-SK" sz="2400" dirty="0"/>
              <a:t>môžu byť:</a:t>
            </a:r>
          </a:p>
          <a:p>
            <a:pPr algn="just"/>
            <a:r>
              <a:rPr lang="sk-SK" sz="2400" dirty="0"/>
              <a:t>a) </a:t>
            </a:r>
            <a:r>
              <a:rPr lang="sk-SK" sz="2400" b="1" dirty="0">
                <a:solidFill>
                  <a:srgbClr val="FF0000"/>
                </a:solidFill>
              </a:rPr>
              <a:t>tepelné</a:t>
            </a:r>
            <a:r>
              <a:rPr lang="sk-SK" sz="2400" dirty="0"/>
              <a:t> – využívajú  energiu uvoľnenú spaľovaním fosílneho paliva (uhlie, ropa, plyn),</a:t>
            </a:r>
          </a:p>
          <a:p>
            <a:pPr algn="just"/>
            <a:r>
              <a:rPr lang="sk-SK" sz="2400" dirty="0"/>
              <a:t>b) </a:t>
            </a:r>
            <a:r>
              <a:rPr lang="sk-SK" sz="2400" b="1" dirty="0">
                <a:solidFill>
                  <a:srgbClr val="FF0000"/>
                </a:solidFill>
              </a:rPr>
              <a:t>jadrové</a:t>
            </a:r>
            <a:r>
              <a:rPr lang="sk-SK" sz="2400" dirty="0"/>
              <a:t> – využívajú energie jadrovej reakcie,</a:t>
            </a:r>
          </a:p>
          <a:p>
            <a:pPr algn="just"/>
            <a:r>
              <a:rPr lang="sk-SK" sz="2400" dirty="0"/>
              <a:t>c) </a:t>
            </a:r>
            <a:r>
              <a:rPr lang="sk-SK" sz="2400" b="1" dirty="0">
                <a:solidFill>
                  <a:srgbClr val="FF0000"/>
                </a:solidFill>
              </a:rPr>
              <a:t>vodné</a:t>
            </a:r>
            <a:r>
              <a:rPr lang="sk-SK" sz="2400" dirty="0"/>
              <a:t> – využívajú potenciálnu energiu vodných zdrojov,</a:t>
            </a:r>
          </a:p>
          <a:p>
            <a:pPr algn="just"/>
            <a:r>
              <a:rPr lang="sk-SK" sz="2400" dirty="0"/>
              <a:t>d) </a:t>
            </a:r>
            <a:r>
              <a:rPr lang="sk-SK" sz="2400" b="1" dirty="0"/>
              <a:t>ostatné</a:t>
            </a:r>
            <a:r>
              <a:rPr lang="sk-SK" sz="2400" dirty="0"/>
              <a:t> – využívajú energiu veternú, slnečnú, geotermálnu, atď.</a:t>
            </a:r>
          </a:p>
        </p:txBody>
      </p:sp>
    </p:spTree>
    <p:extLst>
      <p:ext uri="{BB962C8B-B14F-4D97-AF65-F5344CB8AC3E}">
        <p14:creationId xmlns:p14="http://schemas.microsoft.com/office/powerpoint/2010/main" val="1401688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Fotovoltické</a:t>
            </a:r>
            <a:r>
              <a:rPr lang="sk-SK" dirty="0"/>
              <a:t> systémy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Systém On-</a:t>
            </a:r>
            <a:r>
              <a:rPr lang="sk-SK" dirty="0" err="1"/>
              <a:t>grid</a:t>
            </a:r>
            <a:r>
              <a:rPr lang="sk-SK" dirty="0"/>
              <a:t> </a:t>
            </a:r>
          </a:p>
          <a:p>
            <a:endParaRPr lang="sk-SK" dirty="0"/>
          </a:p>
          <a:p>
            <a:r>
              <a:rPr lang="sk-SK" dirty="0"/>
              <a:t>Systém </a:t>
            </a:r>
            <a:r>
              <a:rPr lang="sk-SK" dirty="0" err="1"/>
              <a:t>Off-grid</a:t>
            </a:r>
            <a:endParaRPr lang="sk-SK" dirty="0"/>
          </a:p>
          <a:p>
            <a:endParaRPr lang="sk-SK" dirty="0"/>
          </a:p>
          <a:p>
            <a:r>
              <a:rPr lang="sk-SK" dirty="0"/>
              <a:t>Kombinovaný systém</a:t>
            </a:r>
          </a:p>
        </p:txBody>
      </p:sp>
    </p:spTree>
    <p:extLst>
      <p:ext uri="{BB962C8B-B14F-4D97-AF65-F5344CB8AC3E}">
        <p14:creationId xmlns:p14="http://schemas.microsoft.com/office/powerpoint/2010/main" val="1208055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Systém On-</a:t>
            </a:r>
            <a:r>
              <a:rPr lang="sk-SK" dirty="0" err="1"/>
              <a:t>grid</a:t>
            </a:r>
            <a:endParaRPr lang="sk-SK" dirty="0"/>
          </a:p>
        </p:txBody>
      </p:sp>
      <p:pic>
        <p:nvPicPr>
          <p:cNvPr id="5" name="Obrázok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043" y="1506204"/>
            <a:ext cx="8875914" cy="45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5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Systém </a:t>
            </a:r>
            <a:r>
              <a:rPr lang="sk-SK" dirty="0" err="1"/>
              <a:t>Off-grid</a:t>
            </a:r>
            <a:endParaRPr lang="sk-SK" dirty="0"/>
          </a:p>
        </p:txBody>
      </p:sp>
      <p:pic>
        <p:nvPicPr>
          <p:cNvPr id="4" name="Obrázok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2908" y="1770813"/>
            <a:ext cx="8811745" cy="410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543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Kombinovaný systém</a:t>
            </a:r>
          </a:p>
        </p:txBody>
      </p:sp>
      <p:pic>
        <p:nvPicPr>
          <p:cNvPr id="5" name="Obrázok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4781" y="1824488"/>
            <a:ext cx="8739556" cy="393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02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Slnečné kolektory</a:t>
            </a:r>
          </a:p>
        </p:txBody>
      </p:sp>
      <p:pic>
        <p:nvPicPr>
          <p:cNvPr id="4" name="Obrázok 3" descr="https://www.siea.sk/materials/files/materials-files-poradenstvo-publikacie-brozury-ako_vybrat_kolektor-plochy_kolekt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29" y="1597459"/>
            <a:ext cx="4415339" cy="35279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679909" y="4217152"/>
            <a:ext cx="2815389" cy="1816601"/>
          </a:xfrm>
        </p:spPr>
        <p:txBody>
          <a:bodyPr>
            <a:normAutofit/>
          </a:bodyPr>
          <a:lstStyle/>
          <a:p>
            <a:r>
              <a:rPr lang="sk-SK" sz="1600" dirty="0"/>
              <a:t>1. Hliníková vaňa</a:t>
            </a:r>
          </a:p>
          <a:p>
            <a:r>
              <a:rPr lang="sk-SK" sz="1600" dirty="0"/>
              <a:t>2. Tepelná izolácia</a:t>
            </a:r>
          </a:p>
          <a:p>
            <a:r>
              <a:rPr lang="sk-SK" sz="1600" dirty="0"/>
              <a:t>3. Zberné medené potrubie</a:t>
            </a:r>
          </a:p>
          <a:p>
            <a:r>
              <a:rPr lang="sk-SK" sz="1600" dirty="0"/>
              <a:t>4. </a:t>
            </a:r>
            <a:r>
              <a:rPr lang="sk-SK" sz="1600" dirty="0" err="1"/>
              <a:t>Absorbér</a:t>
            </a:r>
            <a:endParaRPr lang="sk-SK" sz="1600" dirty="0"/>
          </a:p>
          <a:p>
            <a:r>
              <a:rPr lang="sk-SK" sz="1600" dirty="0"/>
              <a:t>5. Sklenený kryt</a:t>
            </a:r>
          </a:p>
        </p:txBody>
      </p:sp>
      <p:pic>
        <p:nvPicPr>
          <p:cNvPr id="2050" name="Picture 2" descr="https://www.siea.sk/materials/files/materials-files-poradenstvo-publikacie-brozury-ako_vybrat_kolektor-trubicovy_kolek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809" y="1672147"/>
            <a:ext cx="4504822" cy="337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obsahu 2"/>
          <p:cNvSpPr txBox="1">
            <a:spLocks/>
          </p:cNvSpPr>
          <p:nvPr/>
        </p:nvSpPr>
        <p:spPr>
          <a:xfrm>
            <a:off x="5492540" y="4289341"/>
            <a:ext cx="4758365" cy="1816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600" dirty="0"/>
              <a:t>1 sklenená trubica s vákuom</a:t>
            </a:r>
          </a:p>
          <a:p>
            <a:r>
              <a:rPr lang="sk-SK" sz="1600" dirty="0"/>
              <a:t>2 tepelná trubica „</a:t>
            </a:r>
            <a:r>
              <a:rPr lang="sk-SK" sz="1600" dirty="0" err="1"/>
              <a:t>Heat</a:t>
            </a:r>
            <a:r>
              <a:rPr lang="sk-SK" sz="1600" dirty="0"/>
              <a:t> </a:t>
            </a:r>
            <a:r>
              <a:rPr lang="sk-SK" sz="1600" dirty="0" err="1"/>
              <a:t>Pipe</a:t>
            </a:r>
            <a:r>
              <a:rPr lang="sk-SK" sz="1600" dirty="0"/>
              <a:t>“</a:t>
            </a:r>
          </a:p>
          <a:p>
            <a:r>
              <a:rPr lang="sk-SK" sz="1600" dirty="0"/>
              <a:t>3 </a:t>
            </a:r>
            <a:r>
              <a:rPr lang="sk-SK" sz="1600" dirty="0" err="1"/>
              <a:t>absorbér</a:t>
            </a:r>
            <a:endParaRPr lang="sk-SK" sz="1600" dirty="0"/>
          </a:p>
          <a:p>
            <a:r>
              <a:rPr lang="sk-SK" sz="1600" dirty="0"/>
              <a:t>4 výmenník tepla (kondenzátor)</a:t>
            </a:r>
          </a:p>
          <a:p>
            <a:r>
              <a:rPr lang="sk-SK" sz="1600" dirty="0"/>
              <a:t>5 zberná medená rúrka     teplonosnej kvapaliny</a:t>
            </a:r>
          </a:p>
          <a:p>
            <a:r>
              <a:rPr lang="sk-SK" sz="1600" dirty="0"/>
              <a:t>6 tepelná izolácia</a:t>
            </a:r>
          </a:p>
        </p:txBody>
      </p:sp>
    </p:spTree>
    <p:extLst>
      <p:ext uri="{BB962C8B-B14F-4D97-AF65-F5344CB8AC3E}">
        <p14:creationId xmlns:p14="http://schemas.microsoft.com/office/powerpoint/2010/main" val="1791273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Koncentračný slnečný kolektor</a:t>
            </a:r>
          </a:p>
        </p:txBody>
      </p:sp>
      <p:pic>
        <p:nvPicPr>
          <p:cNvPr id="4098" name="Picture 2" descr="http://www.solarnekolektory.estranky.sk/img/picture/3/parabolicky_koncentracny_solarny_kolektor1_ver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453" y="1690688"/>
            <a:ext cx="3359884" cy="395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zelenawiki.sosna.sk/images/7/7e/Parabolick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08" y="1690688"/>
            <a:ext cx="5411034" cy="39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710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Energetická bilancia slnečného kolektora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96" y="1402143"/>
            <a:ext cx="8117807" cy="514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99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Solárny systém pre prípravu TUV</a:t>
            </a:r>
          </a:p>
        </p:txBody>
      </p:sp>
      <p:pic>
        <p:nvPicPr>
          <p:cNvPr id="3074" name="Picture 2" descr="http://www.solarlab.mtf.stuba.sk/pictures/tepelnysyst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64" y="1557296"/>
            <a:ext cx="8475077" cy="50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135" y="2100649"/>
            <a:ext cx="2067697" cy="18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769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Veterná mapa Slovenska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514"/>
            <a:ext cx="8382786" cy="458987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426" y="1310022"/>
            <a:ext cx="3887198" cy="320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650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Energia vetra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71" y="1690688"/>
            <a:ext cx="5800224" cy="434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8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6</a:t>
            </a:fld>
            <a:endParaRPr lang="cs-CZ" altLang="sk-SK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/>
        </p:nvGraphicFramePr>
        <p:xfrm>
          <a:off x="1631505" y="116632"/>
          <a:ext cx="8894749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944">
                  <a:extLst>
                    <a:ext uri="{9D8B030D-6E8A-4147-A177-3AD203B41FA5}">
                      <a16:colId xmlns:a16="http://schemas.microsoft.com/office/drawing/2014/main" val="353752012"/>
                    </a:ext>
                  </a:extLst>
                </a:gridCol>
                <a:gridCol w="2791736">
                  <a:extLst>
                    <a:ext uri="{9D8B030D-6E8A-4147-A177-3AD203B41FA5}">
                      <a16:colId xmlns:a16="http://schemas.microsoft.com/office/drawing/2014/main" val="4206635240"/>
                    </a:ext>
                  </a:extLst>
                </a:gridCol>
                <a:gridCol w="3877069">
                  <a:extLst>
                    <a:ext uri="{9D8B030D-6E8A-4147-A177-3AD203B41FA5}">
                      <a16:colId xmlns:a16="http://schemas.microsoft.com/office/drawing/2014/main" val="2035178828"/>
                    </a:ext>
                  </a:extLst>
                </a:gridCol>
              </a:tblGrid>
              <a:tr h="684076"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Primárne energetické</a:t>
                      </a:r>
                      <a:r>
                        <a:rPr lang="sk-SK" sz="1800" baseline="0" dirty="0"/>
                        <a:t> zdroje na výrobu elektrickej energie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výhody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nevýhody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700617"/>
                  </a:ext>
                </a:extLst>
              </a:tr>
              <a:tr h="684076">
                <a:tc>
                  <a:txBody>
                    <a:bodyPr/>
                    <a:lstStyle/>
                    <a:p>
                      <a:pPr algn="ctr"/>
                      <a:r>
                        <a:rPr lang="sk-SK" sz="1800" b="1" dirty="0"/>
                        <a:t>Neobnoviteľné</a:t>
                      </a:r>
                    </a:p>
                    <a:p>
                      <a:pPr algn="ctr"/>
                      <a:r>
                        <a:rPr lang="sk-SK" sz="1800" b="0" dirty="0"/>
                        <a:t>(tradičné fosílne palivá)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vysoká výkonová hustota,</a:t>
                      </a:r>
                    </a:p>
                    <a:p>
                      <a:pPr algn="ctr"/>
                      <a:r>
                        <a:rPr lang="sk-SK" sz="1800" dirty="0"/>
                        <a:t>vysoká výkonová</a:t>
                      </a:r>
                      <a:r>
                        <a:rPr lang="sk-SK" sz="1800" baseline="0" dirty="0"/>
                        <a:t> spoľahlivosť a pohotovosť</a:t>
                      </a:r>
                      <a:endParaRPr lang="sk-SK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vysoká environmentálna záťaž </a:t>
                      </a:r>
                    </a:p>
                    <a:p>
                      <a:pPr algn="ctr"/>
                      <a:r>
                        <a:rPr lang="sk-SK" sz="1800" dirty="0"/>
                        <a:t>(ťažba, doprava, emisia spalín),</a:t>
                      </a:r>
                    </a:p>
                    <a:p>
                      <a:pPr algn="ctr"/>
                      <a:r>
                        <a:rPr lang="sk-SK" sz="1800" dirty="0"/>
                        <a:t>obmedzené</a:t>
                      </a:r>
                      <a:r>
                        <a:rPr lang="sk-SK" sz="1800" baseline="0" dirty="0"/>
                        <a:t> zásoby,</a:t>
                      </a:r>
                    </a:p>
                    <a:p>
                      <a:pPr algn="ctr"/>
                      <a:r>
                        <a:rPr lang="sk-SK" sz="1800" baseline="0" dirty="0"/>
                        <a:t>trvalo stúpajúca cena</a:t>
                      </a:r>
                      <a:endParaRPr lang="sk-SK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2974204"/>
                  </a:ext>
                </a:extLst>
              </a:tr>
              <a:tr h="684076">
                <a:tc>
                  <a:txBody>
                    <a:bodyPr/>
                    <a:lstStyle/>
                    <a:p>
                      <a:pPr algn="ctr"/>
                      <a:r>
                        <a:rPr lang="sk-SK" sz="1800" b="1" dirty="0"/>
                        <a:t>Obnoviteľné </a:t>
                      </a:r>
                    </a:p>
                    <a:p>
                      <a:pPr algn="ctr"/>
                      <a:r>
                        <a:rPr lang="sk-SK" sz="1800" b="0" dirty="0"/>
                        <a:t>(vodná,</a:t>
                      </a:r>
                      <a:r>
                        <a:rPr lang="sk-SK" sz="1800" b="0" baseline="0" dirty="0"/>
                        <a:t> veterná, slnečná, geotermálna energia, tepelné čerpadlá, biomasa, energia morských vĺn, prílivu a odlivu)</a:t>
                      </a:r>
                      <a:endParaRPr lang="sk-SK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nevyčerpateľné a ekologické,</a:t>
                      </a:r>
                    </a:p>
                    <a:p>
                      <a:pPr algn="ctr"/>
                      <a:r>
                        <a:rPr lang="sk-SK" sz="1800" dirty="0"/>
                        <a:t>relatívne nízke</a:t>
                      </a:r>
                      <a:r>
                        <a:rPr lang="sk-SK" sz="1800" baseline="0" dirty="0"/>
                        <a:t> prevádzkové náklady</a:t>
                      </a:r>
                      <a:endParaRPr lang="sk-SK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nízka</a:t>
                      </a:r>
                      <a:r>
                        <a:rPr lang="sk-SK" sz="1800" baseline="0" dirty="0"/>
                        <a:t> výkonová hustota (slnečná, veterná), nízka výkonová pohotovosť (slnečná a veterná energia),</a:t>
                      </a:r>
                    </a:p>
                    <a:p>
                      <a:pPr algn="ctr"/>
                      <a:r>
                        <a:rPr lang="sk-SK" sz="1800" baseline="0" dirty="0"/>
                        <a:t>okrem vodnej energie podstatne vyššie výrobné náklady – nutnosť dotácií,</a:t>
                      </a:r>
                    </a:p>
                    <a:p>
                      <a:pPr algn="ctr"/>
                      <a:r>
                        <a:rPr lang="sk-SK" sz="1800" baseline="0" dirty="0"/>
                        <a:t>nepriaznivý rozdiel medzi podielom      na inštalovanom výkone  a podielom    na výrobe elektrickej energie </a:t>
                      </a:r>
                      <a:endParaRPr lang="sk-SK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2720633"/>
                  </a:ext>
                </a:extLst>
              </a:tr>
              <a:tr h="684076">
                <a:tc>
                  <a:txBody>
                    <a:bodyPr/>
                    <a:lstStyle/>
                    <a:p>
                      <a:pPr algn="ctr"/>
                      <a:r>
                        <a:rPr lang="sk-SK" sz="1800" b="1" dirty="0"/>
                        <a:t>Alternatívne </a:t>
                      </a:r>
                    </a:p>
                    <a:p>
                      <a:pPr algn="ctr"/>
                      <a:r>
                        <a:rPr lang="sk-SK" sz="1800" b="0" dirty="0"/>
                        <a:t>(jadrová energia, palivové články, bioplyn)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vysoká výkonová hustota (jadrová energia), </a:t>
                      </a:r>
                    </a:p>
                    <a:p>
                      <a:pPr algn="ctr"/>
                      <a:r>
                        <a:rPr lang="sk-SK" sz="1800" dirty="0"/>
                        <a:t>vysoká výkonová spoľahlivosť, </a:t>
                      </a:r>
                    </a:p>
                    <a:p>
                      <a:pPr algn="ctr"/>
                      <a:r>
                        <a:rPr lang="sk-SK" sz="1800" dirty="0"/>
                        <a:t>v prípade budúceho prechodu na jadrovú fúziu</a:t>
                      </a:r>
                      <a:r>
                        <a:rPr lang="sk-SK" sz="1800" baseline="0" dirty="0"/>
                        <a:t> prakticky nevyčerpateľný zdroj</a:t>
                      </a:r>
                      <a:endParaRPr lang="sk-SK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určité bezpečnostné</a:t>
                      </a:r>
                      <a:r>
                        <a:rPr lang="sk-SK" sz="1800" baseline="0" dirty="0"/>
                        <a:t> obavy </a:t>
                      </a:r>
                    </a:p>
                    <a:p>
                      <a:pPr algn="ctr"/>
                      <a:r>
                        <a:rPr lang="sk-SK" sz="1800" baseline="0" dirty="0"/>
                        <a:t>(jadrová energia)</a:t>
                      </a:r>
                      <a:endParaRPr lang="sk-SK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885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12777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Energia vetra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5249779" cy="25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760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Energia vetra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Obrázok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2041" y="1377866"/>
            <a:ext cx="6762800" cy="490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437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Časti veternej elektrárne</a:t>
            </a:r>
          </a:p>
        </p:txBody>
      </p:sp>
      <p:sp>
        <p:nvSpPr>
          <p:cNvPr id="3" name="Obdĺžnik 2"/>
          <p:cNvSpPr/>
          <p:nvPr/>
        </p:nvSpPr>
        <p:spPr>
          <a:xfrm>
            <a:off x="838200" y="1972526"/>
            <a:ext cx="4868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  Lopatka</a:t>
            </a:r>
          </a:p>
          <a:p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  Smerové kormidlo</a:t>
            </a:r>
          </a:p>
          <a:p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  Snímače rýchlosti a smeru vetra</a:t>
            </a:r>
          </a:p>
          <a:p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  Stator generátora</a:t>
            </a:r>
          </a:p>
          <a:p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  Rotor generátora</a:t>
            </a:r>
          </a:p>
          <a:p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  Nosná veža</a:t>
            </a:r>
          </a:p>
          <a:p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  Natáčanie lopatiek</a:t>
            </a:r>
          </a:p>
          <a:p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8.   Hlavné ložiská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819" y="1254775"/>
            <a:ext cx="6125056" cy="54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780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Princíp činnosti veternej elektrárne</a:t>
            </a:r>
          </a:p>
        </p:txBody>
      </p:sp>
      <p:pic>
        <p:nvPicPr>
          <p:cNvPr id="6" name="Obrázok 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791" y="1490160"/>
            <a:ext cx="7544418" cy="479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111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817652" y="190464"/>
            <a:ext cx="10515600" cy="1325563"/>
          </a:xfrm>
        </p:spPr>
        <p:txBody>
          <a:bodyPr/>
          <a:lstStyle/>
          <a:p>
            <a:pPr eaLnBrk="1" hangingPunct="1"/>
            <a:r>
              <a:rPr lang="sk-SK" altLang="sk-SK" dirty="0"/>
              <a:t>Veterné elektrárne vo svete</a:t>
            </a:r>
          </a:p>
        </p:txBody>
      </p:sp>
      <p:pic>
        <p:nvPicPr>
          <p:cNvPr id="40963" name="Picture 2" descr="http://bord.sk/wp-content/uploads/stavba-veternej-elektrarne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196976"/>
            <a:ext cx="36734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http://bord.sk/wp-content/uploads/praprava-veternej-elektrarn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860801"/>
            <a:ext cx="369728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Zástupný symbol obsahu 2"/>
          <p:cNvSpPr>
            <a:spLocks noGrp="1"/>
          </p:cNvSpPr>
          <p:nvPr>
            <p:ph idx="1"/>
          </p:nvPr>
        </p:nvSpPr>
        <p:spPr>
          <a:xfrm>
            <a:off x="5664200" y="1268413"/>
            <a:ext cx="4330700" cy="2665412"/>
          </a:xfrm>
        </p:spPr>
        <p:txBody>
          <a:bodyPr/>
          <a:lstStyle/>
          <a:p>
            <a:pPr eaLnBrk="1" hangingPunct="1"/>
            <a:r>
              <a:rPr lang="sk-SK" altLang="sk-SK" sz="2000" dirty="0"/>
              <a:t>Vybudovaná v Británii spoločnosťou Siemens</a:t>
            </a:r>
          </a:p>
          <a:p>
            <a:pPr eaLnBrk="1" hangingPunct="1"/>
            <a:r>
              <a:rPr lang="sk-SK" altLang="sk-SK" sz="2000" dirty="0"/>
              <a:t>Skladá sa z 300 turbín</a:t>
            </a:r>
          </a:p>
          <a:p>
            <a:pPr eaLnBrk="1" hangingPunct="1"/>
            <a:r>
              <a:rPr lang="sk-SK" altLang="sk-SK" sz="2000" dirty="0"/>
              <a:t>Jedna turbína váži viac ako 75 ton</a:t>
            </a:r>
          </a:p>
          <a:p>
            <a:pPr eaLnBrk="1" hangingPunct="1"/>
            <a:r>
              <a:rPr lang="sk-SK" altLang="sk-SK" sz="2000" dirty="0"/>
              <a:t>Veľkosť turbíny 154 m</a:t>
            </a:r>
          </a:p>
          <a:p>
            <a:pPr eaLnBrk="1" hangingPunct="1"/>
            <a:r>
              <a:rPr lang="sk-SK" altLang="sk-SK" sz="2000" dirty="0"/>
              <a:t>Jedna turbína vyrobí až 6 MW elektrickej energie</a:t>
            </a:r>
          </a:p>
        </p:txBody>
      </p:sp>
      <p:pic>
        <p:nvPicPr>
          <p:cNvPr id="40966" name="Picture 8" descr="http://bord.sk/wp-content/uploads/stavba-veternej-elektrarne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3860800"/>
            <a:ext cx="1871663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0" descr="http://bord.sk/wp-content/uploads/stavba-veternej-elektrarne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3860801"/>
            <a:ext cx="1871663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9283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817652" y="190464"/>
            <a:ext cx="10515600" cy="1325563"/>
          </a:xfrm>
        </p:spPr>
        <p:txBody>
          <a:bodyPr/>
          <a:lstStyle/>
          <a:p>
            <a:pPr eaLnBrk="1" hangingPunct="1"/>
            <a:r>
              <a:rPr lang="sk-SK" altLang="sk-SK" dirty="0"/>
              <a:t>Najväčšia veterná turbína</a:t>
            </a:r>
          </a:p>
        </p:txBody>
      </p:sp>
      <p:sp>
        <p:nvSpPr>
          <p:cNvPr id="40965" name="Zástupný symbol obsahu 2"/>
          <p:cNvSpPr>
            <a:spLocks noGrp="1"/>
          </p:cNvSpPr>
          <p:nvPr>
            <p:ph idx="1"/>
          </p:nvPr>
        </p:nvSpPr>
        <p:spPr>
          <a:xfrm>
            <a:off x="654008" y="6125316"/>
            <a:ext cx="11099968" cy="54222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sk-SK" altLang="sk-SK" sz="2000" dirty="0" err="1"/>
              <a:t>Vestas</a:t>
            </a:r>
            <a:r>
              <a:rPr lang="sk-SK" altLang="sk-SK" sz="2000" dirty="0"/>
              <a:t> V236-15.0 MW </a:t>
            </a:r>
            <a:r>
              <a:rPr lang="sk-SK" altLang="sk-SK" sz="2000" dirty="0" err="1"/>
              <a:t>offshore-ového</a:t>
            </a:r>
            <a:r>
              <a:rPr lang="sk-SK" altLang="sk-SK" sz="2000" dirty="0"/>
              <a:t> typu. 280 metrov vysoká a priemer turbíny 236 metrov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38137C1-6551-4907-B2C3-3EF747487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93" y="1217684"/>
            <a:ext cx="9525505" cy="47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625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Druhy biomasy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Biomasa zámerne pestovaná</a:t>
            </a:r>
          </a:p>
          <a:p>
            <a:pPr lvl="1"/>
            <a:r>
              <a:rPr lang="sk-SK" dirty="0"/>
              <a:t>Cukrová repa, obilie, energetické dreviny a pod.</a:t>
            </a:r>
          </a:p>
          <a:p>
            <a:pPr lvl="1"/>
            <a:endParaRPr lang="sk-SK" dirty="0"/>
          </a:p>
          <a:p>
            <a:r>
              <a:rPr lang="sk-SK" dirty="0"/>
              <a:t>Odpadová biomasa</a:t>
            </a:r>
          </a:p>
          <a:p>
            <a:pPr lvl="1"/>
            <a:r>
              <a:rPr lang="sk-SK" dirty="0"/>
              <a:t>Rastlinné zvyšky </a:t>
            </a:r>
          </a:p>
          <a:p>
            <a:pPr lvl="1"/>
            <a:r>
              <a:rPr lang="sk-SK" dirty="0"/>
              <a:t>Odpady zo živočíšnej výroby</a:t>
            </a:r>
          </a:p>
          <a:p>
            <a:pPr lvl="1"/>
            <a:r>
              <a:rPr lang="sk-SK" dirty="0"/>
              <a:t>Komunálny odpad</a:t>
            </a:r>
          </a:p>
          <a:p>
            <a:pPr lvl="1"/>
            <a:r>
              <a:rPr lang="sk-SK" dirty="0"/>
              <a:t>Organické odpady z potravinárskeho priemyslu</a:t>
            </a:r>
          </a:p>
          <a:p>
            <a:pPr lvl="1"/>
            <a:r>
              <a:rPr lang="sk-SK" dirty="0"/>
              <a:t>Lesný odpad</a:t>
            </a:r>
          </a:p>
        </p:txBody>
      </p:sp>
    </p:spTree>
    <p:extLst>
      <p:ext uri="{BB962C8B-B14F-4D97-AF65-F5344CB8AC3E}">
        <p14:creationId xmlns:p14="http://schemas.microsoft.com/office/powerpoint/2010/main" val="40353618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583" y="1100095"/>
            <a:ext cx="8318834" cy="56425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Mapa Slovenska so znázorneným ročným využiteľným potenciálom drevných odpadov</a:t>
            </a:r>
          </a:p>
        </p:txBody>
      </p:sp>
    </p:spTree>
    <p:extLst>
      <p:ext uri="{BB962C8B-B14F-4D97-AF65-F5344CB8AC3E}">
        <p14:creationId xmlns:p14="http://schemas.microsoft.com/office/powerpoint/2010/main" val="29020670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Spracovanie biomasy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err="1"/>
              <a:t>Termochemická</a:t>
            </a:r>
            <a:r>
              <a:rPr lang="sk-SK" dirty="0"/>
              <a:t> premena (suchá)</a:t>
            </a:r>
          </a:p>
          <a:p>
            <a:pPr lvl="1"/>
            <a:r>
              <a:rPr lang="sk-SK" dirty="0"/>
              <a:t>Spaľovanie, splyňovanie, </a:t>
            </a:r>
            <a:r>
              <a:rPr lang="sk-SK" dirty="0" err="1"/>
              <a:t>pyrolýza</a:t>
            </a:r>
            <a:r>
              <a:rPr lang="sk-SK" dirty="0"/>
              <a:t> (proces, pri ktorom sa bez prístupu vzduchu vplyvom tepla štiepia väzby v organických molekulách a vznikajú molekuly menšie)</a:t>
            </a:r>
          </a:p>
          <a:p>
            <a:r>
              <a:rPr lang="sk-SK" dirty="0"/>
              <a:t>Biochemická premena</a:t>
            </a:r>
          </a:p>
          <a:p>
            <a:pPr lvl="1"/>
            <a:r>
              <a:rPr lang="sk-SK" dirty="0"/>
              <a:t>Alkoholové a </a:t>
            </a:r>
            <a:r>
              <a:rPr lang="sk-SK" dirty="0" err="1"/>
              <a:t>metánové</a:t>
            </a:r>
            <a:r>
              <a:rPr lang="sk-SK" dirty="0"/>
              <a:t> kvasenie</a:t>
            </a:r>
          </a:p>
          <a:p>
            <a:pPr lvl="1"/>
            <a:endParaRPr lang="sk-SK" dirty="0"/>
          </a:p>
          <a:p>
            <a:r>
              <a:rPr lang="sk-SK" dirty="0"/>
              <a:t>Fyzikálna a chemická premena</a:t>
            </a:r>
          </a:p>
          <a:p>
            <a:pPr lvl="1"/>
            <a:r>
              <a:rPr lang="sk-SK" dirty="0"/>
              <a:t>Štepenie, drvenie , lisovanie</a:t>
            </a:r>
          </a:p>
          <a:p>
            <a:pPr lvl="1"/>
            <a:endParaRPr lang="sk-SK" dirty="0"/>
          </a:p>
          <a:p>
            <a:r>
              <a:rPr lang="sk-SK" dirty="0"/>
              <a:t>Získavanie odpadového tepla pri spracovaní </a:t>
            </a:r>
          </a:p>
        </p:txBody>
      </p:sp>
    </p:spTree>
    <p:extLst>
      <p:ext uri="{BB962C8B-B14F-4D97-AF65-F5344CB8AC3E}">
        <p14:creationId xmlns:p14="http://schemas.microsoft.com/office/powerpoint/2010/main" val="36365167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Proces výroby elektrickej energie z biomasy</a:t>
            </a:r>
          </a:p>
        </p:txBody>
      </p:sp>
      <p:pic>
        <p:nvPicPr>
          <p:cNvPr id="5" name="Obrázok 4" descr="http://elektrarne.unas.cz/subory/biomasa_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52" y="1411922"/>
            <a:ext cx="8762048" cy="4853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96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7</a:t>
            </a:fld>
            <a:endParaRPr lang="cs-CZ" altLang="sk-SK"/>
          </a:p>
        </p:txBody>
      </p:sp>
      <p:sp>
        <p:nvSpPr>
          <p:cNvPr id="4" name="Obdĺžnik 3"/>
          <p:cNvSpPr/>
          <p:nvPr/>
        </p:nvSpPr>
        <p:spPr>
          <a:xfrm>
            <a:off x="1793015" y="1556793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400" dirty="0">
                <a:solidFill>
                  <a:srgbClr val="0070C0"/>
                </a:solidFill>
              </a:rPr>
              <a:t>Elektrizačná sústava (ES) je vzájomne prepojený súbor zariadení zahŕňajúci: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70C0"/>
                </a:solidFill>
              </a:rPr>
              <a:t>výrobu – elektrárne jadrové, tepelné, vodné, teplárne a pod.,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70C0"/>
                </a:solidFill>
              </a:rPr>
              <a:t>prenos, transformáciu a distribúciu elektrickej energie vrátene elektrických prípojok,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70C0"/>
                </a:solidFill>
              </a:rPr>
              <a:t>systémy meracie, ochranné, riadiace, zabezpečovacie, informačné a telekomunikačné,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spotrebiče – zariadenia na premenu elektrickej energie na teplo, svetlo, mechanickú prácu a pod.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Výhodou sústavy je spoločná rezerva výkonu pre celý systém, zvýšenie bezpečnosti prevádzky, možnosť lepšieho využitia výrobní a zvýšenie hospodárnosti sústavy ako celku.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919536" y="260649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rgbClr val="FF0000"/>
                </a:solidFill>
              </a:rPr>
              <a:t>Základné pojmy, definícia elektrizačnej sústavy, jej členenie, štruktúra, úrovne (výroba, prenos, distribúcia)</a:t>
            </a:r>
          </a:p>
          <a:p>
            <a:pPr algn="ctr"/>
            <a:r>
              <a:rPr lang="sk-SK" sz="2400" b="1" dirty="0">
                <a:solidFill>
                  <a:srgbClr val="FF0000"/>
                </a:solidFill>
              </a:rPr>
              <a:t>Technické zariadenia na jednotlivých úrovniach</a:t>
            </a:r>
          </a:p>
        </p:txBody>
      </p:sp>
    </p:spTree>
    <p:extLst>
      <p:ext uri="{BB962C8B-B14F-4D97-AF65-F5344CB8AC3E}">
        <p14:creationId xmlns:p14="http://schemas.microsoft.com/office/powerpoint/2010/main" val="392587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Splyňovanie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730" y="5247746"/>
            <a:ext cx="5095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1266825"/>
            <a:ext cx="4781550" cy="398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584730" y="1570934"/>
            <a:ext cx="43114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Splyňovanie je termický proces, pri ktorom je biomasa spaľovaná za obmedzeného prístupu vzduchu. </a:t>
            </a:r>
          </a:p>
          <a:p>
            <a:r>
              <a:rPr lang="sk-SK" dirty="0"/>
              <a:t>Z horiacej biomasy sa za zvýšenej teploty uvoľňujú horľavé plyny, ktoré sú ďalej využívané. V dôsledku slabého prísunu vzduchu nedochádza k spaľovaniu týchto plynov, ktoré je možné ďalej využívať ako zdroj energie.</a:t>
            </a:r>
          </a:p>
        </p:txBody>
      </p:sp>
      <p:sp>
        <p:nvSpPr>
          <p:cNvPr id="8" name="Obdĺžnik 7"/>
          <p:cNvSpPr/>
          <p:nvPr/>
        </p:nvSpPr>
        <p:spPr>
          <a:xfrm>
            <a:off x="600267" y="4517335"/>
            <a:ext cx="5224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00"/>
                </a:solidFill>
              </a:rPr>
              <a:t>Cyklón 	- zachytávanie prachových častíc v spalinách</a:t>
            </a:r>
          </a:p>
        </p:txBody>
      </p:sp>
    </p:spTree>
    <p:extLst>
      <p:ext uri="{BB962C8B-B14F-4D97-AF65-F5344CB8AC3E}">
        <p14:creationId xmlns:p14="http://schemas.microsoft.com/office/powerpoint/2010/main" val="6846021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Splyňovanie – typy reaktorov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13" y="1445857"/>
            <a:ext cx="5249037" cy="2485081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838200" y="4550005"/>
            <a:ext cx="21433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>
                <a:solidFill>
                  <a:srgbClr val="000000"/>
                </a:solidFill>
              </a:rPr>
              <a:t>Protiprúdový</a:t>
            </a:r>
            <a:r>
              <a:rPr lang="sk-SK" dirty="0">
                <a:solidFill>
                  <a:srgbClr val="000000"/>
                </a:solidFill>
              </a:rPr>
              <a:t> reaktor</a:t>
            </a:r>
          </a:p>
          <a:p>
            <a:r>
              <a:rPr lang="sk-SK" dirty="0" err="1">
                <a:solidFill>
                  <a:srgbClr val="000000"/>
                </a:solidFill>
              </a:rPr>
              <a:t>Súprúdový</a:t>
            </a:r>
            <a:r>
              <a:rPr lang="sk-SK" dirty="0">
                <a:solidFill>
                  <a:srgbClr val="000000"/>
                </a:solidFill>
              </a:rPr>
              <a:t> reaktor</a:t>
            </a:r>
          </a:p>
          <a:p>
            <a:r>
              <a:rPr lang="sk-SK" dirty="0"/>
              <a:t>Fluidný reaktor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960" y="4085103"/>
            <a:ext cx="6114963" cy="249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16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4680" cy="1325563"/>
          </a:xfrm>
        </p:spPr>
        <p:txBody>
          <a:bodyPr/>
          <a:lstStyle/>
          <a:p>
            <a:r>
              <a:rPr lang="sk-SK" dirty="0"/>
              <a:t>Splyňovanie – meranie tuhých znečisťujúcich látok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404" y="1593686"/>
            <a:ext cx="6863108" cy="45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666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Pyrolýza</a:t>
            </a:r>
            <a:endParaRPr lang="sk-S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6" y="1246855"/>
            <a:ext cx="5532438" cy="460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ĺžnik 2"/>
          <p:cNvSpPr/>
          <p:nvPr/>
        </p:nvSpPr>
        <p:spPr>
          <a:xfrm>
            <a:off x="1082497" y="5847234"/>
            <a:ext cx="5224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00"/>
                </a:solidFill>
              </a:rPr>
              <a:t>Cyklón 	- zachytávanie prachových častíc v spalinách</a:t>
            </a:r>
          </a:p>
        </p:txBody>
      </p:sp>
      <p:sp>
        <p:nvSpPr>
          <p:cNvPr id="4" name="Obdĺžnik 3"/>
          <p:cNvSpPr/>
          <p:nvPr/>
        </p:nvSpPr>
        <p:spPr>
          <a:xfrm>
            <a:off x="521314" y="1753954"/>
            <a:ext cx="56217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err="1">
                <a:solidFill>
                  <a:srgbClr val="000000"/>
                </a:solidFill>
                <a:latin typeface="Helvetica" panose="020B0604020202020204" pitchFamily="34" charset="0"/>
              </a:rPr>
              <a:t>Pyrolýza</a:t>
            </a:r>
            <a:r>
              <a:rPr lang="sk-SK" dirty="0">
                <a:solidFill>
                  <a:srgbClr val="000000"/>
                </a:solidFill>
                <a:latin typeface="Helvetica" panose="020B0604020202020204" pitchFamily="34" charset="0"/>
              </a:rPr>
              <a:t> je </a:t>
            </a:r>
            <a:r>
              <a:rPr lang="sk-SK" dirty="0" err="1">
                <a:solidFill>
                  <a:srgbClr val="000000"/>
                </a:solidFill>
                <a:latin typeface="Helvetica" panose="020B0604020202020204" pitchFamily="34" charset="0"/>
              </a:rPr>
              <a:t>termochemický</a:t>
            </a:r>
            <a:r>
              <a:rPr lang="sk-SK" dirty="0">
                <a:solidFill>
                  <a:srgbClr val="000000"/>
                </a:solidFill>
                <a:latin typeface="Helvetica" panose="020B0604020202020204" pitchFamily="34" charset="0"/>
              </a:rPr>
              <a:t> spôsob úpravy biomasy na palivo vyššej kvality, napríklad dreva na drevné uhlie. Spočíva v zohrievaní biomasy (ktorá sa dodáva rozdrvená do reaktora) bez prítomnosti vzduchu na teplotu 300 až 500 °C, až kým z nej neuniknú všetky prchavé látky. Zvyšok (napr. drevné uhlie) je palivo        s takmer dvojnásobnou energetickou hustotou            v porovnaní so vstupnou surovinou, ktoré aj lepšie horí (pri vyššej teplote).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30124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Proces vytvárania bioplynu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1512286"/>
            <a:ext cx="11610975" cy="1362075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290512" y="3452330"/>
            <a:ext cx="113248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latin typeface="Innogy-Light"/>
              </a:rPr>
              <a:t>1. krok: z bioodpadu (uhľovodíky, tuky, bielkoviny) sa za pomoci </a:t>
            </a:r>
            <a:r>
              <a:rPr lang="sk-SK" dirty="0" err="1">
                <a:latin typeface="Innogy-Light"/>
              </a:rPr>
              <a:t>hydrolitických</a:t>
            </a:r>
            <a:r>
              <a:rPr lang="sk-SK" dirty="0">
                <a:latin typeface="Innogy-Light"/>
              </a:rPr>
              <a:t> baktérií vytvoria štiepením</a:t>
            </a:r>
          </a:p>
          <a:p>
            <a:r>
              <a:rPr lang="sk-SK" dirty="0">
                <a:latin typeface="Innogy-Light"/>
              </a:rPr>
              <a:t>makromolekúl cukry, mastne kyseliny, aminokyseliny a zásady. </a:t>
            </a:r>
          </a:p>
          <a:p>
            <a:endParaRPr lang="sk-SK" dirty="0">
              <a:latin typeface="Innogy-Light"/>
            </a:endParaRPr>
          </a:p>
          <a:p>
            <a:r>
              <a:rPr lang="sk-SK" dirty="0">
                <a:latin typeface="Innogy-Light"/>
              </a:rPr>
              <a:t>2. krok: v druhom kroku prebieha </a:t>
            </a:r>
            <a:r>
              <a:rPr lang="pl-PL" dirty="0">
                <a:latin typeface="Innogy-Light"/>
              </a:rPr>
              <a:t>kvasenie produktov štiepenia za pomoci acidogennych bakterii. Vyslednym produktom </a:t>
            </a:r>
            <a:r>
              <a:rPr lang="sk-SK" dirty="0">
                <a:latin typeface="Innogy-Light"/>
              </a:rPr>
              <a:t>sú karboxylová kyselina, plyny a alkohol. </a:t>
            </a:r>
          </a:p>
          <a:p>
            <a:endParaRPr lang="sk-SK" dirty="0">
              <a:latin typeface="Innogy-Light"/>
            </a:endParaRPr>
          </a:p>
          <a:p>
            <a:r>
              <a:rPr lang="sk-SK" dirty="0">
                <a:latin typeface="Innogy-Light"/>
              </a:rPr>
              <a:t>3. krok: v treťom kroku prebieha tvorba </a:t>
            </a:r>
            <a:r>
              <a:rPr lang="sk-SK" dirty="0" err="1">
                <a:latin typeface="Innogy-Light"/>
              </a:rPr>
              <a:t>metanogenných</a:t>
            </a:r>
            <a:r>
              <a:rPr lang="sk-SK" dirty="0">
                <a:latin typeface="Innogy-Light"/>
              </a:rPr>
              <a:t> substrátov za pomoci </a:t>
            </a:r>
            <a:r>
              <a:rPr lang="sk-SK" dirty="0" err="1">
                <a:latin typeface="Innogy-Light"/>
              </a:rPr>
              <a:t>acelogénnych</a:t>
            </a:r>
            <a:r>
              <a:rPr lang="sk-SK" dirty="0">
                <a:latin typeface="Innogy-Light"/>
              </a:rPr>
              <a:t> baktérií, výsledkom čoho sú kyselina octová, vodík a oxid uhličitý. </a:t>
            </a:r>
          </a:p>
          <a:p>
            <a:endParaRPr lang="sk-SK" dirty="0">
              <a:latin typeface="Innogy-Light"/>
            </a:endParaRPr>
          </a:p>
          <a:p>
            <a:r>
              <a:rPr lang="sk-SK" dirty="0">
                <a:latin typeface="Innogy-Light"/>
              </a:rPr>
              <a:t>4. krok: posledným krokom je tvorba bioplynu (metán a oxid uhličitý).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43181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Proces výroby energie z bioplynu</a:t>
            </a:r>
          </a:p>
        </p:txBody>
      </p:sp>
      <p:pic>
        <p:nvPicPr>
          <p:cNvPr id="4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97" y="1444730"/>
            <a:ext cx="7847436" cy="4989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17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Schéma bioplynovej stanice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40200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sz="2000" dirty="0"/>
              <a:t>Hlavným prvkom celého zariadenia je </a:t>
            </a:r>
            <a:r>
              <a:rPr lang="sk-SK" sz="2000" dirty="0" err="1"/>
              <a:t>bioreaktor-fermentor</a:t>
            </a:r>
            <a:r>
              <a:rPr lang="sk-SK" sz="2000" dirty="0"/>
              <a:t>(5) horizontálneho prietokového typu       v ktorom prebieha proces tvorby bioplynu. Vo </a:t>
            </a:r>
            <a:r>
              <a:rPr lang="sk-SK" sz="2000" dirty="0" err="1"/>
              <a:t>fermentore</a:t>
            </a:r>
            <a:r>
              <a:rPr lang="sk-SK" sz="2000" dirty="0"/>
              <a:t> vyprodukovaný bioplyn sa sústreďuje        v plynovom dóme (7) a odtiaľ sa odvádza potrubím do nízkotlakového suchého plynojemu(11), tvoreného špeciálnou gumovou plachtou plynotesne upevnenou na nádrži (10). Tu sa zachytáva aj zvyškový bioplyn uvoľňovaný zo substrátu, ktorý už opustil </a:t>
            </a:r>
            <a:r>
              <a:rPr lang="sk-SK" sz="2000" dirty="0" err="1"/>
              <a:t>fermentor</a:t>
            </a:r>
            <a:r>
              <a:rPr lang="sk-SK" sz="2000" dirty="0"/>
              <a:t>. Bioplyn je následne využívaný na spaľovanie v </a:t>
            </a:r>
            <a:r>
              <a:rPr lang="sk-SK" sz="2000" dirty="0" err="1"/>
              <a:t>kogeneračnej</a:t>
            </a:r>
            <a:r>
              <a:rPr lang="sk-SK" sz="2000" dirty="0"/>
              <a:t> jednotke (motor (14), generátor (15) a v upravenom plynovom kotly (17). Odpadové teplo sa odovzdáva vo výmenníku (16) na ďalšie využitie.</a:t>
            </a:r>
          </a:p>
          <a:p>
            <a:pPr algn="just"/>
            <a:endParaRPr lang="sk-SK" sz="20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0" y="3908067"/>
            <a:ext cx="9220200" cy="2878645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9417612" y="3577674"/>
            <a:ext cx="2465483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/>
              <a:t>1 násypka</a:t>
            </a:r>
          </a:p>
          <a:p>
            <a:r>
              <a:rPr lang="sk-SK" sz="1400" dirty="0"/>
              <a:t>2 homogenizačná nádrž</a:t>
            </a:r>
          </a:p>
          <a:p>
            <a:r>
              <a:rPr lang="sk-SK" sz="1400" dirty="0"/>
              <a:t>3 vrtuľové miešadlo</a:t>
            </a:r>
          </a:p>
          <a:p>
            <a:r>
              <a:rPr lang="sk-SK" sz="1400" dirty="0"/>
              <a:t>4 kalové čerpadlo</a:t>
            </a:r>
          </a:p>
          <a:p>
            <a:r>
              <a:rPr lang="sk-SK" sz="1400" dirty="0"/>
              <a:t>5 </a:t>
            </a:r>
            <a:r>
              <a:rPr lang="sk-SK" sz="1400" dirty="0" err="1"/>
              <a:t>fermentor</a:t>
            </a:r>
            <a:endParaRPr lang="sk-SK" sz="1400" dirty="0"/>
          </a:p>
          <a:p>
            <a:r>
              <a:rPr lang="sk-SK" sz="1400" dirty="0"/>
              <a:t>6 miešanie </a:t>
            </a:r>
            <a:r>
              <a:rPr lang="sk-SK" sz="1400" dirty="0" err="1"/>
              <a:t>fermentora</a:t>
            </a:r>
            <a:endParaRPr lang="sk-SK" sz="1400" dirty="0"/>
          </a:p>
          <a:p>
            <a:r>
              <a:rPr lang="sk-SK" sz="1400" dirty="0"/>
              <a:t>7 plynový dom</a:t>
            </a:r>
          </a:p>
          <a:p>
            <a:r>
              <a:rPr lang="sk-SK" sz="1400" dirty="0"/>
              <a:t>8 plynové potrubie</a:t>
            </a:r>
          </a:p>
          <a:p>
            <a:r>
              <a:rPr lang="sk-SK" sz="1400" dirty="0"/>
              <a:t>9 Prepadové potrubie</a:t>
            </a:r>
          </a:p>
          <a:p>
            <a:r>
              <a:rPr lang="sk-SK" sz="1400" dirty="0"/>
              <a:t>10 konečná skladovacia nádrž</a:t>
            </a:r>
          </a:p>
          <a:p>
            <a:r>
              <a:rPr lang="sk-SK" sz="1400" dirty="0"/>
              <a:t>11 membrána plynojemu</a:t>
            </a:r>
          </a:p>
          <a:p>
            <a:r>
              <a:rPr lang="sk-SK" sz="1400" dirty="0"/>
              <a:t>12 </a:t>
            </a:r>
            <a:r>
              <a:rPr lang="sk-SK" sz="1400" dirty="0" err="1"/>
              <a:t>vypustné</a:t>
            </a:r>
            <a:r>
              <a:rPr lang="sk-SK" sz="1400" dirty="0"/>
              <a:t> potrubie </a:t>
            </a:r>
            <a:r>
              <a:rPr lang="sk-SK" sz="1400" dirty="0" err="1"/>
              <a:t>digestátu</a:t>
            </a:r>
            <a:endParaRPr lang="sk-SK" sz="1400" dirty="0"/>
          </a:p>
          <a:p>
            <a:r>
              <a:rPr lang="sk-SK" sz="1400" dirty="0"/>
              <a:t>13 vrtuľové miešadlo</a:t>
            </a:r>
          </a:p>
          <a:p>
            <a:r>
              <a:rPr lang="sk-SK" sz="1400" dirty="0"/>
              <a:t>14 + 15 </a:t>
            </a:r>
            <a:r>
              <a:rPr lang="sk-SK" sz="1400" dirty="0" err="1"/>
              <a:t>kogeneračná</a:t>
            </a:r>
            <a:r>
              <a:rPr lang="sk-SK" sz="1400" dirty="0"/>
              <a:t> jednotka</a:t>
            </a:r>
          </a:p>
          <a:p>
            <a:r>
              <a:rPr lang="sk-SK" sz="1400" dirty="0"/>
              <a:t>16 výmenník tepla</a:t>
            </a:r>
          </a:p>
          <a:p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3908228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Výroba bioplynu z rôznych druhov odpadu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54" y="1239518"/>
            <a:ext cx="7587692" cy="57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666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Spôsoby výroby bioplynu</a:t>
            </a: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sk-SK" dirty="0"/>
              <a:t>Dávkový spôsob</a:t>
            </a:r>
          </a:p>
          <a:p>
            <a:endParaRPr lang="sk-SK" dirty="0"/>
          </a:p>
          <a:p>
            <a:r>
              <a:rPr lang="sk-SK" dirty="0"/>
              <a:t>Striedanie nádrží</a:t>
            </a:r>
          </a:p>
          <a:p>
            <a:endParaRPr lang="sk-SK" dirty="0"/>
          </a:p>
          <a:p>
            <a:r>
              <a:rPr lang="sk-SK" dirty="0"/>
              <a:t>Prietokový spôsob</a:t>
            </a:r>
          </a:p>
          <a:p>
            <a:endParaRPr lang="sk-SK" dirty="0"/>
          </a:p>
          <a:p>
            <a:r>
              <a:rPr lang="sk-SK" dirty="0"/>
              <a:t>Metóda so zásobníkom</a:t>
            </a:r>
          </a:p>
          <a:p>
            <a:endParaRPr lang="sk-SK" dirty="0"/>
          </a:p>
          <a:p>
            <a:r>
              <a:rPr lang="sk-SK" dirty="0"/>
              <a:t>Kombinovaná prietoková metóda so zásobníkom</a:t>
            </a:r>
          </a:p>
        </p:txBody>
      </p:sp>
    </p:spTree>
    <p:extLst>
      <p:ext uri="{BB962C8B-B14F-4D97-AF65-F5344CB8AC3E}">
        <p14:creationId xmlns:p14="http://schemas.microsoft.com/office/powerpoint/2010/main" val="28874519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Riešenia bioplynových staníc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dirty="0"/>
              <a:t>Dávkovací spôsob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301" t="-28439" r="-301" b="30796"/>
          <a:stretch/>
        </p:blipFill>
        <p:spPr>
          <a:xfrm>
            <a:off x="619125" y="1213922"/>
            <a:ext cx="10953750" cy="370522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75" y="5467906"/>
            <a:ext cx="94678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3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8</a:t>
            </a:fld>
            <a:endParaRPr lang="cs-CZ" alt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35332"/>
            <a:ext cx="8411924" cy="60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343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Riešenia bioplynových staníc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dirty="0"/>
              <a:t>Metóda striedania zásobníkov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5467906"/>
            <a:ext cx="9467850" cy="60007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88" y="2414301"/>
            <a:ext cx="10992623" cy="269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595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Riešenia bioplynových staníc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dirty="0"/>
              <a:t>Prietokový spôsob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43" y="2479760"/>
            <a:ext cx="8014514" cy="239924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603" y="5284941"/>
            <a:ext cx="9634794" cy="49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908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Riešenia bioplynových staníc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dirty="0"/>
              <a:t>Metóda so zásobníkom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16" y="2300571"/>
            <a:ext cx="8124568" cy="284943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486" y="5624950"/>
            <a:ext cx="6716798" cy="80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765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Riešenia bioplynových staníc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dirty="0"/>
              <a:t>Kombinovaná prietoková metóda so zásobníkom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477" y="2183027"/>
            <a:ext cx="7639865" cy="302041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5338376"/>
            <a:ext cx="51816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163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Geotermálna energia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Využitie geotermálne energie spočíva vo využívaní tepla v spodných vrstvách Zeme</a:t>
            </a:r>
          </a:p>
          <a:p>
            <a:endParaRPr lang="sk-SK" dirty="0"/>
          </a:p>
          <a:p>
            <a:r>
              <a:rPr lang="sk-SK" dirty="0"/>
              <a:t>Podmienky využívania GE na Slovensku</a:t>
            </a:r>
          </a:p>
          <a:p>
            <a:endParaRPr lang="sk-SK" dirty="0"/>
          </a:p>
          <a:p>
            <a:r>
              <a:rPr lang="sk-SK" dirty="0"/>
              <a:t>Vlastnosti podzemných vôd na Slovensku</a:t>
            </a:r>
          </a:p>
          <a:p>
            <a:endParaRPr lang="sk-SK" dirty="0"/>
          </a:p>
          <a:p>
            <a:r>
              <a:rPr lang="sk-SK" dirty="0"/>
              <a:t>Geotermálne zdroje : nízko, stredne a vysokoteplotné zdroje</a:t>
            </a:r>
          </a:p>
        </p:txBody>
      </p:sp>
    </p:spTree>
    <p:extLst>
      <p:ext uri="{BB962C8B-B14F-4D97-AF65-F5344CB8AC3E}">
        <p14:creationId xmlns:p14="http://schemas.microsoft.com/office/powerpoint/2010/main" val="19956041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Geotermálna energia</a:t>
            </a:r>
          </a:p>
        </p:txBody>
      </p:sp>
      <p:pic>
        <p:nvPicPr>
          <p:cNvPr id="1026" name="Picture 2" descr="http://files.ageo.sk/200000094-83535844cd/EGS%20sloven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53" y="1562950"/>
            <a:ext cx="7224019" cy="508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5371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Geotermálna mapa</a:t>
            </a:r>
          </a:p>
        </p:txBody>
      </p:sp>
      <p:pic>
        <p:nvPicPr>
          <p:cNvPr id="2050" name="Picture 2" descr="http://www.energie-portal.sk/files/Priloha/05_08_tema_obrazok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8" y="1327262"/>
            <a:ext cx="10895527" cy="54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7385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Využívanie GE na výrobu tepla</a:t>
            </a:r>
          </a:p>
        </p:txBody>
      </p:sp>
      <p:pic>
        <p:nvPicPr>
          <p:cNvPr id="4" name="Obrázok 3"/>
          <p:cNvPicPr/>
          <p:nvPr/>
        </p:nvPicPr>
        <p:blipFill>
          <a:blip r:embed="rId2"/>
          <a:stretch>
            <a:fillRect/>
          </a:stretch>
        </p:blipFill>
        <p:spPr>
          <a:xfrm>
            <a:off x="2132840" y="1309991"/>
            <a:ext cx="8904354" cy="536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921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Využívanie GE na výrobu elektrickej energie</a:t>
            </a:r>
          </a:p>
        </p:txBody>
      </p:sp>
      <p:pic>
        <p:nvPicPr>
          <p:cNvPr id="5" name="Picture 2" descr="http://www.priateliazeme.sk/cepa/eportal/images/thumbnails/images/loga/schema13_geo-527x352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23" y="1262130"/>
            <a:ext cx="8645449" cy="5228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645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Využitie mechanickej energie oceánov</a:t>
            </a: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sk-SK" dirty="0"/>
              <a:t>Príliv a odliv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01" y="2295182"/>
            <a:ext cx="3636497" cy="4229186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5717059" y="295303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dirty="0"/>
              <a:t>Výhody</a:t>
            </a:r>
          </a:p>
          <a:p>
            <a:r>
              <a:rPr lang="sk-SK" b="1" dirty="0"/>
              <a:t>-</a:t>
            </a:r>
            <a:r>
              <a:rPr lang="sk-SK" dirty="0"/>
              <a:t> zabraňuje erózii pobrežia </a:t>
            </a:r>
            <a:br>
              <a:rPr lang="sk-SK" dirty="0"/>
            </a:br>
            <a:r>
              <a:rPr lang="sk-SK" b="1" dirty="0"/>
              <a:t>-</a:t>
            </a:r>
            <a:r>
              <a:rPr lang="sk-SK" dirty="0"/>
              <a:t> dá sa využívať skoro vo všetkých pobrežných vodách </a:t>
            </a:r>
            <a:br>
              <a:rPr lang="sk-SK" dirty="0"/>
            </a:br>
            <a:r>
              <a:rPr lang="sk-SK" b="1" dirty="0"/>
              <a:t>-</a:t>
            </a:r>
            <a:r>
              <a:rPr lang="sk-SK" dirty="0"/>
              <a:t> pracuje skoro stále </a:t>
            </a:r>
          </a:p>
          <a:p>
            <a:endParaRPr lang="sk-SK" dirty="0"/>
          </a:p>
          <a:p>
            <a:r>
              <a:rPr lang="sk-SK" b="1" dirty="0"/>
              <a:t>Nevýhody</a:t>
            </a:r>
          </a:p>
          <a:p>
            <a:r>
              <a:rPr lang="sk-SK" b="1" dirty="0"/>
              <a:t>-</a:t>
            </a:r>
            <a:r>
              <a:rPr lang="sk-SK" dirty="0"/>
              <a:t> konštrukčne náročná </a:t>
            </a:r>
            <a:br>
              <a:rPr lang="sk-SK" dirty="0"/>
            </a:br>
            <a:r>
              <a:rPr lang="sk-SK" b="1" dirty="0"/>
              <a:t>-</a:t>
            </a:r>
            <a:r>
              <a:rPr lang="sk-SK" dirty="0"/>
              <a:t> hrozba zrážky s plavidlami</a:t>
            </a:r>
            <a:br>
              <a:rPr lang="sk-SK" dirty="0"/>
            </a:br>
            <a:r>
              <a:rPr lang="sk-SK" b="1" dirty="0"/>
              <a:t>-</a:t>
            </a:r>
            <a:r>
              <a:rPr lang="sk-SK" dirty="0"/>
              <a:t> možnosť poškodenia pri vysokých vlnách</a:t>
            </a:r>
          </a:p>
        </p:txBody>
      </p:sp>
    </p:spTree>
    <p:extLst>
      <p:ext uri="{BB962C8B-B14F-4D97-AF65-F5344CB8AC3E}">
        <p14:creationId xmlns:p14="http://schemas.microsoft.com/office/powerpoint/2010/main" val="41486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80AAA-FA09-436A-A454-B8548D19C613}" type="datetime1">
              <a:rPr lang="sk-SK" smtClean="0"/>
              <a:pPr>
                <a:defRPr/>
              </a:pPr>
              <a:t>15. 6. 2023</a:t>
            </a:fld>
            <a:endParaRPr lang="cs-CZ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A477-20F4-417B-AEBD-3F8B6A67D8C3}" type="slidenum">
              <a:rPr lang="cs-CZ" altLang="sk-SK" smtClean="0"/>
              <a:pPr>
                <a:defRPr/>
              </a:pPr>
              <a:t>9</a:t>
            </a:fld>
            <a:endParaRPr lang="cs-CZ" altLang="sk-SK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358776"/>
            <a:ext cx="8242300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3028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Využitie mechanickej energie oceánov</a:t>
            </a: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838200" y="1537301"/>
            <a:ext cx="10515600" cy="4351338"/>
          </a:xfrm>
        </p:spPr>
        <p:txBody>
          <a:bodyPr>
            <a:normAutofit/>
          </a:bodyPr>
          <a:lstStyle/>
          <a:p>
            <a:r>
              <a:rPr lang="sk-SK" dirty="0"/>
              <a:t>Príliv a odliv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>
          <a:xfrm>
            <a:off x="572417" y="2932546"/>
            <a:ext cx="5523583" cy="1560847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6285470" y="2050542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V súčasnosti je ekonomicky možné využívať príliv na miestach, kde dosahuje výšku aspoň 5 metrov.</a:t>
            </a:r>
          </a:p>
          <a:p>
            <a:endParaRPr lang="sk-SK" dirty="0"/>
          </a:p>
          <a:p>
            <a:r>
              <a:rPr lang="sk-SK" dirty="0"/>
              <a:t>Technológia využívajúca energiu prílivu je veľmi podobná vodným elektrárňam využívajúcim nízky spád vody.</a:t>
            </a:r>
          </a:p>
          <a:p>
            <a:endParaRPr lang="sk-SK" dirty="0"/>
          </a:p>
          <a:p>
            <a:r>
              <a:rPr lang="sk-SK" dirty="0"/>
              <a:t>Hlavným rozdielom prílivových elektrární v porovnaní s klasickými vodnými elektrárňami je, že okrem slanej vody, musia turbíny pracovať s premenlivou výškou spádu.</a:t>
            </a:r>
          </a:p>
          <a:p>
            <a:endParaRPr lang="sk-SK" dirty="0"/>
          </a:p>
          <a:p>
            <a:r>
              <a:rPr lang="sk-SK" dirty="0"/>
              <a:t>Elektrina sa počas dňa vyrába len niekoľko hodín.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39823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Využitie mechanickej energie oceánov</a:t>
            </a: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838200" y="1537301"/>
            <a:ext cx="10515600" cy="4351338"/>
          </a:xfrm>
        </p:spPr>
        <p:txBody>
          <a:bodyPr>
            <a:normAutofit/>
          </a:bodyPr>
          <a:lstStyle/>
          <a:p>
            <a:r>
              <a:rPr lang="sk-SK" dirty="0"/>
              <a:t>Príliv a odliv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5478162" y="286286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Nový systém dvojitých turbín nazvaný </a:t>
            </a:r>
            <a:r>
              <a:rPr lang="sk-SK" dirty="0" err="1"/>
              <a:t>TidEl</a:t>
            </a:r>
            <a:r>
              <a:rPr lang="sk-SK" dirty="0"/>
              <a:t> používa dve navzájom pevne spojené turbíny, ktoré sú nadľahčené a pripevnené ku dnu mora dostatočne dlhými silnými reťazami.</a:t>
            </a:r>
          </a:p>
          <a:p>
            <a:endParaRPr lang="sk-SK" dirty="0"/>
          </a:p>
          <a:p>
            <a:r>
              <a:rPr lang="sk-SK" dirty="0"/>
              <a:t>Čiastočne unášané prúdom sa budú vždy správne vychyľovať smerom, ktorým bude prúdiť voda, čo zabezpečí, aby najlepším možným spôsobom využívali prúd na generovanie elektrickej energie aj v oblasti s premenlivým prúdením vody.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2"/>
          <a:stretch/>
        </p:blipFill>
        <p:spPr>
          <a:xfrm>
            <a:off x="838200" y="2296917"/>
            <a:ext cx="3527854" cy="38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384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Využitie mechanickej energie oceánov</a:t>
            </a:r>
          </a:p>
        </p:txBody>
      </p:sp>
      <p:pic>
        <p:nvPicPr>
          <p:cNvPr id="7170" name="Picture 2" descr="G:\NZE\freegifmaker.me_2bVJ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1978023"/>
            <a:ext cx="7076694" cy="39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6238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Využitie mechanickej energie oceánov</a:t>
            </a:r>
          </a:p>
        </p:txBody>
      </p:sp>
      <p:pic>
        <p:nvPicPr>
          <p:cNvPr id="9218" name="Picture 2" descr="G:\NZE\freegifmaker.me_2bVJ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1911349"/>
            <a:ext cx="7482688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0160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Využitie tepelnej energie oceánov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7" y="1615874"/>
            <a:ext cx="7696683" cy="445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cez.cz/edee/content/file/static/encyklopedie/images/04/42_ote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994" y="1870407"/>
            <a:ext cx="19240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9388012" y="1001779"/>
            <a:ext cx="25075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b="1" dirty="0"/>
              <a:t>1)</a:t>
            </a:r>
            <a:r>
              <a:rPr lang="sk-SK" sz="1600" dirty="0"/>
              <a:t> morská elektráreň v tvare bójky, </a:t>
            </a:r>
          </a:p>
          <a:p>
            <a:r>
              <a:rPr lang="sk-SK" sz="1600" b="1" dirty="0"/>
              <a:t>2)</a:t>
            </a:r>
            <a:r>
              <a:rPr lang="sk-SK" sz="1600" dirty="0"/>
              <a:t> teleskopická trubka až do hĺbky 1 000 m, </a:t>
            </a:r>
          </a:p>
          <a:p>
            <a:r>
              <a:rPr lang="sk-SK" sz="1600" b="1" dirty="0"/>
              <a:t>3)</a:t>
            </a:r>
            <a:r>
              <a:rPr lang="sk-SK" sz="1600" dirty="0"/>
              <a:t> prívod morskej teplej vody do výmenníka tepla, </a:t>
            </a:r>
          </a:p>
          <a:p>
            <a:r>
              <a:rPr lang="sk-SK" sz="1600" b="1" dirty="0"/>
              <a:t>4)</a:t>
            </a:r>
            <a:r>
              <a:rPr lang="sk-SK" sz="1600" dirty="0"/>
              <a:t> komory odparovača, v ktorých sa mení amoniak alebo propán na páru, </a:t>
            </a:r>
          </a:p>
          <a:p>
            <a:r>
              <a:rPr lang="sk-SK" sz="1600" b="1" dirty="0"/>
              <a:t>5)</a:t>
            </a:r>
            <a:r>
              <a:rPr lang="sk-SK" sz="1600" dirty="0"/>
              <a:t> strojovňa s turbínou a generátorom, </a:t>
            </a:r>
          </a:p>
          <a:p>
            <a:r>
              <a:rPr lang="sk-SK" sz="1600" b="1" dirty="0"/>
              <a:t>6)</a:t>
            </a:r>
            <a:r>
              <a:rPr lang="sk-SK" sz="1600" dirty="0"/>
              <a:t> kondenzátor, z ktorého sa kondenzát vracia </a:t>
            </a:r>
            <a:r>
              <a:rPr lang="sk-SK" sz="1600" dirty="0" err="1"/>
              <a:t>spät</a:t>
            </a:r>
            <a:r>
              <a:rPr lang="sk-SK" sz="1600" dirty="0"/>
              <a:t> do obehu potrubím, </a:t>
            </a:r>
          </a:p>
          <a:p>
            <a:r>
              <a:rPr lang="sk-SK" sz="1600" b="1" dirty="0"/>
              <a:t>7)</a:t>
            </a:r>
            <a:r>
              <a:rPr lang="sk-SK" sz="1600" dirty="0"/>
              <a:t> výstup teplej vody z elektrárne, </a:t>
            </a:r>
          </a:p>
          <a:p>
            <a:r>
              <a:rPr lang="sk-SK" sz="1600" b="1" dirty="0"/>
              <a:t>8)</a:t>
            </a:r>
            <a:r>
              <a:rPr lang="sk-SK" sz="1600" dirty="0"/>
              <a:t> vstup chladnej vody otvorom, </a:t>
            </a:r>
          </a:p>
          <a:p>
            <a:r>
              <a:rPr lang="sk-SK" sz="1600" b="1" dirty="0"/>
              <a:t>9)</a:t>
            </a:r>
            <a:r>
              <a:rPr lang="sk-SK" sz="1600" dirty="0"/>
              <a:t> nosné plaváky, </a:t>
            </a:r>
          </a:p>
          <a:p>
            <a:r>
              <a:rPr lang="sk-SK" sz="1600" b="1" dirty="0"/>
              <a:t>10)</a:t>
            </a:r>
            <a:r>
              <a:rPr lang="sk-SK" sz="1600" dirty="0"/>
              <a:t> riadiaca ústredňa elektrárne, </a:t>
            </a:r>
          </a:p>
          <a:p>
            <a:r>
              <a:rPr lang="sk-SK" sz="1600" b="1" dirty="0"/>
              <a:t>11) </a:t>
            </a:r>
            <a:r>
              <a:rPr lang="sk-SK" sz="1600" dirty="0" err="1"/>
              <a:t>kábelové</a:t>
            </a:r>
            <a:r>
              <a:rPr lang="sk-SK" sz="1600" dirty="0"/>
              <a:t> vedenie do </a:t>
            </a:r>
            <a:r>
              <a:rPr lang="sk-SK" sz="1600" dirty="0" err="1"/>
              <a:t>transformovne</a:t>
            </a:r>
            <a:r>
              <a:rPr lang="sk-SK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85017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Termoelektrický generátor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Termoelektrický efekt - priamy prevod teplotných rozdielov do elektrického napätia a naopak</a:t>
            </a:r>
          </a:p>
        </p:txBody>
      </p:sp>
      <p:pic>
        <p:nvPicPr>
          <p:cNvPr id="1026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40050"/>
            <a:ext cx="6667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6638925" y="2703194"/>
            <a:ext cx="53721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Termoelektrické moduly sú zostavené    z polovodičov, vyrobených na báze:</a:t>
            </a:r>
          </a:p>
          <a:p>
            <a:pPr marL="285750" indent="-285750">
              <a:buFontTx/>
              <a:buChar char="-"/>
            </a:pPr>
            <a:r>
              <a:rPr lang="sk-SK" dirty="0" err="1"/>
              <a:t>Telluridu</a:t>
            </a:r>
            <a:r>
              <a:rPr lang="sk-SK" dirty="0"/>
              <a:t> </a:t>
            </a:r>
            <a:r>
              <a:rPr lang="sk-SK" dirty="0" err="1"/>
              <a:t>bizmutitého</a:t>
            </a:r>
            <a:r>
              <a:rPr lang="sk-SK" dirty="0"/>
              <a:t> (Bi2Te3), </a:t>
            </a:r>
          </a:p>
          <a:p>
            <a:pPr marL="285750" indent="-285750">
              <a:buFontTx/>
              <a:buChar char="-"/>
            </a:pPr>
            <a:r>
              <a:rPr lang="sk-SK" dirty="0" err="1"/>
              <a:t>Telluridu</a:t>
            </a:r>
            <a:r>
              <a:rPr lang="sk-SK" dirty="0"/>
              <a:t> olovnatého (</a:t>
            </a:r>
            <a:r>
              <a:rPr lang="sk-SK" dirty="0" err="1"/>
              <a:t>PbTe</a:t>
            </a:r>
            <a:r>
              <a:rPr lang="sk-SK" dirty="0"/>
              <a:t>), </a:t>
            </a:r>
          </a:p>
          <a:p>
            <a:pPr marL="285750" indent="-285750">
              <a:buFontTx/>
              <a:buChar char="-"/>
            </a:pPr>
            <a:r>
              <a:rPr lang="sk-SK" dirty="0" err="1"/>
              <a:t>Skutteruditov</a:t>
            </a:r>
            <a:r>
              <a:rPr lang="sk-SK" dirty="0"/>
              <a:t> (CoSb3), </a:t>
            </a:r>
          </a:p>
          <a:p>
            <a:pPr marL="285750" indent="-285750">
              <a:buFontTx/>
              <a:buChar char="-"/>
            </a:pPr>
            <a:r>
              <a:rPr lang="sk-SK" dirty="0" err="1"/>
              <a:t>Slitinu</a:t>
            </a:r>
            <a:r>
              <a:rPr lang="sk-SK" dirty="0"/>
              <a:t> </a:t>
            </a:r>
            <a:r>
              <a:rPr lang="sk-SK" dirty="0" err="1"/>
              <a:t>Si-Ge</a:t>
            </a:r>
            <a:r>
              <a:rPr lang="sk-SK" dirty="0"/>
              <a:t> </a:t>
            </a:r>
          </a:p>
          <a:p>
            <a:pPr marL="285750" indent="-285750">
              <a:buFontTx/>
              <a:buChar char="-"/>
            </a:pPr>
            <a:r>
              <a:rPr lang="sk-SK" dirty="0"/>
              <a:t>a ďalších polovodičových zlúčenín a ich kombinácií.</a:t>
            </a:r>
          </a:p>
        </p:txBody>
      </p:sp>
    </p:spTree>
    <p:extLst>
      <p:ext uri="{BB962C8B-B14F-4D97-AF65-F5344CB8AC3E}">
        <p14:creationId xmlns:p14="http://schemas.microsoft.com/office/powerpoint/2010/main" val="39003999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MHD generátor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1449169"/>
            <a:ext cx="31527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448136" y="3724275"/>
            <a:ext cx="52387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6677024" y="1601569"/>
            <a:ext cx="41243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MHD generátor je zariadenie, ktoré generuje elektrickú energiu prechodom vodivej tekutiny magnetickým poľom.</a:t>
            </a:r>
          </a:p>
          <a:p>
            <a:endParaRPr lang="sk-SK" dirty="0"/>
          </a:p>
          <a:p>
            <a:r>
              <a:rPr lang="sk-SK" dirty="0"/>
              <a:t>Pracovným médiom môže byť akákoľvek vodivá látka - napríklad ionizovaný plyn, vodivá kvapalina, tekutý kov a pod.</a:t>
            </a:r>
          </a:p>
          <a:p>
            <a:endParaRPr lang="sk-SK" dirty="0"/>
          </a:p>
          <a:p>
            <a:r>
              <a:rPr lang="sk-SK" dirty="0"/>
              <a:t>Výhodou oproti iným generátorom je absencia točivých častí.</a:t>
            </a:r>
          </a:p>
          <a:p>
            <a:endParaRPr lang="sk-SK" dirty="0"/>
          </a:p>
          <a:p>
            <a:r>
              <a:rPr lang="sk-SK" dirty="0"/>
              <a:t>MHD generátor je možné využiť ako generátor aj ako spotrebič elektrickej energie pre vykonanie mechanickej práce.</a:t>
            </a:r>
          </a:p>
        </p:txBody>
      </p:sp>
    </p:spTree>
    <p:extLst>
      <p:ext uri="{BB962C8B-B14F-4D97-AF65-F5344CB8AC3E}">
        <p14:creationId xmlns:p14="http://schemas.microsoft.com/office/powerpoint/2010/main" val="40778779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Využitie energie tajfúnov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7" y="1510871"/>
            <a:ext cx="6188625" cy="3472506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7588259" y="1157512"/>
            <a:ext cx="37655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/>
              <a:t>Turbína získava energiu z tajfúnov.</a:t>
            </a:r>
          </a:p>
          <a:p>
            <a:pPr marL="285750" indent="-285750">
              <a:buFontTx/>
              <a:buChar char="-"/>
            </a:pPr>
            <a:r>
              <a:rPr lang="sk-SK" dirty="0"/>
              <a:t>Od štandardných turbín ju odlišuje špeciálna vertikálna os.</a:t>
            </a:r>
          </a:p>
          <a:p>
            <a:pPr marL="285750" indent="-285750">
              <a:buFontTx/>
              <a:buChar char="-"/>
            </a:pPr>
            <a:r>
              <a:rPr lang="sk-SK" dirty="0"/>
              <a:t>Turbína sa môže pohybovať vo všetkých smeroch a odoláva nepredvídateľným zmenám smeru vetra.</a:t>
            </a:r>
          </a:p>
          <a:p>
            <a:pPr marL="285750" indent="-285750">
              <a:buFontTx/>
              <a:buChar char="-"/>
            </a:pPr>
            <a:r>
              <a:rPr lang="sk-SK" dirty="0"/>
              <a:t>Pri svojej činnosti využíva Magnusov jav.</a:t>
            </a:r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43" y="3928173"/>
            <a:ext cx="55435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253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Stirlingov motor</a:t>
            </a:r>
          </a:p>
        </p:txBody>
      </p:sp>
      <p:sp>
        <p:nvSpPr>
          <p:cNvPr id="5" name="Obdĺžnik 4"/>
          <p:cNvSpPr/>
          <p:nvPr/>
        </p:nvSpPr>
        <p:spPr>
          <a:xfrm>
            <a:off x="4213229" y="1429360"/>
            <a:ext cx="72208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Jednovalcový Stirlingov motor</a:t>
            </a:r>
          </a:p>
          <a:p>
            <a:endParaRPr lang="sk-SK" b="1" dirty="0"/>
          </a:p>
          <a:p>
            <a:r>
              <a:rPr lang="sk-SK" dirty="0"/>
              <a:t>Spočiatku sa plyn pri nízkej teplote a teda aj tlaku nachádza medzi spodným (netesným) a horným pracovným (tesným) piestom, ktoré sú spolu prepojené. Spodný piest sa posunie do hornej časti valca a vytlačí plyn, ktorý obtečie okolo piesta do dolnej časti valca, ktorá je ohrievaná vonkajším zdrojom tepla.</a:t>
            </a:r>
          </a:p>
          <a:p>
            <a:endParaRPr lang="sk-SK" dirty="0"/>
          </a:p>
          <a:p>
            <a:r>
              <a:rPr lang="sk-SK" dirty="0"/>
              <a:t>Vďaka ohrevu sa teplota plynu vo vnútri valca zvýši, plyn tak</a:t>
            </a:r>
            <a:r>
              <a:rPr lang="sk-SK" b="1" dirty="0"/>
              <a:t> zväčší svoj objem</a:t>
            </a:r>
            <a:r>
              <a:rPr lang="sk-SK" dirty="0"/>
              <a:t> </a:t>
            </a:r>
            <a:r>
              <a:rPr lang="sk-SK" b="1" dirty="0"/>
              <a:t>a tlak</a:t>
            </a:r>
            <a:r>
              <a:rPr lang="sk-SK" dirty="0"/>
              <a:t> a následne expanduje smerom hore, pričom opäť obteká netesný piest. V hornej časti valca je plyn schladený, čím</a:t>
            </a:r>
            <a:r>
              <a:rPr lang="sk-SK" b="1" dirty="0"/>
              <a:t> zmenší svoj objem a tlak</a:t>
            </a:r>
            <a:r>
              <a:rPr lang="sk-SK" dirty="0"/>
              <a:t>, čo spôsobí, že pracovný piest putuje smerom dole a dvíha tak netesný piest smerom hore, vďaka čomu sa plyn opäť dostane do spodnej časti valca, ktorá je ohrievaná. Tento cyklus sa neustále opakuje.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9773"/>
            <a:ext cx="2438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752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Stirlingov motor - Výhody</a:t>
            </a:r>
          </a:p>
        </p:txBody>
      </p:sp>
      <p:sp>
        <p:nvSpPr>
          <p:cNvPr id="7" name="Obdĺžnik 6"/>
          <p:cNvSpPr/>
          <p:nvPr/>
        </p:nvSpPr>
        <p:spPr>
          <a:xfrm>
            <a:off x="1241245" y="1690688"/>
            <a:ext cx="99869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Stirlingov motor má</a:t>
            </a:r>
            <a:r>
              <a:rPr lang="sk-SK" b="1" dirty="0"/>
              <a:t> všestranné využitie</a:t>
            </a:r>
            <a:r>
              <a:rPr lang="sk-SK" dirty="0"/>
              <a:t> a porovnateľnú účinnosť so zážihovými či vznetovými motormi.</a:t>
            </a:r>
          </a:p>
          <a:p>
            <a:endParaRPr lang="sk-SK" dirty="0"/>
          </a:p>
          <a:p>
            <a:r>
              <a:rPr lang="sk-SK" dirty="0"/>
              <a:t>Spaľovanie je vonkajšie a je dokonalejšie a vytvára sa pri ňom</a:t>
            </a:r>
            <a:r>
              <a:rPr lang="sk-SK" b="1" dirty="0"/>
              <a:t> menšie množstvo škodlivých látok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/>
              <a:t>Keďže do motora nevstupuje, no ani z neho nevystupuje žiadna látka, je možné použiť vo valcoch tú najvhodnejšiu pracovnú náplň.</a:t>
            </a:r>
          </a:p>
          <a:p>
            <a:endParaRPr lang="sk-SK" dirty="0"/>
          </a:p>
          <a:p>
            <a:r>
              <a:rPr lang="sk-SK" dirty="0"/>
              <a:t>Stirlingov motor </a:t>
            </a:r>
            <a:r>
              <a:rPr lang="sk-SK" b="1" dirty="0"/>
              <a:t>nepotrebuje olej</a:t>
            </a:r>
            <a:r>
              <a:rPr lang="sk-SK" dirty="0"/>
              <a:t>, ktorý sa primiešava do paliva pri dvojtaktných spaľovacích motoroch. Vďaka absencii oleja v palive sa do ovzdušia dostáva menej škodlivých látok.</a:t>
            </a:r>
          </a:p>
          <a:p>
            <a:endParaRPr lang="sk-SK" dirty="0"/>
          </a:p>
          <a:p>
            <a:r>
              <a:rPr lang="sk-SK" dirty="0"/>
              <a:t>Motor je robustný a má </a:t>
            </a:r>
            <a:r>
              <a:rPr lang="sk-SK" b="1" dirty="0"/>
              <a:t>veľmi jednoduchú konštrukciu</a:t>
            </a:r>
            <a:r>
              <a:rPr lang="sk-SK" dirty="0"/>
              <a:t>, vďaka čomu je aj veľmi spoľahlivý.</a:t>
            </a:r>
          </a:p>
          <a:p>
            <a:endParaRPr lang="sk-SK" dirty="0"/>
          </a:p>
          <a:p>
            <a:r>
              <a:rPr lang="sk-SK" dirty="0"/>
              <a:t>Tento motor je </a:t>
            </a:r>
            <a:r>
              <a:rPr lang="sk-SK" b="1" dirty="0"/>
              <a:t>zapuzdrený a tesný</a:t>
            </a:r>
            <a:r>
              <a:rPr lang="sk-SK" dirty="0"/>
              <a:t>, čo umožňuje jeho použitie napríklad pod vodou, či vo vákuu.</a:t>
            </a:r>
          </a:p>
          <a:p>
            <a:endParaRPr lang="sk-SK" dirty="0"/>
          </a:p>
          <a:p>
            <a:r>
              <a:rPr lang="sk-SK" dirty="0"/>
              <a:t>Keďže k spaľovaniu paliva nedochádza vo vnútri motora,</a:t>
            </a:r>
            <a:r>
              <a:rPr lang="sk-SK" b="1" dirty="0"/>
              <a:t> nevzniká žiaden zbytočný hluk ani vibrácie</a:t>
            </a:r>
            <a:r>
              <a:rPr lang="sk-SK" dirty="0"/>
              <a:t>. Motor je teda tichší a má vyššiu životnosť ako klasické motory s vnútorným spaľovaním, pretože jeho súčiastky sú menej namáhané.</a:t>
            </a:r>
          </a:p>
        </p:txBody>
      </p:sp>
    </p:spTree>
    <p:extLst>
      <p:ext uri="{BB962C8B-B14F-4D97-AF65-F5344CB8AC3E}">
        <p14:creationId xmlns:p14="http://schemas.microsoft.com/office/powerpoint/2010/main" val="360835729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6302</Words>
  <Application>Microsoft Office PowerPoint</Application>
  <PresentationFormat>Širokouhlá</PresentationFormat>
  <Paragraphs>863</Paragraphs>
  <Slides>151</Slides>
  <Notes>34</Notes>
  <HiddenSlides>0</HiddenSlides>
  <MMClips>0</MMClips>
  <ScaleCrop>false</ScaleCrop>
  <HeadingPairs>
    <vt:vector size="8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snímok</vt:lpstr>
      </vt:variant>
      <vt:variant>
        <vt:i4>151</vt:i4>
      </vt:variant>
    </vt:vector>
  </HeadingPairs>
  <TitlesOfParts>
    <vt:vector size="162" baseType="lpstr">
      <vt:lpstr>Arial</vt:lpstr>
      <vt:lpstr>Calibri</vt:lpstr>
      <vt:lpstr>Calibri Light</vt:lpstr>
      <vt:lpstr>Helvetica</vt:lpstr>
      <vt:lpstr>Innogy-Light</vt:lpstr>
      <vt:lpstr>Times New Roman</vt:lpstr>
      <vt:lpstr>Wingdings</vt:lpstr>
      <vt:lpstr>Motív balíka Office</vt:lpstr>
      <vt:lpstr>Equation.3</vt:lpstr>
      <vt:lpstr>Rovnice</vt:lpstr>
      <vt:lpstr>Bitmap Image</vt:lpstr>
      <vt:lpstr>Odborná spôsobilosť v elektroenergetike 2023  Základy elektroenergetiky</vt:lpstr>
      <vt:lpstr>Priebeh </vt:lpstr>
      <vt:lpstr>Všeobecné otázky elektroenergetiky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VÝROBA  ELEKTRICKEJ  ENERGIE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Obnoviteľné zdroje energie</vt:lpstr>
      <vt:lpstr>Obnoviteľné zdroje energie</vt:lpstr>
      <vt:lpstr>Obnoviteľné zdroje energie</vt:lpstr>
      <vt:lpstr>Vyčerpateľné zdroje energie</vt:lpstr>
      <vt:lpstr>Externé náklady pri výrobe elektrickej energie</vt:lpstr>
      <vt:lpstr>Svetový ročný potenciál OZE</vt:lpstr>
      <vt:lpstr>Množstvo CO2</vt:lpstr>
      <vt:lpstr>Slnečná mapa Sveta</vt:lpstr>
      <vt:lpstr>Slnečné žiarenie</vt:lpstr>
      <vt:lpstr>Slnečné žiarenie</vt:lpstr>
      <vt:lpstr>Fotovoltický jav</vt:lpstr>
      <vt:lpstr>FV články – V-A charakteristika</vt:lpstr>
      <vt:lpstr>Monokryštalický FVP</vt:lpstr>
      <vt:lpstr>Polykryštalický FVP</vt:lpstr>
      <vt:lpstr>Amorfný FVP</vt:lpstr>
      <vt:lpstr>Dopad slnečného žiarenia</vt:lpstr>
      <vt:lpstr>Fotovoltické systémy</vt:lpstr>
      <vt:lpstr>Systém On-grid</vt:lpstr>
      <vt:lpstr>Systém Off-grid</vt:lpstr>
      <vt:lpstr>Kombinovaný systém</vt:lpstr>
      <vt:lpstr>Slnečné kolektory</vt:lpstr>
      <vt:lpstr>Koncentračný slnečný kolektor</vt:lpstr>
      <vt:lpstr>Energetická bilancia slnečného kolektora</vt:lpstr>
      <vt:lpstr>Solárny systém pre prípravu TUV</vt:lpstr>
      <vt:lpstr>Veterná mapa Slovenska</vt:lpstr>
      <vt:lpstr>Energia vetra</vt:lpstr>
      <vt:lpstr>Energia vetra</vt:lpstr>
      <vt:lpstr>Energia vetra</vt:lpstr>
      <vt:lpstr>Časti veternej elektrárne</vt:lpstr>
      <vt:lpstr>Princíp činnosti veternej elektrárne</vt:lpstr>
      <vt:lpstr>Veterné elektrárne vo svete</vt:lpstr>
      <vt:lpstr>Najväčšia veterná turbína</vt:lpstr>
      <vt:lpstr>Druhy biomasy</vt:lpstr>
      <vt:lpstr>Mapa Slovenska so znázorneným ročným využiteľným potenciálom drevných odpadov</vt:lpstr>
      <vt:lpstr>Spracovanie biomasy</vt:lpstr>
      <vt:lpstr>Proces výroby elektrickej energie z biomasy</vt:lpstr>
      <vt:lpstr>Splyňovanie</vt:lpstr>
      <vt:lpstr>Splyňovanie – typy reaktorov</vt:lpstr>
      <vt:lpstr>Splyňovanie – meranie tuhých znečisťujúcich látok</vt:lpstr>
      <vt:lpstr>Pyrolýza</vt:lpstr>
      <vt:lpstr>Proces vytvárania bioplynu</vt:lpstr>
      <vt:lpstr>Proces výroby energie z bioplynu</vt:lpstr>
      <vt:lpstr>Schéma bioplynovej stanice</vt:lpstr>
      <vt:lpstr>Výroba bioplynu z rôznych druhov odpadu</vt:lpstr>
      <vt:lpstr>Spôsoby výroby bioplynu</vt:lpstr>
      <vt:lpstr>Riešenia bioplynových staníc</vt:lpstr>
      <vt:lpstr>Riešenia bioplynových staníc</vt:lpstr>
      <vt:lpstr>Riešenia bioplynových staníc</vt:lpstr>
      <vt:lpstr>Riešenia bioplynových staníc</vt:lpstr>
      <vt:lpstr>Riešenia bioplynových staníc</vt:lpstr>
      <vt:lpstr>Geotermálna energia</vt:lpstr>
      <vt:lpstr>Geotermálna energia</vt:lpstr>
      <vt:lpstr>Geotermálna mapa</vt:lpstr>
      <vt:lpstr>Využívanie GE na výrobu tepla</vt:lpstr>
      <vt:lpstr>Využívanie GE na výrobu elektrickej energie</vt:lpstr>
      <vt:lpstr>Využitie mechanickej energie oceánov</vt:lpstr>
      <vt:lpstr>Využitie mechanickej energie oceánov</vt:lpstr>
      <vt:lpstr>Využitie mechanickej energie oceánov</vt:lpstr>
      <vt:lpstr>Využitie mechanickej energie oceánov</vt:lpstr>
      <vt:lpstr>Využitie mechanickej energie oceánov</vt:lpstr>
      <vt:lpstr>Využitie tepelnej energie oceánov</vt:lpstr>
      <vt:lpstr>Termoelektrický generátor</vt:lpstr>
      <vt:lpstr>MHD generátor</vt:lpstr>
      <vt:lpstr>Využitie energie tajfúnov</vt:lpstr>
      <vt:lpstr>Stirlingov motor</vt:lpstr>
      <vt:lpstr>Stirlingov motor - Výhody</vt:lpstr>
      <vt:lpstr>Tepelné čerpadlo</vt:lpstr>
      <vt:lpstr>Výhody OZE</vt:lpstr>
      <vt:lpstr>Nevýhody OZE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Stanovište transformátorov – vyvedenie výkonu 22kV</vt:lpstr>
      <vt:lpstr>Stanovište transformátorov</vt:lpstr>
      <vt:lpstr>Prezentácia programu PowerPoint</vt:lpstr>
      <vt:lpstr>Prezentácia programu PowerPoint</vt:lpstr>
      <vt:lpstr>ELEKTRICKÉ  ROZVODY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VONKAJŠIE  (VZDUŠNÉ)  VEDENIA </vt:lpstr>
      <vt:lpstr>Prezentácia programu PowerPoint</vt:lpstr>
      <vt:lpstr>Stožiare pre vonkajšie vedenia</vt:lpstr>
      <vt:lpstr>Stožiare pre vonkajšie vedenia – ochranné pásma</vt:lpstr>
      <vt:lpstr>DODÁVKA  ELEKTRICKEJ  ENERGIE </vt:lpstr>
      <vt:lpstr>Prezentácia programu PowerPoint</vt:lpstr>
      <vt:lpstr>Prezentácia programu PowerPoint</vt:lpstr>
      <vt:lpstr>ROZDELENIE  BYTOV  PODĽA  STUPŇA  ELEKTRIZÁCIE </vt:lpstr>
      <vt:lpstr>Prezentácia programu PowerPoint</vt:lpstr>
      <vt:lpstr>TECHNICKÉ  ZARIADENIA </vt:lpstr>
      <vt:lpstr>Prezentácia programu PowerPoint</vt:lpstr>
      <vt:lpstr>Prezentácia programu PowerPoint</vt:lpstr>
      <vt:lpstr>Prezentácia programu PowerPoint</vt:lpstr>
      <vt:lpstr>Vybrané ekonomické kategórie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Metóda času úhrady-návratnosť, čas splatenia (Payback Method)</vt:lpstr>
      <vt:lpstr>Prezentácia programu PowerPoint</vt:lpstr>
      <vt:lpstr>Prezentácia programu PowerPoint</vt:lpstr>
      <vt:lpstr>Prezentácia programu PowerPoint</vt:lpstr>
      <vt:lpstr>Metóda čistej súčasnej hodnoty   (Net Present Value of Investment)</vt:lpstr>
      <vt:lpstr>Prezentácia programu PowerPoint</vt:lpstr>
      <vt:lpstr>Prezentácia programu PowerPoint</vt:lpstr>
      <vt:lpstr>Prezentácia programu PowerPoint</vt:lpstr>
      <vt:lpstr>Prezentácia programu PowerPoint</vt:lpstr>
      <vt:lpstr>Metóda vnútorného výnosového percenta (Internal Rate of Return)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Odborná spôsobilosť v elektroenergetike 2023</dc:title>
  <dc:creator>DM</dc:creator>
  <cp:lastModifiedBy>eugenc</cp:lastModifiedBy>
  <cp:revision>52</cp:revision>
  <dcterms:created xsi:type="dcterms:W3CDTF">2022-02-27T19:17:59Z</dcterms:created>
  <dcterms:modified xsi:type="dcterms:W3CDTF">2023-06-15T05:05:54Z</dcterms:modified>
</cp:coreProperties>
</file>